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9" r:id="rId2"/>
  </p:sldMasterIdLst>
  <p:notesMasterIdLst>
    <p:notesMasterId r:id="rId27"/>
  </p:notesMasterIdLst>
  <p:sldIdLst>
    <p:sldId id="256" r:id="rId3"/>
    <p:sldId id="259" r:id="rId4"/>
    <p:sldId id="257" r:id="rId5"/>
    <p:sldId id="263" r:id="rId6"/>
    <p:sldId id="265" r:id="rId7"/>
    <p:sldId id="270" r:id="rId8"/>
    <p:sldId id="272" r:id="rId9"/>
    <p:sldId id="274" r:id="rId10"/>
    <p:sldId id="268" r:id="rId11"/>
    <p:sldId id="275" r:id="rId12"/>
    <p:sldId id="276" r:id="rId13"/>
    <p:sldId id="277" r:id="rId14"/>
    <p:sldId id="278" r:id="rId15"/>
    <p:sldId id="279" r:id="rId16"/>
    <p:sldId id="262" r:id="rId17"/>
    <p:sldId id="261" r:id="rId18"/>
    <p:sldId id="264" r:id="rId19"/>
    <p:sldId id="281" r:id="rId20"/>
    <p:sldId id="282" r:id="rId21"/>
    <p:sldId id="283" r:id="rId22"/>
    <p:sldId id="284" r:id="rId23"/>
    <p:sldId id="269" r:id="rId24"/>
    <p:sldId id="267" r:id="rId25"/>
    <p:sldId id="280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06" autoAdjust="0"/>
    <p:restoredTop sz="94660"/>
  </p:normalViewPr>
  <p:slideViewPr>
    <p:cSldViewPr>
      <p:cViewPr>
        <p:scale>
          <a:sx n="70" d="100"/>
          <a:sy n="70" d="100"/>
        </p:scale>
        <p:origin x="-1449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C3482-9363-40EA-8533-98BB92EEC45B}" type="datetimeFigureOut">
              <a:rPr lang="cs-CZ" smtClean="0"/>
              <a:t>4.11.2014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19AF1-9D0C-4512-A0D9-EBB3214BDA9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824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07637-CF23-471C-9D8C-C15328EB1E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8973596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B9478-139D-4B98-828E-D77B31D2A3B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0055437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7251DF-0AE3-4D60-968B-DA58C57986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470243"/>
      </p:ext>
    </p:extLst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7C2AA-59A4-4307-85D8-F695D4A519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9636074"/>
      </p:ext>
    </p:extLst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AD8E2-6444-45B3-9CE7-BCEF5F8DB8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698378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2240-0F51-4785-8E45-A3213354F8E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468736"/>
      </p:ext>
    </p:extLst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456BF-E417-4E67-B0D6-61DF97D0CF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575959"/>
      </p:ext>
    </p:extLst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4D40B3-CD2A-4210-A72E-893BBB9063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559369"/>
      </p:ext>
    </p:extLst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718E0-8517-43AF-A4F7-4D60AF54117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852916"/>
      </p:ext>
    </p:extLst>
  </p:cSld>
  <p:clrMapOvr>
    <a:masterClrMapping/>
  </p:clrMapOvr>
  <p:transition spd="slow">
    <p:cover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B6D68-F1C6-4D6B-A2CB-6D0D42255C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426902"/>
      </p:ext>
    </p:extLst>
  </p:cSld>
  <p:clrMapOvr>
    <a:masterClrMapping/>
  </p:clrMapOvr>
  <p:transition spd="slow">
    <p:cover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94FA4-14AF-464D-A592-9A0B3EB713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051057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3E377-5432-4770-AEE8-C803647A78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1856617"/>
      </p:ext>
    </p:extLst>
  </p:cSld>
  <p:clrMapOvr>
    <a:masterClrMapping/>
  </p:clrMapOvr>
  <p:transition spd="slow">
    <p:cover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D7270-E85A-403C-A058-68D2D7236D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094885"/>
      </p:ext>
    </p:extLst>
  </p:cSld>
  <p:clrMapOvr>
    <a:masterClrMapping/>
  </p:clrMapOvr>
  <p:transition spd="slow">
    <p:cover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65BE2-1027-4975-BB6C-923959B9C2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0540571"/>
      </p:ext>
    </p:extLst>
  </p:cSld>
  <p:clrMapOvr>
    <a:masterClrMapping/>
  </p:clrMapOvr>
  <p:transition spd="slow">
    <p:cover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1C239-BD3D-4305-8294-0D7B766CA4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117901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810B6-6E65-4C3A-B5C1-715A21C8DFC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623703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830B8-C8B0-41AD-A470-8187B2A386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354803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A0B09-FA13-4112-BCEF-78C8D30F4A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47726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D670F-F1CC-416A-A4F9-FE9CA7A85B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335457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4CD1E-77DD-4B90-B5F3-CE5AD24B7D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0036323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4E15B-6CFC-4269-95FD-18E0111EB1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6219498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0969F-C479-4F9D-84FE-73C655E419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7150671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2">
                <a:lumMod val="60000"/>
                <a:lumOff val="4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2937D282-7AB1-4D3F-A686-77CA1558216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2">
                <a:lumMod val="60000"/>
                <a:lumOff val="40000"/>
              </a:schemeClr>
            </a:gs>
            <a:gs pos="10000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3E189B6-0843-47D2-B42F-55B2763A9E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 spd="slow">
    <p:cover/>
  </p:transition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11.jpeg"/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12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11" Type="http://schemas.openxmlformats.org/officeDocument/2006/relationships/image" Target="../media/image5.png"/><Relationship Id="rId5" Type="http://schemas.openxmlformats.org/officeDocument/2006/relationships/image" Target="../media/image7.png"/><Relationship Id="rId10" Type="http://schemas.openxmlformats.org/officeDocument/2006/relationships/image" Target="../media/image63.jpeg"/><Relationship Id="rId4" Type="http://schemas.openxmlformats.org/officeDocument/2006/relationships/image" Target="../media/image58.png"/><Relationship Id="rId9" Type="http://schemas.openxmlformats.org/officeDocument/2006/relationships/image" Target="../media/image62.jpeg"/><Relationship Id="rId1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7.jpeg"/><Relationship Id="rId3" Type="http://schemas.openxmlformats.org/officeDocument/2006/relationships/image" Target="../media/image42.png"/><Relationship Id="rId7" Type="http://schemas.openxmlformats.org/officeDocument/2006/relationships/image" Target="../media/image20.png"/><Relationship Id="rId12" Type="http://schemas.openxmlformats.org/officeDocument/2006/relationships/image" Target="../media/image6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5.png"/><Relationship Id="rId11" Type="http://schemas.openxmlformats.org/officeDocument/2006/relationships/image" Target="../media/image9.png"/><Relationship Id="rId5" Type="http://schemas.openxmlformats.org/officeDocument/2006/relationships/image" Target="../media/image64.png"/><Relationship Id="rId15" Type="http://schemas.openxmlformats.org/officeDocument/2006/relationships/image" Target="../media/image11.jpeg"/><Relationship Id="rId10" Type="http://schemas.openxmlformats.org/officeDocument/2006/relationships/image" Target="../media/image25.png"/><Relationship Id="rId4" Type="http://schemas.openxmlformats.org/officeDocument/2006/relationships/image" Target="../media/image63.jpeg"/><Relationship Id="rId9" Type="http://schemas.openxmlformats.org/officeDocument/2006/relationships/image" Target="../media/image5.png"/><Relationship Id="rId1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64.png"/><Relationship Id="rId18" Type="http://schemas.openxmlformats.org/officeDocument/2006/relationships/image" Target="../media/image79.png"/><Relationship Id="rId3" Type="http://schemas.openxmlformats.org/officeDocument/2006/relationships/image" Target="../media/image69.jpeg"/><Relationship Id="rId21" Type="http://schemas.openxmlformats.org/officeDocument/2006/relationships/image" Target="../media/image10.png"/><Relationship Id="rId7" Type="http://schemas.openxmlformats.org/officeDocument/2006/relationships/image" Target="../media/image73.jpeg"/><Relationship Id="rId12" Type="http://schemas.openxmlformats.org/officeDocument/2006/relationships/image" Target="../media/image74.png"/><Relationship Id="rId17" Type="http://schemas.openxmlformats.org/officeDocument/2006/relationships/image" Target="../media/image78.png"/><Relationship Id="rId2" Type="http://schemas.openxmlformats.org/officeDocument/2006/relationships/image" Target="../media/image2.jpeg"/><Relationship Id="rId16" Type="http://schemas.openxmlformats.org/officeDocument/2006/relationships/image" Target="../media/image77.jpe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2.png"/><Relationship Id="rId11" Type="http://schemas.openxmlformats.org/officeDocument/2006/relationships/image" Target="../media/image63.jpeg"/><Relationship Id="rId5" Type="http://schemas.openxmlformats.org/officeDocument/2006/relationships/image" Target="../media/image71.jpeg"/><Relationship Id="rId15" Type="http://schemas.openxmlformats.org/officeDocument/2006/relationships/image" Target="../media/image76.png"/><Relationship Id="rId10" Type="http://schemas.openxmlformats.org/officeDocument/2006/relationships/image" Target="../media/image54.png"/><Relationship Id="rId19" Type="http://schemas.openxmlformats.org/officeDocument/2006/relationships/image" Target="../media/image7.png"/><Relationship Id="rId4" Type="http://schemas.openxmlformats.org/officeDocument/2006/relationships/image" Target="../media/image70.png"/><Relationship Id="rId9" Type="http://schemas.openxmlformats.org/officeDocument/2006/relationships/image" Target="../media/image41.jpeg"/><Relationship Id="rId14" Type="http://schemas.openxmlformats.org/officeDocument/2006/relationships/image" Target="../media/image7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82.png"/><Relationship Id="rId3" Type="http://schemas.openxmlformats.org/officeDocument/2006/relationships/image" Target="../media/image17.png"/><Relationship Id="rId7" Type="http://schemas.openxmlformats.org/officeDocument/2006/relationships/image" Target="../media/image31.png"/><Relationship Id="rId12" Type="http://schemas.openxmlformats.org/officeDocument/2006/relationships/image" Target="../media/image8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0.png"/><Relationship Id="rId11" Type="http://schemas.openxmlformats.org/officeDocument/2006/relationships/image" Target="../media/image80.png"/><Relationship Id="rId5" Type="http://schemas.openxmlformats.org/officeDocument/2006/relationships/image" Target="../media/image28.png"/><Relationship Id="rId10" Type="http://schemas.openxmlformats.org/officeDocument/2006/relationships/image" Target="../media/image16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13" Type="http://schemas.openxmlformats.org/officeDocument/2006/relationships/image" Target="../media/image64.png"/><Relationship Id="rId18" Type="http://schemas.openxmlformats.org/officeDocument/2006/relationships/image" Target="../media/image88.png"/><Relationship Id="rId26" Type="http://schemas.openxmlformats.org/officeDocument/2006/relationships/image" Target="../media/image70.png"/><Relationship Id="rId3" Type="http://schemas.openxmlformats.org/officeDocument/2006/relationships/image" Target="../media/image13.png"/><Relationship Id="rId21" Type="http://schemas.openxmlformats.org/officeDocument/2006/relationships/image" Target="../media/image35.png"/><Relationship Id="rId7" Type="http://schemas.openxmlformats.org/officeDocument/2006/relationships/image" Target="../media/image52.png"/><Relationship Id="rId12" Type="http://schemas.openxmlformats.org/officeDocument/2006/relationships/image" Target="../media/image44.png"/><Relationship Id="rId17" Type="http://schemas.openxmlformats.org/officeDocument/2006/relationships/image" Target="../media/image87.png"/><Relationship Id="rId25" Type="http://schemas.openxmlformats.org/officeDocument/2006/relationships/image" Target="../media/image40.jpeg"/><Relationship Id="rId2" Type="http://schemas.openxmlformats.org/officeDocument/2006/relationships/image" Target="../media/image2.jpeg"/><Relationship Id="rId16" Type="http://schemas.openxmlformats.org/officeDocument/2006/relationships/image" Target="../media/image86.png"/><Relationship Id="rId20" Type="http://schemas.openxmlformats.org/officeDocument/2006/relationships/image" Target="../media/image34.png"/><Relationship Id="rId29" Type="http://schemas.openxmlformats.org/officeDocument/2006/relationships/image" Target="../media/image8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image" Target="../media/image74.png"/><Relationship Id="rId24" Type="http://schemas.openxmlformats.org/officeDocument/2006/relationships/image" Target="../media/image39.png"/><Relationship Id="rId5" Type="http://schemas.openxmlformats.org/officeDocument/2006/relationships/image" Target="../media/image47.png"/><Relationship Id="rId15" Type="http://schemas.openxmlformats.org/officeDocument/2006/relationships/image" Target="../media/image85.png"/><Relationship Id="rId23" Type="http://schemas.openxmlformats.org/officeDocument/2006/relationships/image" Target="../media/image38.png"/><Relationship Id="rId28" Type="http://schemas.openxmlformats.org/officeDocument/2006/relationships/image" Target="../media/image78.png"/><Relationship Id="rId10" Type="http://schemas.openxmlformats.org/officeDocument/2006/relationships/image" Target="../media/image55.jpeg"/><Relationship Id="rId19" Type="http://schemas.openxmlformats.org/officeDocument/2006/relationships/image" Target="../media/image33.png"/><Relationship Id="rId4" Type="http://schemas.openxmlformats.org/officeDocument/2006/relationships/image" Target="../media/image15.png"/><Relationship Id="rId9" Type="http://schemas.openxmlformats.org/officeDocument/2006/relationships/image" Target="../media/image54.png"/><Relationship Id="rId14" Type="http://schemas.openxmlformats.org/officeDocument/2006/relationships/image" Target="../media/image84.png"/><Relationship Id="rId22" Type="http://schemas.openxmlformats.org/officeDocument/2006/relationships/image" Target="../media/image37.png"/><Relationship Id="rId27" Type="http://schemas.openxmlformats.org/officeDocument/2006/relationships/image" Target="../media/image71.jpeg"/><Relationship Id="rId30" Type="http://schemas.openxmlformats.org/officeDocument/2006/relationships/image" Target="../media/image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60.png"/><Relationship Id="rId12" Type="http://schemas.openxmlformats.org/officeDocument/2006/relationships/image" Target="../media/image11.jpeg"/><Relationship Id="rId17" Type="http://schemas.openxmlformats.org/officeDocument/2006/relationships/image" Target="../media/image15.png"/><Relationship Id="rId2" Type="http://schemas.openxmlformats.org/officeDocument/2006/relationships/image" Target="../media/image2.jpe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9.pn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5" Type="http://schemas.openxmlformats.org/officeDocument/2006/relationships/image" Target="../media/image67.jpeg"/><Relationship Id="rId10" Type="http://schemas.openxmlformats.org/officeDocument/2006/relationships/image" Target="../media/image6.png"/><Relationship Id="rId4" Type="http://schemas.openxmlformats.org/officeDocument/2006/relationships/image" Target="../media/image8.png"/><Relationship Id="rId9" Type="http://schemas.openxmlformats.org/officeDocument/2006/relationships/image" Target="../media/image5.png"/><Relationship Id="rId14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4.png"/><Relationship Id="rId7" Type="http://schemas.openxmlformats.org/officeDocument/2006/relationships/image" Target="../media/image16.png"/><Relationship Id="rId12" Type="http://schemas.openxmlformats.org/officeDocument/2006/relationships/image" Target="../media/image1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7.png"/><Relationship Id="rId11" Type="http://schemas.openxmlformats.org/officeDocument/2006/relationships/image" Target="../media/image110.png"/><Relationship Id="rId5" Type="http://schemas.openxmlformats.org/officeDocument/2006/relationships/image" Target="../media/image106.png"/><Relationship Id="rId10" Type="http://schemas.openxmlformats.org/officeDocument/2006/relationships/image" Target="../media/image56.png"/><Relationship Id="rId4" Type="http://schemas.openxmlformats.org/officeDocument/2006/relationships/image" Target="../media/image105.png"/><Relationship Id="rId9" Type="http://schemas.openxmlformats.org/officeDocument/2006/relationships/image" Target="../media/image10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image" Target="../media/image112.png"/><Relationship Id="rId7" Type="http://schemas.openxmlformats.org/officeDocument/2006/relationships/image" Target="../media/image1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4.png"/><Relationship Id="rId5" Type="http://schemas.openxmlformats.org/officeDocument/2006/relationships/image" Target="../media/image84.png"/><Relationship Id="rId4" Type="http://schemas.openxmlformats.org/officeDocument/2006/relationships/image" Target="../media/image113.png"/><Relationship Id="rId9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124.png"/><Relationship Id="rId3" Type="http://schemas.openxmlformats.org/officeDocument/2006/relationships/image" Target="../media/image118.png"/><Relationship Id="rId7" Type="http://schemas.openxmlformats.org/officeDocument/2006/relationships/image" Target="../media/image121.png"/><Relationship Id="rId12" Type="http://schemas.openxmlformats.org/officeDocument/2006/relationships/image" Target="../media/image1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04.png"/><Relationship Id="rId5" Type="http://schemas.openxmlformats.org/officeDocument/2006/relationships/image" Target="../media/image120.png"/><Relationship Id="rId10" Type="http://schemas.openxmlformats.org/officeDocument/2006/relationships/image" Target="../media/image122.png"/><Relationship Id="rId4" Type="http://schemas.openxmlformats.org/officeDocument/2006/relationships/image" Target="../media/image119.png"/><Relationship Id="rId9" Type="http://schemas.openxmlformats.org/officeDocument/2006/relationships/image" Target="../media/image10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4.png"/><Relationship Id="rId13" Type="http://schemas.openxmlformats.org/officeDocument/2006/relationships/image" Target="../media/image131.png"/><Relationship Id="rId3" Type="http://schemas.openxmlformats.org/officeDocument/2006/relationships/image" Target="../media/image125.png"/><Relationship Id="rId7" Type="http://schemas.openxmlformats.org/officeDocument/2006/relationships/image" Target="../media/image127.png"/><Relationship Id="rId12" Type="http://schemas.openxmlformats.org/officeDocument/2006/relationships/image" Target="../media/image1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6.png"/><Relationship Id="rId11" Type="http://schemas.openxmlformats.org/officeDocument/2006/relationships/image" Target="../media/image8.png"/><Relationship Id="rId5" Type="http://schemas.openxmlformats.org/officeDocument/2006/relationships/image" Target="../media/image126.png"/><Relationship Id="rId10" Type="http://schemas.openxmlformats.org/officeDocument/2006/relationships/image" Target="../media/image129.png"/><Relationship Id="rId4" Type="http://schemas.openxmlformats.org/officeDocument/2006/relationships/image" Target="../media/image6.png"/><Relationship Id="rId9" Type="http://schemas.openxmlformats.org/officeDocument/2006/relationships/image" Target="../media/image1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2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11" Type="http://schemas.openxmlformats.org/officeDocument/2006/relationships/image" Target="../media/image10.png"/><Relationship Id="rId5" Type="http://schemas.openxmlformats.org/officeDocument/2006/relationships/image" Target="../media/image21.png"/><Relationship Id="rId10" Type="http://schemas.openxmlformats.org/officeDocument/2006/relationships/image" Target="../media/image6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.jpeg"/><Relationship Id="rId16" Type="http://schemas.openxmlformats.org/officeDocument/2006/relationships/image" Target="../media/image41.jpe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9.png"/><Relationship Id="rId22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42.png"/><Relationship Id="rId18" Type="http://schemas.openxmlformats.org/officeDocument/2006/relationships/image" Target="../media/image56.png"/><Relationship Id="rId3" Type="http://schemas.openxmlformats.org/officeDocument/2006/relationships/image" Target="../media/image13.png"/><Relationship Id="rId7" Type="http://schemas.openxmlformats.org/officeDocument/2006/relationships/image" Target="../media/image51.jpeg"/><Relationship Id="rId12" Type="http://schemas.openxmlformats.org/officeDocument/2006/relationships/image" Target="../media/image55.jpeg"/><Relationship Id="rId17" Type="http://schemas.openxmlformats.org/officeDocument/2006/relationships/image" Target="../media/image21.png"/><Relationship Id="rId2" Type="http://schemas.openxmlformats.org/officeDocument/2006/relationships/image" Target="../media/image2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0.png"/><Relationship Id="rId11" Type="http://schemas.openxmlformats.org/officeDocument/2006/relationships/image" Target="../media/image35.png"/><Relationship Id="rId5" Type="http://schemas.openxmlformats.org/officeDocument/2006/relationships/image" Target="../media/image49.png"/><Relationship Id="rId15" Type="http://schemas.openxmlformats.org/officeDocument/2006/relationships/image" Target="../media/image45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jpeg"/><Relationship Id="rId1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Člověk a zdravá výživa</a:t>
            </a:r>
          </a:p>
        </p:txBody>
      </p:sp>
      <p:pic>
        <p:nvPicPr>
          <p:cNvPr id="307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15700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 b="1" dirty="0" smtClean="0"/>
              <a:t>Pří_278_Člověk a jeho </a:t>
            </a:r>
            <a:r>
              <a:rPr lang="cs-CZ" sz="2400" b="1" smtClean="0"/>
              <a:t>zdraví_Člověk</a:t>
            </a:r>
            <a:r>
              <a:rPr lang="cs-CZ" sz="2400" b="1" dirty="0" smtClean="0"/>
              <a:t> a zdravá výživa</a:t>
            </a:r>
            <a:endParaRPr lang="cs-CZ" sz="2400" b="1" dirty="0"/>
          </a:p>
          <a:p>
            <a:pPr algn="ctr" eaLnBrk="1" hangingPunct="1"/>
            <a:endParaRPr lang="cs-CZ" b="1" dirty="0"/>
          </a:p>
          <a:p>
            <a:pPr algn="ctr" eaLnBrk="1" hangingPunct="1"/>
            <a:r>
              <a:rPr lang="cs-CZ" b="1" dirty="0"/>
              <a:t>Autor: Mgr. Emilie Elšíková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Slušovice, okres Zlín, příspěvková organizace</a:t>
            </a:r>
          </a:p>
        </p:txBody>
      </p:sp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/>
              <a:t>Registrační číslo projektu: CZ.1.07/1.1.38/02.0025</a:t>
            </a:r>
          </a:p>
          <a:p>
            <a:pPr algn="ctr" eaLnBrk="1" hangingPunct="1"/>
            <a:r>
              <a:rPr lang="cs-CZ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87210" y="276740"/>
            <a:ext cx="2701381" cy="52322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minerální látky</a:t>
            </a:r>
            <a:endParaRPr lang="cs-CZ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26697" y="799960"/>
            <a:ext cx="117211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sodík, jód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832970" y="799960"/>
            <a:ext cx="86433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vápník</a:t>
            </a:r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94" y="1347989"/>
            <a:ext cx="809625" cy="84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882" y="1378866"/>
            <a:ext cx="1494255" cy="82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439929" y="2290087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Význam pro člověka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01526" y="2656580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činnost štítné žlázy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638" y="1169292"/>
            <a:ext cx="1173049" cy="117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406074"/>
            <a:ext cx="1087021" cy="65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351" y="1364971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150" y="1377931"/>
            <a:ext cx="708498" cy="708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6412983" y="2659419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stavba kostí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6948387" y="3546188"/>
            <a:ext cx="63350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fluór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186178" y="3548197"/>
            <a:ext cx="8515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železo</a:t>
            </a:r>
            <a:endParaRPr lang="cs-CZ" dirty="0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57" y="4011231"/>
            <a:ext cx="794480" cy="79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313" y="4233997"/>
            <a:ext cx="724114" cy="7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991" y="3933568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93" y="400976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37" y="4566846"/>
            <a:ext cx="793127" cy="79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25286" y="4924168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b="1" dirty="0" smtClean="0">
                <a:solidFill>
                  <a:srgbClr val="0070C0"/>
                </a:solidFill>
              </a:rPr>
              <a:t>vnitřnosti</a:t>
            </a:r>
            <a:endParaRPr lang="cs-CZ" sz="1600" b="1" dirty="0">
              <a:solidFill>
                <a:srgbClr val="0070C0"/>
              </a:solidFill>
            </a:endParaRPr>
          </a:p>
        </p:txBody>
      </p:sp>
      <p:pic>
        <p:nvPicPr>
          <p:cNvPr id="26" name="Picture 1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547" y="4219541"/>
            <a:ext cx="1003405" cy="103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6111618" y="567978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zdravý vývoj zubů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804662" y="5681797"/>
            <a:ext cx="161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tvorba krve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439929" y="531246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Význam pro člověka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30" name="TextovéPole 14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</p:spTree>
    <p:extLst>
      <p:ext uri="{BB962C8B-B14F-4D97-AF65-F5344CB8AC3E}">
        <p14:creationId xmlns:p14="http://schemas.microsoft.com/office/powerpoint/2010/main" val="26943102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  <p:bldP spid="15" grpId="0"/>
      <p:bldP spid="16" grpId="0" animBg="1"/>
      <p:bldP spid="17" grpId="0" animBg="1"/>
      <p:bldP spid="6" grpId="0"/>
      <p:bldP spid="27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672940" y="317610"/>
            <a:ext cx="1643399" cy="52322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vitaminy</a:t>
            </a:r>
            <a:endParaRPr lang="cs-CZ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653111" y="849868"/>
            <a:ext cx="35137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A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205661" y="900307"/>
            <a:ext cx="199285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B</a:t>
            </a:r>
          </a:p>
          <a:p>
            <a:pPr algn="ctr"/>
            <a:r>
              <a:rPr lang="cs-CZ" dirty="0" smtClean="0">
                <a:solidFill>
                  <a:srgbClr val="002060"/>
                </a:solidFill>
              </a:rPr>
              <a:t>má mnoho složek</a:t>
            </a:r>
            <a:endParaRPr lang="cs-CZ" dirty="0">
              <a:solidFill>
                <a:srgbClr val="002060"/>
              </a:solidFill>
            </a:endParaRPr>
          </a:p>
        </p:txBody>
      </p:sp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28" y="1837930"/>
            <a:ext cx="1014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173" y="1578496"/>
            <a:ext cx="724114" cy="7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101" y="197633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927696">
            <a:off x="1675568" y="2874666"/>
            <a:ext cx="697471" cy="69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087" y="1781838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214" y="1707287"/>
            <a:ext cx="954851" cy="954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51312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264" y="1651312"/>
            <a:ext cx="1003405" cy="103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87" y="2396769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225" y="259064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558" y="3205595"/>
            <a:ext cx="938141" cy="938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651" y="2678045"/>
            <a:ext cx="791819" cy="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673" y="2950406"/>
            <a:ext cx="793127" cy="79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4960827" y="5034927"/>
            <a:ext cx="40254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činnost nervové soustavy a tvorba </a:t>
            </a:r>
          </a:p>
          <a:p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  červených krvinek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9329" y="5034927"/>
            <a:ext cx="3435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zdraví oční sítnice a pokožky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435620" y="4355068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Význam pro člověka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24" name="TextovéPole 14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</p:spTree>
    <p:extLst>
      <p:ext uri="{BB962C8B-B14F-4D97-AF65-F5344CB8AC3E}">
        <p14:creationId xmlns:p14="http://schemas.microsoft.com/office/powerpoint/2010/main" val="7967357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447800" y="548683"/>
            <a:ext cx="1608133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C</a:t>
            </a:r>
          </a:p>
          <a:p>
            <a:pPr algn="ctr"/>
            <a:r>
              <a:rPr lang="cs-CZ" dirty="0" smtClean="0">
                <a:solidFill>
                  <a:srgbClr val="002060"/>
                </a:solidFill>
              </a:rPr>
              <a:t>teplem se ničí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231408" y="687182"/>
            <a:ext cx="35137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02060"/>
                </a:solidFill>
              </a:rPr>
              <a:t>D</a:t>
            </a:r>
            <a:endParaRPr lang="cs-CZ" b="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29" y="1411597"/>
            <a:ext cx="514671" cy="6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26" y="124441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7" y="2129037"/>
            <a:ext cx="682043" cy="68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692" y="138047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998" y="2117231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22707"/>
            <a:ext cx="1014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9" y="2879231"/>
            <a:ext cx="833511" cy="83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08" y="2412786"/>
            <a:ext cx="1029753" cy="113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94873"/>
            <a:ext cx="724114" cy="724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074" y="308874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933" y="3545948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416" y="1854280"/>
            <a:ext cx="722290" cy="1081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072" y="3095592"/>
            <a:ext cx="1076818" cy="793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27" y="4003148"/>
            <a:ext cx="781386" cy="781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92" y="3819693"/>
            <a:ext cx="574148" cy="57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03149"/>
            <a:ext cx="949852" cy="94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129" y="1380473"/>
            <a:ext cx="1319728" cy="1319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858" y="1598463"/>
            <a:ext cx="1037535" cy="103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441" y="2500879"/>
            <a:ext cx="955345" cy="95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366503" y="3465330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rybí tuk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751583" y="5327568"/>
            <a:ext cx="2422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správný vývoj kostí</a:t>
            </a:r>
          </a:p>
          <a:p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  (zabraňuje křivici)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0147" y="5327568"/>
            <a:ext cx="39869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obranyschopnost proti nachlazení 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    a proti krvácení ze sliznic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446438" y="4647709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Význam pro člověka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28" name="TextovéPole 14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na kliknutí.</a:t>
            </a:r>
          </a:p>
        </p:txBody>
      </p:sp>
    </p:spTree>
    <p:extLst>
      <p:ext uri="{BB962C8B-B14F-4D97-AF65-F5344CB8AC3E}">
        <p14:creationId xmlns:p14="http://schemas.microsoft.com/office/powerpoint/2010/main" val="27743165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267988"/>
            <a:ext cx="22256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2813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láček 6"/>
          <p:cNvSpPr/>
          <p:nvPr/>
        </p:nvSpPr>
        <p:spPr>
          <a:xfrm rot="705433">
            <a:off x="2911197" y="313811"/>
            <a:ext cx="4712646" cy="2882079"/>
          </a:xfrm>
          <a:prstGeom prst="cloudCallout">
            <a:avLst>
              <a:gd name="adj1" fmla="val -51470"/>
              <a:gd name="adj2" fmla="val 6141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322006" y="838200"/>
            <a:ext cx="383951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Aby byla naše strava opravdu </a:t>
            </a:r>
          </a:p>
          <a:p>
            <a:pPr algn="ctr"/>
            <a:r>
              <a:rPr lang="cs-CZ" b="1" dirty="0" smtClean="0"/>
              <a:t>vyvážená, existuje tzv. </a:t>
            </a:r>
          </a:p>
          <a:p>
            <a:pPr algn="ctr"/>
            <a:r>
              <a:rPr lang="cs-CZ" b="1" i="1" dirty="0" smtClean="0">
                <a:solidFill>
                  <a:srgbClr val="FF0000"/>
                </a:solidFill>
              </a:rPr>
              <a:t>potravinová pyramida</a:t>
            </a:r>
            <a:r>
              <a:rPr lang="cs-CZ" b="1" dirty="0" smtClean="0"/>
              <a:t>. Skládá se </a:t>
            </a:r>
          </a:p>
          <a:p>
            <a:pPr algn="ctr"/>
            <a:r>
              <a:rPr lang="cs-CZ" b="1" dirty="0" smtClean="0"/>
              <a:t>ze 6 potravinových skupin, </a:t>
            </a:r>
          </a:p>
          <a:p>
            <a:pPr algn="ctr"/>
            <a:r>
              <a:rPr lang="cs-CZ" b="1" dirty="0" smtClean="0"/>
              <a:t>které jsou rozděleny </a:t>
            </a:r>
          </a:p>
          <a:p>
            <a:pPr algn="ctr"/>
            <a:r>
              <a:rPr lang="cs-CZ" b="1" dirty="0" smtClean="0"/>
              <a:t>do 4 podlaží.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1963565" y="3226565"/>
            <a:ext cx="3388069" cy="2469098"/>
            <a:chOff x="2057400" y="827468"/>
            <a:chExt cx="5867400" cy="4876800"/>
          </a:xfrm>
        </p:grpSpPr>
        <p:sp>
          <p:nvSpPr>
            <p:cNvPr id="11" name="Rovnoramenný trojúhelník 10"/>
            <p:cNvSpPr/>
            <p:nvPr/>
          </p:nvSpPr>
          <p:spPr>
            <a:xfrm>
              <a:off x="2057400" y="827468"/>
              <a:ext cx="5867400" cy="4876800"/>
            </a:xfrm>
            <a:prstGeom prst="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cxnSp>
          <p:nvCxnSpPr>
            <p:cNvPr id="12" name="Přímá spojnice 11"/>
            <p:cNvCxnSpPr/>
            <p:nvPr/>
          </p:nvCxnSpPr>
          <p:spPr>
            <a:xfrm>
              <a:off x="2667000" y="4648200"/>
              <a:ext cx="46482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/>
            <p:cNvCxnSpPr/>
            <p:nvPr/>
          </p:nvCxnSpPr>
          <p:spPr>
            <a:xfrm>
              <a:off x="3352800" y="3543300"/>
              <a:ext cx="3276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4038600" y="2362200"/>
              <a:ext cx="1905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/>
            <p:cNvCxnSpPr/>
            <p:nvPr/>
          </p:nvCxnSpPr>
          <p:spPr>
            <a:xfrm>
              <a:off x="4991100" y="2362200"/>
              <a:ext cx="0" cy="11811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ovéPole 14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na kliknutí.</a:t>
            </a:r>
          </a:p>
        </p:txBody>
      </p:sp>
    </p:spTree>
    <p:extLst>
      <p:ext uri="{BB962C8B-B14F-4D97-AF65-F5344CB8AC3E}">
        <p14:creationId xmlns:p14="http://schemas.microsoft.com/office/powerpoint/2010/main" val="26445688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14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na kliknutí.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04800" y="533400"/>
            <a:ext cx="123623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podlaží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520864" y="533400"/>
            <a:ext cx="7325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/>
              <a:t>obiloviny a potraviny z nich, např. pečivo, těstoviny, ovesné vločky, </a:t>
            </a:r>
          </a:p>
          <a:p>
            <a:r>
              <a:rPr lang="cs-CZ" dirty="0" smtClean="0"/>
              <a:t>    </a:t>
            </a:r>
            <a:r>
              <a:rPr lang="cs-CZ" dirty="0" err="1" smtClean="0"/>
              <a:t>cornflakes</a:t>
            </a:r>
            <a:r>
              <a:rPr lang="cs-CZ" dirty="0" smtClean="0"/>
              <a:t>, kroupy, </a:t>
            </a:r>
            <a:r>
              <a:rPr lang="cs-CZ" dirty="0" err="1" smtClean="0"/>
              <a:t>jáhly</a:t>
            </a:r>
            <a:r>
              <a:rPr lang="cs-CZ" dirty="0" smtClean="0"/>
              <a:t>, rýže apod.</a:t>
            </a:r>
            <a:endParaRPr lang="cs-CZ" dirty="0"/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9D6542"/>
              </a:clrFrom>
              <a:clrTo>
                <a:srgbClr val="9D654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287" y="1620351"/>
            <a:ext cx="890902" cy="89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32" y="3798799"/>
            <a:ext cx="937476" cy="93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224" y="2674112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52" y="4451712"/>
            <a:ext cx="1141135" cy="11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049" y="2960599"/>
            <a:ext cx="12394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32" y="2864554"/>
            <a:ext cx="13647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35" y="4184402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91" y="1303537"/>
            <a:ext cx="1234139" cy="123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97" y="4184402"/>
            <a:ext cx="1772454" cy="118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685" y="1783744"/>
            <a:ext cx="1034762" cy="68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008" y="1620761"/>
            <a:ext cx="1371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Přímá spojnice se šipkou 14"/>
          <p:cNvCxnSpPr/>
          <p:nvPr/>
        </p:nvCxnSpPr>
        <p:spPr>
          <a:xfrm>
            <a:off x="3986534" y="1142602"/>
            <a:ext cx="256532" cy="5413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2396224" y="1142602"/>
            <a:ext cx="880376" cy="3813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03850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4" name="TextovéPole 16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04800" y="533400"/>
            <a:ext cx="123623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podlaží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571087" y="533400"/>
            <a:ext cx="2204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/>
              <a:t>ovoce a zelenina</a:t>
            </a:r>
            <a:endParaRPr lang="cs-CZ" dirty="0"/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57" y="417006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9216" y="381383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29" y="2233156"/>
            <a:ext cx="1094276" cy="109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929" y="4353556"/>
            <a:ext cx="1014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66" y="1318756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366" y="3041967"/>
            <a:ext cx="1028700" cy="57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203" y="2316413"/>
            <a:ext cx="1029753" cy="113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352" y="2634541"/>
            <a:ext cx="1162064" cy="11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03" y="308874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275" y="481095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03" y="1291611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5" y="4194837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687" y="4748798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0099" y="1093759"/>
            <a:ext cx="974093" cy="97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305" y="375065"/>
            <a:ext cx="974093" cy="974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486" y="1291611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724" y="5116060"/>
            <a:ext cx="1094276" cy="109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8FDF9"/>
              </a:clrFrom>
              <a:clrTo>
                <a:srgbClr val="F8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1551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823" y="1977411"/>
            <a:ext cx="789476" cy="78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3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103" y="3870987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8924" y="350903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921" y="2294224"/>
            <a:ext cx="801388" cy="80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37" y="1302308"/>
            <a:ext cx="740324" cy="74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424" y="37721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6" y="1527757"/>
            <a:ext cx="682043" cy="68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92" y="3819693"/>
            <a:ext cx="574148" cy="57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887" y="3632828"/>
            <a:ext cx="994437" cy="99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92" y="214475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3" name="TextovéPole 3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04800" y="533400"/>
            <a:ext cx="1236236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podlaží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559281" y="533400"/>
            <a:ext cx="29482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/>
              <a:t>mléko a mléčné výrobky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 smtClean="0"/>
              <a:t>maso a masné výrobky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 smtClean="0"/>
              <a:t>luštěniny, vejce a ryby</a:t>
            </a:r>
            <a:endParaRPr lang="cs-CZ" dirty="0"/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285" y="1830716"/>
            <a:ext cx="1374198" cy="137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9867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98329"/>
            <a:ext cx="1156033" cy="115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859" y="686878"/>
            <a:ext cx="1503388" cy="90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5" y="2215200"/>
            <a:ext cx="988368" cy="98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32" y="1036035"/>
            <a:ext cx="945965" cy="94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51" y="3072671"/>
            <a:ext cx="1467741" cy="146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272" y="1765041"/>
            <a:ext cx="1156549" cy="1156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59" y="413871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426" y="4655045"/>
            <a:ext cx="793127" cy="79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653" y="3622382"/>
            <a:ext cx="1003405" cy="103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41" y="4414907"/>
            <a:ext cx="1044138" cy="104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25787"/>
            <a:ext cx="1232633" cy="123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672" y="46584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632" y="2319672"/>
            <a:ext cx="957314" cy="95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2" name="TextovéPole 11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04800" y="533400"/>
            <a:ext cx="1236236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cs-CZ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podlaží</a:t>
            </a:r>
            <a:endParaRPr lang="cs-CZ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18" y="898439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44256" y="543334"/>
            <a:ext cx="3405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/>
              <a:t>nevhodné tuky, sladkosti, sůl</a:t>
            </a:r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454" y="930911"/>
            <a:ext cx="1050289" cy="105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260" y="116768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76" y="1399347"/>
            <a:ext cx="1285741" cy="1285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416873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769" y="2189839"/>
            <a:ext cx="1103369" cy="110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50" y="2978287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499" y="4190202"/>
            <a:ext cx="1396197" cy="139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979" y="1779685"/>
            <a:ext cx="830550" cy="8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304" y="5101877"/>
            <a:ext cx="1268294" cy="1268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85088"/>
            <a:ext cx="1374820" cy="137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878" y="2194960"/>
            <a:ext cx="937382" cy="156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577" y="3293208"/>
            <a:ext cx="1319079" cy="1319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533400" y="275820"/>
            <a:ext cx="790415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JAKÁ  BY  MĚLA   BÝT  TÝDENNÍ   SKLADBA</a:t>
            </a:r>
          </a:p>
          <a:p>
            <a:pPr algn="ctr"/>
            <a:r>
              <a:rPr lang="cs-CZ" sz="2800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JÍDLA  PRO  DĚTI </a:t>
            </a:r>
            <a:endParaRPr lang="cs-CZ" sz="28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00507" y="1600200"/>
            <a:ext cx="115448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</a:rPr>
              <a:t>snídaně</a:t>
            </a:r>
            <a:endParaRPr lang="cs-CZ" sz="2000" b="1" dirty="0">
              <a:solidFill>
                <a:srgbClr val="0070C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67423" y="1600200"/>
            <a:ext cx="54361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ovesná kaše s kousky jablka, rozinkami a skořicí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cereální sušenky s mlékem a mandarinka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müsli s hroznovým vínem a oříšky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bílý jogurt s lesními plody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78" y="2628130"/>
            <a:ext cx="1081623" cy="108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831" y="287242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928" y="2885937"/>
            <a:ext cx="1208872" cy="12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01" y="4084859"/>
            <a:ext cx="1288210" cy="1288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3326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2FFFF"/>
              </a:clrFrom>
              <a:clrTo>
                <a:srgbClr val="F2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82" y="3071207"/>
            <a:ext cx="1134616" cy="113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778" y="396733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1800255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571" y="4462630"/>
            <a:ext cx="11604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68198"/>
            <a:ext cx="77946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1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</p:spTree>
    <p:extLst>
      <p:ext uri="{BB962C8B-B14F-4D97-AF65-F5344CB8AC3E}">
        <p14:creationId xmlns:p14="http://schemas.microsoft.com/office/powerpoint/2010/main" val="9960832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28600" y="609600"/>
            <a:ext cx="2698175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dopolední přesnídávka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447800" y="1117937"/>
            <a:ext cx="639790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celozrnný rohlík s tvarohovou pomazánkou a ředkvičkami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zeleninový salát se sýrem v krabičce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zeleninový salát zavinutý v pita chlebu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domácí ovocný salát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err="1" smtClean="0"/>
              <a:t>pšenično</a:t>
            </a:r>
            <a:r>
              <a:rPr lang="cs-CZ" dirty="0" smtClean="0"/>
              <a:t>-žitný chléb s kvalitním rostlinným </a:t>
            </a:r>
            <a:r>
              <a:rPr lang="cs-CZ" dirty="0" err="1" smtClean="0"/>
              <a:t>tukem,plátkem</a:t>
            </a:r>
            <a:endParaRPr lang="cs-CZ" dirty="0" smtClean="0"/>
          </a:p>
          <a:p>
            <a:r>
              <a:rPr lang="cs-CZ" dirty="0"/>
              <a:t> </a:t>
            </a:r>
            <a:r>
              <a:rPr lang="cs-CZ" dirty="0" smtClean="0"/>
              <a:t>    tvrdého </a:t>
            </a:r>
            <a:r>
              <a:rPr lang="cs-CZ" dirty="0" err="1" smtClean="0"/>
              <a:t>sýru,paprikou</a:t>
            </a:r>
            <a:endParaRPr lang="cs-CZ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různé druhy ovoce a zeleniny nakrájené na kostičky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54031"/>
            <a:ext cx="983464" cy="98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34" y="339683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854031"/>
            <a:ext cx="1229932" cy="1229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752" y="3360152"/>
            <a:ext cx="1160171" cy="1160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97439"/>
            <a:ext cx="1160463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686" y="4481568"/>
            <a:ext cx="1101029" cy="1101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593" y="5036681"/>
            <a:ext cx="1012530" cy="1012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</p:spTree>
    <p:extLst>
      <p:ext uri="{BB962C8B-B14F-4D97-AF65-F5344CB8AC3E}">
        <p14:creationId xmlns:p14="http://schemas.microsoft.com/office/powerpoint/2010/main" val="4947948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0">
              <a:schemeClr val="bg1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409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defRPr/>
            </a:pPr>
            <a:r>
              <a:rPr lang="cs-CZ" dirty="0" smtClean="0">
                <a:cs typeface="+mn-cs"/>
              </a:rPr>
              <a:t> Digitální učební materiál je určen pro upevňování a rozšiřování     </a:t>
            </a:r>
          </a:p>
          <a:p>
            <a:pPr eaLnBrk="1" hangingPunct="1">
              <a:defRPr/>
            </a:pPr>
            <a:r>
              <a:rPr lang="cs-CZ" dirty="0" smtClean="0">
                <a:cs typeface="+mn-cs"/>
              </a:rPr>
              <a:t>    daného učiva.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cs-CZ" dirty="0" smtClean="0">
                <a:cs typeface="+mn-cs"/>
              </a:rPr>
              <a:t>Je určen pro předmět  přírodověda a </a:t>
            </a:r>
            <a:r>
              <a:rPr lang="cs-CZ" smtClean="0">
                <a:cs typeface="+mn-cs"/>
              </a:rPr>
              <a:t>ročník pátý.</a:t>
            </a:r>
            <a:endParaRPr lang="cs-CZ" dirty="0" smtClean="0">
              <a:cs typeface="+mn-cs"/>
            </a:endParaRP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cs-CZ" dirty="0" smtClean="0">
                <a:cs typeface="+mn-cs"/>
              </a:rPr>
              <a:t>Tento materiál vznikl ze zápisů autora jako doplňující materiál </a:t>
            </a:r>
          </a:p>
          <a:p>
            <a:pPr eaLnBrk="1" hangingPunct="1">
              <a:defRPr/>
            </a:pPr>
            <a:r>
              <a:rPr lang="cs-CZ" dirty="0" smtClean="0">
                <a:cs typeface="+mn-cs"/>
              </a:rPr>
              <a:t>     k </a:t>
            </a:r>
            <a:r>
              <a:rPr lang="cs-CZ" dirty="0" err="1" smtClean="0">
                <a:cs typeface="+mn-cs"/>
              </a:rPr>
              <a:t>učebnici:</a:t>
            </a:r>
            <a:r>
              <a:rPr lang="cs-CZ" dirty="0" err="1" smtClean="0">
                <a:solidFill>
                  <a:srgbClr val="171A1B"/>
                </a:solidFill>
                <a:cs typeface="+mn-cs"/>
              </a:rPr>
              <a:t>Mgr</a:t>
            </a:r>
            <a:r>
              <a:rPr lang="cs-CZ" dirty="0">
                <a:solidFill>
                  <a:srgbClr val="171A1B"/>
                </a:solidFill>
                <a:cs typeface="+mn-cs"/>
              </a:rPr>
              <a:t>. Věra Štiková, </a:t>
            </a:r>
            <a:r>
              <a:rPr lang="cs-CZ" i="1" dirty="0">
                <a:solidFill>
                  <a:srgbClr val="171A1B"/>
                </a:solidFill>
                <a:cs typeface="+mn-cs"/>
              </a:rPr>
              <a:t>Přírodověda 4</a:t>
            </a:r>
            <a:r>
              <a:rPr lang="cs-CZ" dirty="0">
                <a:solidFill>
                  <a:srgbClr val="171A1B"/>
                </a:solidFill>
                <a:cs typeface="+mn-cs"/>
              </a:rPr>
              <a:t>. Brno: NOVÁ ŠKOLA, s.r.o., </a:t>
            </a:r>
          </a:p>
          <a:p>
            <a:pPr eaLnBrk="1" hangingPunct="1">
              <a:defRPr/>
            </a:pPr>
            <a:r>
              <a:rPr lang="cs-CZ" dirty="0">
                <a:solidFill>
                  <a:srgbClr val="171A1B"/>
                </a:solidFill>
                <a:cs typeface="+mn-cs"/>
              </a:rPr>
              <a:t>    2003. ISBN 80-7289-052-2.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endParaRPr lang="cs-CZ" dirty="0" smtClean="0">
              <a:cs typeface="+mn-cs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38824" y="646382"/>
            <a:ext cx="7360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b="1" dirty="0" smtClean="0"/>
              <a:t>oběd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057400" y="507883"/>
            <a:ext cx="52437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jídlo připravené ve školní jídelně – je vyvážené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vývar, příloha, maso, zeleninový salát</a:t>
            </a:r>
            <a:endParaRPr lang="cs-CZ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19011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60" y="1408089"/>
            <a:ext cx="1081825" cy="108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14588"/>
            <a:ext cx="1354428" cy="1354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071" y="151917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75794" y="2819400"/>
            <a:ext cx="226215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odpolední  svačina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653716" y="2819400"/>
            <a:ext cx="40511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ovocný netučný jogurt nebo hruška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bílý jogurt se skořicí a pomeranč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err="1" smtClean="0"/>
              <a:t>cottage</a:t>
            </a:r>
            <a:r>
              <a:rPr lang="cs-CZ" dirty="0" smtClean="0"/>
              <a:t> sýr s okurkou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mléčný nápoj a müsli tyčinka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ovocný tvaroh s jahodami</a:t>
            </a:r>
            <a:endParaRPr lang="cs-CZ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963" y="478577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527766"/>
            <a:ext cx="1201126" cy="1201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72" y="466319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550237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24370"/>
            <a:ext cx="1096025" cy="10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071" y="4336673"/>
            <a:ext cx="1038875" cy="103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241" y="4550237"/>
            <a:ext cx="1140317" cy="114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ovéPole 11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</p:spTree>
    <p:extLst>
      <p:ext uri="{BB962C8B-B14F-4D97-AF65-F5344CB8AC3E}">
        <p14:creationId xmlns:p14="http://schemas.microsoft.com/office/powerpoint/2010/main" val="401656531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11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03565" y="533400"/>
            <a:ext cx="915635" cy="369332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FF00"/>
                </a:solidFill>
              </a:rPr>
              <a:t>večeře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447800" y="502827"/>
            <a:ext cx="6248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zapečená zelenina s rýží a ledový salát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mořská ryba na grilu s restovanými brambory a ředkvičkou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špagety s domácí rajčatovou omáčkou, kvalitním sýrem a hlávkovým salátem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celozrnný chléb s tuňákovou pomazánkou, plátkem šunky či sýra s nižším obsahem tuku, zelenina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celozrnný chléb s pomazánkou z rostlinného tuku a např. tvarohu  ochucená bylinkami a paprikou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dirty="0" smtClean="0"/>
              <a:t>tenká pizza s bohatou zeleninovou oblohou a rajčatovým salátem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02" y="4647417"/>
            <a:ext cx="992908" cy="99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485" y="3832273"/>
            <a:ext cx="1220700" cy="12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5" y="343016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3227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452" y="358256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813" y="3886200"/>
            <a:ext cx="1166773" cy="116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05562"/>
            <a:ext cx="1090060" cy="109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59" y="4648490"/>
            <a:ext cx="1137471" cy="1137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81222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512" y="574094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452" y="532876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65813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ovéPole 2"/>
          <p:cNvSpPr txBox="1">
            <a:spLocks noChangeArrowheads="1"/>
          </p:cNvSpPr>
          <p:nvPr/>
        </p:nvSpPr>
        <p:spPr bwMode="auto">
          <a:xfrm>
            <a:off x="914400" y="304800"/>
            <a:ext cx="1282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2800" b="1"/>
              <a:t>Zdroje</a:t>
            </a:r>
          </a:p>
        </p:txBody>
      </p:sp>
      <p:sp>
        <p:nvSpPr>
          <p:cNvPr id="18436" name="Obdélník 3"/>
          <p:cNvSpPr>
            <a:spLocks noChangeArrowheads="1"/>
          </p:cNvSpPr>
          <p:nvPr/>
        </p:nvSpPr>
        <p:spPr bwMode="auto">
          <a:xfrm>
            <a:off x="473075" y="828675"/>
            <a:ext cx="822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sz="1400" dirty="0" err="1"/>
              <a:t>Anime</a:t>
            </a:r>
            <a:r>
              <a:rPr lang="cs-CZ" sz="1400" dirty="0"/>
              <a:t> Boy </a:t>
            </a:r>
            <a:r>
              <a:rPr lang="cs-CZ" sz="1400" dirty="0" err="1"/>
              <a:t>clip</a:t>
            </a:r>
            <a:r>
              <a:rPr lang="cs-CZ" sz="1400" dirty="0"/>
              <a:t> art. </a:t>
            </a:r>
            <a:r>
              <a:rPr lang="cs-CZ" sz="1400" i="1" dirty="0"/>
              <a:t>Www.Clker.com</a:t>
            </a:r>
            <a:r>
              <a:rPr lang="cs-CZ" sz="1400" dirty="0"/>
              <a:t> [online]. 2007 [cit. 2013-01-20]. Dostupné z: http://www.clker.com/clipart-15359.html</a:t>
            </a:r>
          </a:p>
        </p:txBody>
      </p:sp>
      <p:sp>
        <p:nvSpPr>
          <p:cNvPr id="11" name="Obdélník 10"/>
          <p:cNvSpPr>
            <a:spLocks noChangeArrowheads="1"/>
          </p:cNvSpPr>
          <p:nvPr/>
        </p:nvSpPr>
        <p:spPr bwMode="auto">
          <a:xfrm>
            <a:off x="473075" y="1362636"/>
            <a:ext cx="37576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/>
              <a:t>http://www.clker.com/clipart-15409.html26</a:t>
            </a:r>
          </a:p>
        </p:txBody>
      </p:sp>
      <p:sp>
        <p:nvSpPr>
          <p:cNvPr id="12" name="TextovéPole 5"/>
          <p:cNvSpPr txBox="1">
            <a:spLocks noChangeArrowheads="1"/>
          </p:cNvSpPr>
          <p:nvPr/>
        </p:nvSpPr>
        <p:spPr bwMode="auto">
          <a:xfrm>
            <a:off x="473075" y="1670611"/>
            <a:ext cx="2619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cs-CZ" sz="1400"/>
              <a:t>Klipart:office.microsoft.com</a:t>
            </a:r>
          </a:p>
        </p:txBody>
      </p:sp>
      <p:sp>
        <p:nvSpPr>
          <p:cNvPr id="2" name="Obdélník 1"/>
          <p:cNvSpPr/>
          <p:nvPr/>
        </p:nvSpPr>
        <p:spPr>
          <a:xfrm>
            <a:off x="473075" y="1952674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Soubor:Cheese</a:t>
            </a:r>
            <a:r>
              <a:rPr lang="cs-CZ" sz="1200" dirty="0"/>
              <a:t> platter.jpg.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2013-08-13]. Dostupné z: http://cs.wikipedia.org/wiki/Soubor:Cheese_platter.jpg</a:t>
            </a:r>
          </a:p>
        </p:txBody>
      </p:sp>
      <p:sp>
        <p:nvSpPr>
          <p:cNvPr id="3" name="Obdélník 2"/>
          <p:cNvSpPr/>
          <p:nvPr/>
        </p:nvSpPr>
        <p:spPr>
          <a:xfrm>
            <a:off x="473075" y="2414339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Soubor:Runny</a:t>
            </a:r>
            <a:r>
              <a:rPr lang="cs-CZ" sz="1200" dirty="0"/>
              <a:t> hunny.jpg.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2013-08-13]. Dostupné z: http://cs.wikipedia.org/wiki/Soubor:Runny_hunny.jpg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473075" y="2876004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Soubor:Plateau</a:t>
            </a:r>
            <a:r>
              <a:rPr lang="cs-CZ" sz="1200" dirty="0"/>
              <a:t> van zeevruchten.jpg.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2013-08-13]. Dostupné z: http://cs.wikipedia.org/wiki/Soubor:Plateau_van_zeevruchten.jpg </a:t>
            </a:r>
          </a:p>
        </p:txBody>
      </p:sp>
      <p:sp>
        <p:nvSpPr>
          <p:cNvPr id="5" name="Obdélník 4"/>
          <p:cNvSpPr/>
          <p:nvPr/>
        </p:nvSpPr>
        <p:spPr>
          <a:xfrm>
            <a:off x="473075" y="334970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Soubor:Zonnebloemolie</a:t>
            </a:r>
            <a:r>
              <a:rPr lang="cs-CZ" sz="1200" dirty="0"/>
              <a:t> (</a:t>
            </a:r>
            <a:r>
              <a:rPr lang="cs-CZ" sz="1200" dirty="0" err="1"/>
              <a:t>Sunflower</a:t>
            </a:r>
            <a:r>
              <a:rPr lang="cs-CZ" sz="1200" dirty="0"/>
              <a:t> </a:t>
            </a:r>
            <a:r>
              <a:rPr lang="cs-CZ" sz="1200" dirty="0" err="1"/>
              <a:t>oil</a:t>
            </a:r>
            <a:r>
              <a:rPr lang="cs-CZ" sz="1200" dirty="0"/>
              <a:t>).</a:t>
            </a:r>
            <a:r>
              <a:rPr lang="cs-CZ" sz="1200" dirty="0" err="1"/>
              <a:t>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http://cs.wikipedia.org/wiki/Soubor:Zonnebloemolie_%28Sunflower_oil%29.jpg </a:t>
            </a:r>
          </a:p>
        </p:txBody>
      </p:sp>
      <p:sp>
        <p:nvSpPr>
          <p:cNvPr id="6" name="Obdélník 5"/>
          <p:cNvSpPr/>
          <p:nvPr/>
        </p:nvSpPr>
        <p:spPr>
          <a:xfrm>
            <a:off x="473075" y="3949482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Soubor:Italian</a:t>
            </a:r>
            <a:r>
              <a:rPr lang="cs-CZ" sz="1200" dirty="0"/>
              <a:t> </a:t>
            </a:r>
            <a:r>
              <a:rPr lang="cs-CZ" sz="1200" dirty="0" err="1"/>
              <a:t>olive</a:t>
            </a:r>
            <a:r>
              <a:rPr lang="cs-CZ" sz="1200" dirty="0"/>
              <a:t> </a:t>
            </a:r>
            <a:r>
              <a:rPr lang="cs-CZ" sz="1200" dirty="0" err="1"/>
              <a:t>oil</a:t>
            </a:r>
            <a:r>
              <a:rPr lang="cs-CZ" sz="1200" dirty="0"/>
              <a:t> 2007.jpg.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http://cs.wikipedia.org/wiki/Soubor:Italian_olive_oil_2007.jpg </a:t>
            </a:r>
          </a:p>
        </p:txBody>
      </p:sp>
      <p:sp>
        <p:nvSpPr>
          <p:cNvPr id="7" name="Obdélník 6"/>
          <p:cNvSpPr/>
          <p:nvPr/>
        </p:nvSpPr>
        <p:spPr>
          <a:xfrm>
            <a:off x="473075" y="440748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Soubor:Various</a:t>
            </a:r>
            <a:r>
              <a:rPr lang="cs-CZ" sz="1200" dirty="0"/>
              <a:t> grains.jpg.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http://cs.wikipedia.org/wiki/Soubor:Various_grains.jpg </a:t>
            </a:r>
          </a:p>
        </p:txBody>
      </p:sp>
      <p:sp>
        <p:nvSpPr>
          <p:cNvPr id="8" name="Obdélník 7"/>
          <p:cNvSpPr/>
          <p:nvPr/>
        </p:nvSpPr>
        <p:spPr>
          <a:xfrm>
            <a:off x="473075" y="486915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Soubor:Dalamánek</a:t>
            </a:r>
            <a:r>
              <a:rPr lang="cs-CZ" sz="1200" dirty="0"/>
              <a:t> 01.JPG.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http://cs.wikipedia.org/wiki/Soubor:Dalam%C3%A1nek_01.JPG</a:t>
            </a:r>
          </a:p>
        </p:txBody>
      </p:sp>
      <p:sp>
        <p:nvSpPr>
          <p:cNvPr id="9" name="Obdélník 8"/>
          <p:cNvSpPr/>
          <p:nvPr/>
        </p:nvSpPr>
        <p:spPr>
          <a:xfrm>
            <a:off x="473075" y="5330815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/>
              <a:t>Soubor:3 </a:t>
            </a:r>
            <a:r>
              <a:rPr lang="cs-CZ" sz="1200" dirty="0" err="1"/>
              <a:t>types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lentil.jpg.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http://cs.wikipedia.org/wiki/Soubor:3_types_of_lentil.jpg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délník 1"/>
          <p:cNvSpPr/>
          <p:nvPr/>
        </p:nvSpPr>
        <p:spPr>
          <a:xfrm>
            <a:off x="228600" y="15240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Soubor:Sprouted</a:t>
            </a:r>
            <a:r>
              <a:rPr lang="cs-CZ" sz="1200" dirty="0"/>
              <a:t> </a:t>
            </a:r>
            <a:r>
              <a:rPr lang="cs-CZ" sz="1200" dirty="0" err="1"/>
              <a:t>chickpeas</a:t>
            </a:r>
            <a:r>
              <a:rPr lang="cs-CZ" sz="1200" dirty="0"/>
              <a:t> (1).</a:t>
            </a:r>
            <a:r>
              <a:rPr lang="cs-CZ" sz="1200" dirty="0" err="1"/>
              <a:t>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http://cs.wikipedia.org/wiki/Soubor:Sprouted_chickpeas_%281%29.jpg </a:t>
            </a:r>
          </a:p>
        </p:txBody>
      </p:sp>
      <p:sp>
        <p:nvSpPr>
          <p:cNvPr id="3" name="Obdélník 2"/>
          <p:cNvSpPr/>
          <p:nvPr/>
        </p:nvSpPr>
        <p:spPr>
          <a:xfrm>
            <a:off x="228600" y="61406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Soubor:Courgette.jpg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http://cs.wikipedia.org/wiki/Soubor:Courgette.jpg</a:t>
            </a:r>
          </a:p>
        </p:txBody>
      </p:sp>
      <p:sp>
        <p:nvSpPr>
          <p:cNvPr id="4" name="Obdélník 3"/>
          <p:cNvSpPr/>
          <p:nvPr/>
        </p:nvSpPr>
        <p:spPr>
          <a:xfrm>
            <a:off x="228600" y="1075730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Soubor:Cauliflower.JPG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http://cs.wikipedia.org/wiki/Soubor:Cauliflower.JPG </a:t>
            </a:r>
          </a:p>
        </p:txBody>
      </p:sp>
      <p:sp>
        <p:nvSpPr>
          <p:cNvPr id="5" name="Obdélník 4"/>
          <p:cNvSpPr/>
          <p:nvPr/>
        </p:nvSpPr>
        <p:spPr>
          <a:xfrm>
            <a:off x="247918" y="1537395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Soubor:Halite</a:t>
            </a:r>
            <a:r>
              <a:rPr lang="cs-CZ" sz="1200" dirty="0"/>
              <a:t> crystal.jpg.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http://cs.wikipedia.org/wiki/Soubor:Halite_crystal.jpg </a:t>
            </a:r>
          </a:p>
        </p:txBody>
      </p:sp>
      <p:sp>
        <p:nvSpPr>
          <p:cNvPr id="6" name="Obdélník 5"/>
          <p:cNvSpPr/>
          <p:nvPr/>
        </p:nvSpPr>
        <p:spPr>
          <a:xfrm>
            <a:off x="228600" y="1986027"/>
            <a:ext cx="861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Soubor:Chlorid</a:t>
            </a:r>
            <a:r>
              <a:rPr lang="cs-CZ" sz="1200" dirty="0"/>
              <a:t> sodný.JPG.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http://cs.wikipedia.org/wiki/Soubor:Chlorid_sodn%C3%BD.JPG </a:t>
            </a:r>
          </a:p>
        </p:txBody>
      </p:sp>
      <p:sp>
        <p:nvSpPr>
          <p:cNvPr id="7" name="Obdélník 6"/>
          <p:cNvSpPr/>
          <p:nvPr/>
        </p:nvSpPr>
        <p:spPr>
          <a:xfrm>
            <a:off x="247918" y="2432478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Soubor:Pekařské</a:t>
            </a:r>
            <a:r>
              <a:rPr lang="cs-CZ" sz="1200" dirty="0"/>
              <a:t> droždí.JPG.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http://cs.wikipedia.org/wiki/Soubor:Peka%C5%99sk%C3%A9_dro%C5%BEd%C3%AD.JPG </a:t>
            </a:r>
          </a:p>
        </p:txBody>
      </p:sp>
      <p:sp>
        <p:nvSpPr>
          <p:cNvPr id="8" name="Obdélník 7"/>
          <p:cNvSpPr/>
          <p:nvPr/>
        </p:nvSpPr>
        <p:spPr>
          <a:xfrm>
            <a:off x="238259" y="3066166"/>
            <a:ext cx="8591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Soubor:Rosa</a:t>
            </a:r>
            <a:r>
              <a:rPr lang="cs-CZ" sz="1200" dirty="0"/>
              <a:t> </a:t>
            </a:r>
            <a:r>
              <a:rPr lang="cs-CZ" sz="1200" dirty="0" err="1"/>
              <a:t>rubiginosa</a:t>
            </a:r>
            <a:r>
              <a:rPr lang="cs-CZ" sz="1200" dirty="0"/>
              <a:t> hips.jpg.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http://cs.wikipedia.org/wiki/Soubor:Rosa_rubiginosa_hips.jpg </a:t>
            </a:r>
          </a:p>
        </p:txBody>
      </p:sp>
      <p:sp>
        <p:nvSpPr>
          <p:cNvPr id="9" name="Obdélník 8"/>
          <p:cNvSpPr/>
          <p:nvPr/>
        </p:nvSpPr>
        <p:spPr>
          <a:xfrm>
            <a:off x="247918" y="3516404"/>
            <a:ext cx="65719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Soubor:Brussels</a:t>
            </a:r>
            <a:r>
              <a:rPr lang="cs-CZ" sz="1200" dirty="0"/>
              <a:t> </a:t>
            </a:r>
            <a:r>
              <a:rPr lang="cs-CZ" sz="1200" dirty="0" err="1"/>
              <a:t>sprout</a:t>
            </a:r>
            <a:r>
              <a:rPr lang="cs-CZ" sz="1200" dirty="0"/>
              <a:t> closeup.jpg.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http://cs.wikipedia.org/wiki/Soubor:Brussels_sprout_closeup.jpg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38259" y="4137862"/>
            <a:ext cx="858162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Soubor:Schwarzejohannisbeere.jpg</a:t>
            </a:r>
            <a:r>
              <a:rPr lang="cs-CZ" sz="1200" dirty="0"/>
              <a:t>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http://cs.wikipedia.org/wiki/Soubor:Schwarzejohannisbeere.jpg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15721" y="4571968"/>
            <a:ext cx="86299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Soubor:Cornflakes</a:t>
            </a:r>
            <a:r>
              <a:rPr lang="cs-CZ" sz="1200" dirty="0"/>
              <a:t> in bowl.jpg.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http://cs.wikipedia.org/wiki/Soubor:Cornflakes_in_bowl.jpg 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47917" y="4996070"/>
            <a:ext cx="85977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Soubor:Proso</a:t>
            </a:r>
            <a:r>
              <a:rPr lang="cs-CZ" sz="1200" dirty="0"/>
              <a:t> pseno.jpg.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http://cs.wikipedia.org/wiki/Soubor:Proso_pseno.jpg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24118" y="1524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Soubor:Kasza</a:t>
            </a:r>
            <a:r>
              <a:rPr lang="cs-CZ" sz="1200" dirty="0"/>
              <a:t> </a:t>
            </a:r>
            <a:r>
              <a:rPr lang="cs-CZ" sz="1200" dirty="0" err="1"/>
              <a:t>jeczmienna</a:t>
            </a:r>
            <a:r>
              <a:rPr lang="cs-CZ" sz="1200" dirty="0"/>
              <a:t> 02.jpg.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http://cs.wikipedia.org/wiki/Soubor:Kasza_jeczmienna_02.jpg 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4118" y="614065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200" dirty="0" err="1"/>
              <a:t>Soubor:Kofola</a:t>
            </a:r>
            <a:r>
              <a:rPr lang="cs-CZ" sz="1200" dirty="0"/>
              <a:t> bottle.jpg. In: </a:t>
            </a:r>
            <a:r>
              <a:rPr lang="cs-CZ" sz="1200" i="1" dirty="0" err="1"/>
              <a:t>Wikipedia</a:t>
            </a:r>
            <a:r>
              <a:rPr lang="cs-CZ" sz="1200" i="1" dirty="0"/>
              <a:t>: </a:t>
            </a:r>
            <a:r>
              <a:rPr lang="cs-CZ" sz="1200" i="1" dirty="0" err="1"/>
              <a:t>the</a:t>
            </a:r>
            <a:r>
              <a:rPr lang="cs-CZ" sz="1200" i="1" dirty="0"/>
              <a:t> free </a:t>
            </a:r>
            <a:r>
              <a:rPr lang="cs-CZ" sz="1200" i="1" dirty="0" err="1"/>
              <a:t>encyclopedia</a:t>
            </a:r>
            <a:r>
              <a:rPr lang="cs-CZ" sz="1200" dirty="0"/>
              <a:t> [online]. San Francisco (CA): </a:t>
            </a:r>
            <a:r>
              <a:rPr lang="cs-CZ" sz="1200" dirty="0" err="1"/>
              <a:t>Wikimedia</a:t>
            </a:r>
            <a:r>
              <a:rPr lang="cs-CZ" sz="1200" dirty="0"/>
              <a:t> </a:t>
            </a:r>
            <a:r>
              <a:rPr lang="cs-CZ" sz="1200" dirty="0" err="1"/>
              <a:t>Foundation</a:t>
            </a:r>
            <a:r>
              <a:rPr lang="cs-CZ" sz="1200" dirty="0"/>
              <a:t>, 2001- [cit. 2013-08-14]. Dostupné z: http://cs.wikipedia.org/wiki/Soubor:Kofola_bottle.jpg </a:t>
            </a:r>
          </a:p>
        </p:txBody>
      </p:sp>
    </p:spTree>
    <p:extLst>
      <p:ext uri="{BB962C8B-B14F-4D97-AF65-F5344CB8AC3E}">
        <p14:creationId xmlns:p14="http://schemas.microsoft.com/office/powerpoint/2010/main" val="16050849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" y="6065485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Skupina 1"/>
          <p:cNvGrpSpPr/>
          <p:nvPr/>
        </p:nvGrpSpPr>
        <p:grpSpPr>
          <a:xfrm>
            <a:off x="609600" y="1066800"/>
            <a:ext cx="7907338" cy="3951287"/>
            <a:chOff x="968375" y="392113"/>
            <a:chExt cx="7907338" cy="3951287"/>
          </a:xfrm>
        </p:grpSpPr>
        <p:pic>
          <p:nvPicPr>
            <p:cNvPr id="5123" name="Picture 3" descr="C:\Users\Emilie\Desktop\Pří_\1197122994943159133molumen_anime_boy.svg.med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375" y="1493838"/>
              <a:ext cx="2667000" cy="2849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bláček 3"/>
            <p:cNvSpPr/>
            <p:nvPr/>
          </p:nvSpPr>
          <p:spPr>
            <a:xfrm rot="313931">
              <a:off x="3544888" y="392113"/>
              <a:ext cx="5330825" cy="2849562"/>
            </a:xfrm>
            <a:prstGeom prst="cloudCallout">
              <a:avLst>
                <a:gd name="adj1" fmla="val -37883"/>
                <a:gd name="adj2" fmla="val 78199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cs-CZ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cs-CZ" sz="1400" dirty="0">
                  <a:latin typeface="Arial" pitchFamily="34" charset="0"/>
                  <a:cs typeface="Arial" pitchFamily="34" charset="0"/>
                </a:rPr>
                <a:t>Ahoj,</a:t>
              </a:r>
            </a:p>
          </p:txBody>
        </p:sp>
        <p:sp>
          <p:nvSpPr>
            <p:cNvPr id="5125" name="TextovéPole 3"/>
            <p:cNvSpPr txBox="1">
              <a:spLocks noChangeArrowheads="1"/>
            </p:cNvSpPr>
            <p:nvPr/>
          </p:nvSpPr>
          <p:spPr bwMode="auto">
            <a:xfrm>
              <a:off x="3889375" y="846138"/>
              <a:ext cx="4643438" cy="1569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cs-CZ" sz="2400" b="1" dirty="0" smtClean="0"/>
                <a:t>Zdraví je pro nás velmi důležité. Proto si budeme povídat o tom, co bychom měli správně jíst.</a:t>
              </a:r>
              <a:endParaRPr lang="cs-CZ" sz="2400" b="1" dirty="0"/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9" name="TextovéPole 30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25" y="3533775"/>
            <a:ext cx="22256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láček 5"/>
          <p:cNvSpPr/>
          <p:nvPr/>
        </p:nvSpPr>
        <p:spPr>
          <a:xfrm rot="21180284" flipH="1">
            <a:off x="290513" y="3429000"/>
            <a:ext cx="2940050" cy="2155825"/>
          </a:xfrm>
          <a:prstGeom prst="cloudCallout">
            <a:avLst>
              <a:gd name="adj1" fmla="val -60373"/>
              <a:gd name="adj2" fmla="val 544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7" name="Obláček 6"/>
          <p:cNvSpPr/>
          <p:nvPr/>
        </p:nvSpPr>
        <p:spPr>
          <a:xfrm rot="705433">
            <a:off x="6264275" y="3529013"/>
            <a:ext cx="2879725" cy="2105025"/>
          </a:xfrm>
          <a:prstGeom prst="cloudCallout">
            <a:avLst>
              <a:gd name="adj1" fmla="val -60151"/>
              <a:gd name="adj2" fmla="val 614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b="1" dirty="0"/>
              <a:t>Našla jsem kámen, </a:t>
            </a:r>
          </a:p>
          <a:p>
            <a:pPr algn="ctr">
              <a:defRPr/>
            </a:pPr>
            <a:r>
              <a:rPr lang="cs-CZ" sz="1400" b="1" dirty="0"/>
              <a:t>kde je otisknuta nějaká </a:t>
            </a:r>
          </a:p>
          <a:p>
            <a:pPr algn="ctr">
              <a:defRPr/>
            </a:pPr>
            <a:r>
              <a:rPr lang="cs-CZ" sz="1400" b="1" dirty="0"/>
              <a:t>ulita. Co to znamená?</a:t>
            </a:r>
          </a:p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pic>
        <p:nvPicPr>
          <p:cNvPr id="8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54" y="614239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láček 8"/>
          <p:cNvSpPr/>
          <p:nvPr/>
        </p:nvSpPr>
        <p:spPr>
          <a:xfrm rot="705433">
            <a:off x="5765984" y="175403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3" name="Obláček 12"/>
          <p:cNvSpPr/>
          <p:nvPr/>
        </p:nvSpPr>
        <p:spPr>
          <a:xfrm rot="21180284" flipH="1">
            <a:off x="202407" y="134713"/>
            <a:ext cx="3116262" cy="2333625"/>
          </a:xfrm>
          <a:prstGeom prst="cloudCallout">
            <a:avLst>
              <a:gd name="adj1" fmla="val -72063"/>
              <a:gd name="adj2" fmla="val 738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93386" y="708496"/>
            <a:ext cx="28905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Madlenko, </a:t>
            </a:r>
          </a:p>
          <a:p>
            <a:pPr algn="ctr"/>
            <a:r>
              <a:rPr lang="cs-CZ" dirty="0" smtClean="0"/>
              <a:t>co bys měla udělat pro to, </a:t>
            </a:r>
          </a:p>
          <a:p>
            <a:pPr algn="ctr"/>
            <a:r>
              <a:rPr lang="cs-CZ" dirty="0" smtClean="0"/>
              <a:t>abys byla zdravá?</a:t>
            </a:r>
            <a:endParaRPr lang="cs-CZ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360154" y="4045247"/>
            <a:ext cx="28007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No, měla bych sportovat, </a:t>
            </a:r>
          </a:p>
          <a:p>
            <a:pPr algn="ctr"/>
            <a:r>
              <a:rPr lang="cs-CZ" dirty="0" smtClean="0"/>
              <a:t>přiměřeně se oblékat, </a:t>
            </a:r>
          </a:p>
          <a:p>
            <a:pPr algn="ctr"/>
            <a:r>
              <a:rPr lang="cs-CZ" dirty="0" smtClean="0"/>
              <a:t>dbát na čistotu těla.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170580" y="825765"/>
            <a:ext cx="2467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Ve všem máš pravdu. </a:t>
            </a:r>
          </a:p>
          <a:p>
            <a:pPr algn="ctr"/>
            <a:r>
              <a:rPr lang="cs-CZ" dirty="0" smtClean="0"/>
              <a:t>Ale ještě něco chybí. </a:t>
            </a:r>
          </a:p>
          <a:p>
            <a:pPr algn="ctr"/>
            <a:r>
              <a:rPr lang="cs-CZ" dirty="0" smtClean="0"/>
              <a:t>To nejdůležitější.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6626547" y="4322246"/>
            <a:ext cx="2287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No, jistě! Zdravě jíst!</a:t>
            </a:r>
            <a:endParaRPr lang="cs-CZ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ovéPole 13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  <p:pic>
        <p:nvPicPr>
          <p:cNvPr id="7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54" y="614239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láček 7"/>
          <p:cNvSpPr/>
          <p:nvPr/>
        </p:nvSpPr>
        <p:spPr>
          <a:xfrm rot="705433">
            <a:off x="5765984" y="175403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9" name="Obláček 8"/>
          <p:cNvSpPr/>
          <p:nvPr/>
        </p:nvSpPr>
        <p:spPr>
          <a:xfrm rot="21180284" flipH="1">
            <a:off x="202407" y="134713"/>
            <a:ext cx="3116262" cy="2333625"/>
          </a:xfrm>
          <a:prstGeom prst="cloudCallout">
            <a:avLst>
              <a:gd name="adj1" fmla="val -72063"/>
              <a:gd name="adj2" fmla="val 7386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862796" y="431497"/>
            <a:ext cx="3185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Správně! </a:t>
            </a:r>
          </a:p>
          <a:p>
            <a:pPr algn="ctr"/>
            <a:r>
              <a:rPr lang="cs-CZ" dirty="0" smtClean="0"/>
              <a:t>Ale je ještě něco, co by naše </a:t>
            </a:r>
          </a:p>
          <a:p>
            <a:pPr algn="ctr"/>
            <a:r>
              <a:rPr lang="cs-CZ" dirty="0" smtClean="0"/>
              <a:t>potrava měla obsahovat. </a:t>
            </a:r>
          </a:p>
          <a:p>
            <a:pPr algn="ctr"/>
            <a:r>
              <a:rPr lang="cs-CZ" dirty="0" smtClean="0"/>
              <a:t>Je to</a:t>
            </a:r>
            <a:endParaRPr lang="cs-CZ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561705" y="1622615"/>
            <a:ext cx="178767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dirty="0" smtClean="0">
                <a:solidFill>
                  <a:schemeClr val="accent2">
                    <a:lumMod val="50000"/>
                  </a:schemeClr>
                </a:solidFill>
              </a:rPr>
              <a:t>vláknina a voda</a:t>
            </a:r>
            <a:endParaRPr lang="cs-CZ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60154" y="797575"/>
            <a:ext cx="25827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Víš, co by měla zdravá </a:t>
            </a:r>
          </a:p>
          <a:p>
            <a:pPr algn="ctr"/>
            <a:r>
              <a:rPr lang="cs-CZ" dirty="0" smtClean="0"/>
              <a:t>a vyvážená potrava </a:t>
            </a:r>
          </a:p>
          <a:p>
            <a:pPr algn="ctr"/>
            <a:r>
              <a:rPr lang="cs-CZ" dirty="0" smtClean="0"/>
              <a:t>obsahovat?</a:t>
            </a:r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55" y="3533774"/>
            <a:ext cx="22256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láček 4"/>
          <p:cNvSpPr/>
          <p:nvPr/>
        </p:nvSpPr>
        <p:spPr>
          <a:xfrm rot="21180284" flipH="1">
            <a:off x="1785650" y="3428999"/>
            <a:ext cx="2940050" cy="2155825"/>
          </a:xfrm>
          <a:prstGeom prst="cloudCallout">
            <a:avLst>
              <a:gd name="adj1" fmla="val -60373"/>
              <a:gd name="adj2" fmla="val 544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957884" y="3646902"/>
            <a:ext cx="25955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Pokusím se to správně </a:t>
            </a:r>
          </a:p>
          <a:p>
            <a:pPr algn="ctr"/>
            <a:r>
              <a:rPr lang="cs-CZ" dirty="0" smtClean="0"/>
              <a:t>vyjmenovat.</a:t>
            </a:r>
            <a:endParaRPr lang="cs-CZ" dirty="0"/>
          </a:p>
        </p:txBody>
      </p:sp>
      <p:sp>
        <p:nvSpPr>
          <p:cNvPr id="2" name="TextovéPole 1"/>
          <p:cNvSpPr txBox="1"/>
          <p:nvPr/>
        </p:nvSpPr>
        <p:spPr>
          <a:xfrm>
            <a:off x="1859917" y="4225743"/>
            <a:ext cx="108234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bílkoviny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3785906" y="4225743"/>
            <a:ext cx="73609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cukry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050388" y="4239294"/>
            <a:ext cx="607859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tuky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789424" y="4977958"/>
            <a:ext cx="103105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vitaminy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2468824" y="4608626"/>
            <a:ext cx="167225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dirty="0" smtClean="0"/>
              <a:t>minerální látky</a:t>
            </a:r>
            <a:endParaRPr lang="cs-CZ" dirty="0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1" grpId="0"/>
      <p:bldP spid="2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ovéPole 6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657600" y="308572"/>
            <a:ext cx="174278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bílkoviny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129199" y="1017844"/>
            <a:ext cx="113364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živočišné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055311" y="1017151"/>
            <a:ext cx="105670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rostlinné</a:t>
            </a:r>
            <a:endParaRPr lang="cs-CZ" dirty="0">
              <a:solidFill>
                <a:srgbClr val="002060"/>
              </a:solidFill>
            </a:endParaRPr>
          </a:p>
        </p:txBody>
      </p:sp>
      <p:cxnSp>
        <p:nvCxnSpPr>
          <p:cNvPr id="8" name="Přímá spojnice se šipkou 7"/>
          <p:cNvCxnSpPr>
            <a:stCxn id="2" idx="2"/>
          </p:cNvCxnSpPr>
          <p:nvPr/>
        </p:nvCxnSpPr>
        <p:spPr>
          <a:xfrm flipH="1">
            <a:off x="2438400" y="831792"/>
            <a:ext cx="2090593" cy="3707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2" idx="2"/>
          </p:cNvCxnSpPr>
          <p:nvPr/>
        </p:nvCxnSpPr>
        <p:spPr>
          <a:xfrm>
            <a:off x="4528993" y="831792"/>
            <a:ext cx="2405207" cy="3707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2374541"/>
            <a:ext cx="1173049" cy="1173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7454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8" y="241532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54" y="3271067"/>
            <a:ext cx="955345" cy="95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716" y="3357085"/>
            <a:ext cx="793127" cy="793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669" y="1650641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75260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21" y="3405924"/>
            <a:ext cx="879148" cy="879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011" y="386526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68" y="1703853"/>
            <a:ext cx="1234139" cy="123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9D6542"/>
              </a:clrFrom>
              <a:clrTo>
                <a:srgbClr val="9D654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060" y="2938946"/>
            <a:ext cx="890902" cy="890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62" y="2964547"/>
            <a:ext cx="937476" cy="93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3327381" y="462726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Význam pro člověka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2497025" y="5087396"/>
            <a:ext cx="40639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výstavba a obnova tělesných tkání,</a:t>
            </a:r>
          </a:p>
          <a:p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   růst organismu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ovéPole 14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4066366" y="158319"/>
            <a:ext cx="925253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tuky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129199" y="1017844"/>
            <a:ext cx="1133644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živočišné</a:t>
            </a:r>
            <a:endParaRPr lang="cs-CZ" dirty="0">
              <a:solidFill>
                <a:srgbClr val="00206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055311" y="1017151"/>
            <a:ext cx="105670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02060"/>
                </a:solidFill>
              </a:rPr>
              <a:t>rostlinné</a:t>
            </a:r>
            <a:endParaRPr lang="cs-CZ" dirty="0">
              <a:solidFill>
                <a:srgbClr val="002060"/>
              </a:solidFill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 flipH="1">
            <a:off x="2438400" y="831792"/>
            <a:ext cx="2090593" cy="3707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>
            <a:off x="4528993" y="831792"/>
            <a:ext cx="2405207" cy="37071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25" y="2661835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661" y="1981200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997994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25" y="17526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77" y="1718786"/>
            <a:ext cx="1326357" cy="795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9" y="2762577"/>
            <a:ext cx="637050" cy="966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83293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43" y="254079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351" y="2904959"/>
            <a:ext cx="955345" cy="95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787" y="1819674"/>
            <a:ext cx="1003405" cy="103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531" y="1602566"/>
            <a:ext cx="715808" cy="108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E4E5EA"/>
              </a:clrFrom>
              <a:clrTo>
                <a:srgbClr val="E4E5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94" y="2700470"/>
            <a:ext cx="420667" cy="1364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3327381" y="462726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Význam pro člověka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625540" y="5169135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zdroj energie</a:t>
            </a:r>
            <a:endParaRPr lang="cs-CZ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7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7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962400" y="759333"/>
            <a:ext cx="1144865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cukry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10" y="752082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76" y="1623822"/>
            <a:ext cx="789476" cy="78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47" y="1354126"/>
            <a:ext cx="1141135" cy="1141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309" y="1505593"/>
            <a:ext cx="12394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64" y="3473880"/>
            <a:ext cx="136477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066" y="3720449"/>
            <a:ext cx="1094276" cy="109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8FDF9"/>
              </a:clrFrom>
              <a:clrTo>
                <a:srgbClr val="F8FD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580" y="25593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871" y="1443680"/>
            <a:ext cx="789476" cy="789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3565" y="2509314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88" y="3720449"/>
            <a:ext cx="6477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942" y="2931901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625873"/>
            <a:ext cx="801388" cy="80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641" y="3549914"/>
            <a:ext cx="740324" cy="740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76" y="3789887"/>
            <a:ext cx="833511" cy="83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464" y="2459308"/>
            <a:ext cx="1014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19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1859" y="3327432"/>
            <a:ext cx="924911" cy="92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0"/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142" y="2233156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625057"/>
            <a:ext cx="1039383" cy="103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0" name="Picture 22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276" y="2509314"/>
            <a:ext cx="1189671" cy="118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33156"/>
            <a:ext cx="1094276" cy="1094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ovéPole 25"/>
          <p:cNvSpPr txBox="1"/>
          <p:nvPr/>
        </p:nvSpPr>
        <p:spPr>
          <a:xfrm>
            <a:off x="3327381" y="4739585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Význam pro člověka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3625539" y="5290744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zdroj energie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8" name="TextovéPole 14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138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781023" y="753999"/>
            <a:ext cx="1624163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vlákniny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1171" y="2834573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220" y="1667437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171" y="1669853"/>
            <a:ext cx="1621304" cy="911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3" y="1430923"/>
            <a:ext cx="121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7162800" y="1430923"/>
            <a:ext cx="1524000" cy="1284397"/>
            <a:chOff x="5867400" y="1600200"/>
            <a:chExt cx="1524000" cy="1284397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1600200"/>
              <a:ext cx="1524000" cy="982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6240511" y="2546043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600" b="1" dirty="0" smtClean="0">
                  <a:solidFill>
                    <a:srgbClr val="FF0000"/>
                  </a:solidFill>
                </a:rPr>
                <a:t>cizrna</a:t>
              </a:r>
              <a:endParaRPr lang="cs-CZ" sz="1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49950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AF7F2"/>
              </a:clrFrom>
              <a:clrTo>
                <a:srgbClr val="FAF7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2926451"/>
            <a:ext cx="1600200" cy="88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2" y="2588038"/>
            <a:ext cx="1029753" cy="1131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478" y="3537847"/>
            <a:ext cx="1014420" cy="101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823" y="2634541"/>
            <a:ext cx="1162064" cy="11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065" y="2761801"/>
            <a:ext cx="1014412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509" y="2761801"/>
            <a:ext cx="1153189" cy="1153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084" y="3706857"/>
            <a:ext cx="1039383" cy="103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472" y="3596573"/>
            <a:ext cx="709612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79440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90" y="384898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3350271" y="4924251"/>
            <a:ext cx="2403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Význam pro člověka</a:t>
            </a:r>
            <a:endParaRPr lang="cs-CZ" b="1" u="sng" dirty="0">
              <a:solidFill>
                <a:srgbClr val="FF0000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3648429" y="5475410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zdroj energie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5" name="TextovéPole 14"/>
          <p:cNvSpPr txBox="1">
            <a:spLocks noChangeArrowheads="1"/>
          </p:cNvSpPr>
          <p:nvPr/>
        </p:nvSpPr>
        <p:spPr bwMode="auto">
          <a:xfrm>
            <a:off x="7229475" y="6484938"/>
            <a:ext cx="1754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/>
              <a:t>Řešení na kliknutí.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2639</TotalTime>
  <Words>1454</Words>
  <Application>Microsoft Office PowerPoint</Application>
  <PresentationFormat>Předvádění na obrazovce (4:3)</PresentationFormat>
  <Paragraphs>192</Paragraphs>
  <Slides>24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24</vt:i4>
      </vt:variant>
    </vt:vector>
  </HeadingPairs>
  <TitlesOfParts>
    <vt:vector size="26" baseType="lpstr">
      <vt:lpstr>Výchozí návrh</vt:lpstr>
      <vt:lpstr>Motiv systému Office</vt:lpstr>
      <vt:lpstr>Člověk a zdravá výživa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</dc:creator>
  <cp:lastModifiedBy>Emilie</cp:lastModifiedBy>
  <cp:revision>345</cp:revision>
  <cp:lastPrinted>1601-01-01T00:00:00Z</cp:lastPrinted>
  <dcterms:created xsi:type="dcterms:W3CDTF">1601-01-01T00:00:00Z</dcterms:created>
  <dcterms:modified xsi:type="dcterms:W3CDTF">2014-11-04T18:37:33Z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