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7" r:id="rId8"/>
    <p:sldId id="268" r:id="rId9"/>
    <p:sldId id="269" r:id="rId10"/>
    <p:sldId id="270" r:id="rId11"/>
    <p:sldId id="265" r:id="rId12"/>
    <p:sldId id="266" r:id="rId13"/>
    <p:sldId id="271" r:id="rId14"/>
    <p:sldId id="263" r:id="rId15"/>
    <p:sldId id="272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70FD1-26A2-4300-9EC1-7976F1CE06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A735B-F028-4FA3-8C9B-CFA9A42AFA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A0DD6-ACB0-4533-8564-FCCD5E8B50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B4168-9E8D-4828-AD39-3E4227A8F2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05FBC-C799-4272-A4F2-22F6AA022E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B0AB1-B91D-4220-B632-16A4946CD4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BD075-EDD1-4380-89C7-BC491FBE9D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4DF5F-10F7-4D6C-AD8D-0D0D1CDBFC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51298-A9B1-4CEB-9C00-71B22FDFEA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6EB6A-D9F9-442C-9F26-BCCC827E7E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6FCBD-4B14-4113-9448-A3A952651C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7A81F52-A585-4B45-B725-65E167D777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b/3/7/9/1206573862448734250Arnoud999_Right_or_wrong_3.svg.med.png" TargetMode="External"/><Relationship Id="rId2" Type="http://schemas.openxmlformats.org/officeDocument/2006/relationships/hyperlink" Target="http://upload.wikimedia.org/wikipedia/commons/thumb/4/4a/Czech_Republic_location_map.svg/800px-Czech_Republic_location_map.svg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upload.wikimedia.org/wikipedia/commons/thumb/2/20/Prav%C4%8Dick%C3%A1_br%C3%A1na_(2).jpg/800px-Prav%C4%8Dick%C3%A1_br%C3%A1na_(2).jp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991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NÁRODNÍ PARKY ČR - opakování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209800" y="41910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Z_013_Ekologie_Národní parky ČR-opakování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 kterém národním parku se nachází nejvyšší vrchol ČR?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 bwMode="auto">
          <a:xfrm>
            <a:off x="685800" y="1981200"/>
            <a:ext cx="3657600" cy="9194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NP Šumava</a:t>
            </a:r>
          </a:p>
        </p:txBody>
      </p:sp>
      <p:sp>
        <p:nvSpPr>
          <p:cNvPr id="6" name="Zaoblený obdélník 5">
            <a:hlinkClick r:id="" action="ppaction://hlinkshowjump?jump=nextslide"/>
          </p:cNvPr>
          <p:cNvSpPr/>
          <p:nvPr/>
        </p:nvSpPr>
        <p:spPr bwMode="auto">
          <a:xfrm>
            <a:off x="5410200" y="4267200"/>
            <a:ext cx="3048000" cy="9194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KRNAP</a:t>
            </a:r>
          </a:p>
        </p:txBody>
      </p:sp>
      <p:pic>
        <p:nvPicPr>
          <p:cNvPr id="7" name="Picture 2" descr="Frowny Fac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0"/>
            <a:ext cx="2857500" cy="2857500"/>
          </a:xfrm>
          <a:prstGeom prst="rect">
            <a:avLst/>
          </a:prstGeom>
          <a:noFill/>
        </p:spPr>
      </p:pic>
      <p:pic>
        <p:nvPicPr>
          <p:cNvPr id="8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vše, co v národních parcích můžete dělat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 bwMode="auto">
          <a:xfrm>
            <a:off x="685800" y="1981200"/>
            <a:ext cx="2590800" cy="10556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rušit klid a ticho</a:t>
            </a:r>
          </a:p>
        </p:txBody>
      </p:sp>
      <p:sp>
        <p:nvSpPr>
          <p:cNvPr id="5" name="Zaoblený obdélník 4"/>
          <p:cNvSpPr/>
          <p:nvPr/>
        </p:nvSpPr>
        <p:spPr bwMode="auto">
          <a:xfrm>
            <a:off x="1219200" y="4191000"/>
            <a:ext cx="25908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procházet se</a:t>
            </a:r>
          </a:p>
        </p:txBody>
      </p:sp>
      <p:sp>
        <p:nvSpPr>
          <p:cNvPr id="6" name="Zaoblený obdélník 5"/>
          <p:cNvSpPr/>
          <p:nvPr/>
        </p:nvSpPr>
        <p:spPr bwMode="auto">
          <a:xfrm>
            <a:off x="5943600" y="1752600"/>
            <a:ext cx="2590800" cy="10556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 smtClean="0"/>
              <a:t>pouštět psy na volno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Zaoblený obdélník 6"/>
          <p:cNvSpPr/>
          <p:nvPr/>
        </p:nvSpPr>
        <p:spPr bwMode="auto">
          <a:xfrm>
            <a:off x="2133600" y="4953000"/>
            <a:ext cx="25908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kouřit</a:t>
            </a:r>
          </a:p>
        </p:txBody>
      </p:sp>
      <p:sp>
        <p:nvSpPr>
          <p:cNvPr id="8" name="Zaoblený obdélník 7"/>
          <p:cNvSpPr/>
          <p:nvPr/>
        </p:nvSpPr>
        <p:spPr bwMode="auto">
          <a:xfrm>
            <a:off x="5181600" y="4267200"/>
            <a:ext cx="25908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 smtClean="0"/>
              <a:t>svačit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Zaoblený obdélník 8"/>
          <p:cNvSpPr/>
          <p:nvPr/>
        </p:nvSpPr>
        <p:spPr bwMode="auto">
          <a:xfrm>
            <a:off x="6096000" y="4953000"/>
            <a:ext cx="2590800" cy="5788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jezdit</a:t>
            </a:r>
            <a:r>
              <a:rPr kumimoji="0" lang="cs-CZ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na kole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Zaoblený obdélník 9"/>
          <p:cNvSpPr/>
          <p:nvPr/>
        </p:nvSpPr>
        <p:spPr bwMode="auto">
          <a:xfrm>
            <a:off x="3429000" y="2971800"/>
            <a:ext cx="2590800" cy="10556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 smtClean="0"/>
              <a:t>vyrývat nápisy do stromů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kterého národního parku pochází uvedený obrázek?</a:t>
            </a:r>
            <a:endParaRPr lang="cs-CZ" dirty="0"/>
          </a:p>
        </p:txBody>
      </p:sp>
      <p:pic>
        <p:nvPicPr>
          <p:cNvPr id="59394" name="Picture 2" descr="Soubor:Pravčická brána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752600"/>
            <a:ext cx="5334000" cy="3033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2667000" y="4648200"/>
            <a:ext cx="3657600" cy="762000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NP České Švýcarsko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který národní park je typická tato fotka?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6563" name="Picture 3" descr="E:\Šumava 28.7.-4.8.2007\30072007\P10400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24000"/>
            <a:ext cx="5562600" cy="417195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2667000" y="4800600"/>
            <a:ext cx="3562322" cy="830997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NP Šumava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vlastní fotografie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Czech Republic location map. In: 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Wikipedia: the free encyclopedia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[online]. San Francisco (CA): Wikimedia Foundation, 2012 [cit. 2012-12-28].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Dostupné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z: 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http://upload.wikimedia.org/wikipedia/commons/thumb/4/4a/Czech_Republic_location_map.svg/800px-Czech_Republic_location_map.svg.png</a:t>
            </a:r>
            <a:endParaRPr lang="cs-CZ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Frowny Face. </a:t>
            </a:r>
            <a:r>
              <a:rPr lang="pl-PL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Http://www.clker.com</a:t>
            </a:r>
            <a:r>
              <a:rPr lang="pl-PL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[online]. 2008 [cit. 2012-12-28]. Dostupné z: </a:t>
            </a:r>
            <a:r>
              <a:rPr lang="pl-PL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http://www.clker.com/cliparts/b/3/7/9/1206573862448734250Arnoud999_Right_or_wrong_3.svg.med.png</a:t>
            </a:r>
            <a:endParaRPr lang="pl-PL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Pravčická</a:t>
            </a:r>
            <a:r>
              <a:rPr lang="cs-CZ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brána. In: </a:t>
            </a:r>
            <a:r>
              <a:rPr lang="cs-CZ" sz="1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Wikipedia</a:t>
            </a:r>
            <a:r>
              <a:rPr lang="cs-CZ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free </a:t>
            </a:r>
            <a:r>
              <a:rPr lang="cs-CZ" sz="1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encyclopedia</a:t>
            </a:r>
            <a:r>
              <a:rPr lang="cs-CZ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[online]. San </a:t>
            </a:r>
            <a:r>
              <a:rPr lang="cs-CZ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Francisco</a:t>
            </a:r>
            <a:r>
              <a:rPr lang="cs-CZ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(CA): </a:t>
            </a:r>
            <a:r>
              <a:rPr lang="cs-CZ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Wikimedia</a:t>
            </a:r>
            <a:r>
              <a:rPr lang="cs-CZ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Foundation</a:t>
            </a:r>
            <a:r>
              <a:rPr lang="cs-CZ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2008 [cit. 2012-12-28]. Dostupné z: </a:t>
            </a:r>
            <a:r>
              <a:rPr lang="cs-CZ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http://upload.wikimedia.org/wikipedia/commons/thumb/2/20/Prav%C4%8Dick%C3%A1_br%C3%A1na_%282%29.jpg/800px-Prav%C4%8Dick%C3%A1_br%C3%A1na_%282%29.jpg</a:t>
            </a:r>
            <a:endParaRPr lang="cs-CZ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400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0292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133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20032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opakování a </a:t>
            </a:r>
            <a:r>
              <a:rPr lang="cs-CZ" dirty="0"/>
              <a:t>upevňování </a:t>
            </a:r>
            <a:r>
              <a:rPr lang="cs-CZ" dirty="0" smtClean="0"/>
              <a:t>učiva o národních parcích České republiky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prověřuje získané vědomosti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je u nás celkem národních parků?</a:t>
            </a:r>
            <a:endParaRPr lang="cs-CZ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 bwMode="auto">
          <a:xfrm>
            <a:off x="457200" y="2057400"/>
            <a:ext cx="2971800" cy="9194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5" name="Zaoblený obdélník 4">
            <a:hlinkClick r:id="" action="ppaction://hlinkshowjump?jump=nextslide"/>
          </p:cNvPr>
          <p:cNvSpPr/>
          <p:nvPr/>
        </p:nvSpPr>
        <p:spPr bwMode="auto">
          <a:xfrm>
            <a:off x="2514600" y="3505200"/>
            <a:ext cx="2971800" cy="9194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6" name="Zaoblený obdélník 5">
            <a:hlinkClick r:id="rId2" action="ppaction://hlinksldjump"/>
          </p:cNvPr>
          <p:cNvSpPr/>
          <p:nvPr/>
        </p:nvSpPr>
        <p:spPr bwMode="auto">
          <a:xfrm>
            <a:off x="5638800" y="4114800"/>
            <a:ext cx="2971800" cy="9194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4800" dirty="0" smtClean="0"/>
              <a:t>6 </a:t>
            </a:r>
            <a:endParaRPr kumimoji="0" lang="cs-CZ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53340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Lokalizujte, kde se jednotlivé parky nachází</a:t>
            </a:r>
            <a:endParaRPr lang="cs-CZ" dirty="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1447800"/>
            <a:ext cx="6991350" cy="39814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7" name="Elipsa 6"/>
          <p:cNvSpPr/>
          <p:nvPr/>
        </p:nvSpPr>
        <p:spPr bwMode="auto">
          <a:xfrm>
            <a:off x="3429000" y="1676400"/>
            <a:ext cx="228600" cy="2286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a 7"/>
          <p:cNvSpPr/>
          <p:nvPr/>
        </p:nvSpPr>
        <p:spPr bwMode="auto">
          <a:xfrm>
            <a:off x="5029200" y="4724400"/>
            <a:ext cx="228600" cy="2286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Elipsa 8"/>
          <p:cNvSpPr/>
          <p:nvPr/>
        </p:nvSpPr>
        <p:spPr bwMode="auto">
          <a:xfrm>
            <a:off x="2667000" y="4495800"/>
            <a:ext cx="228600" cy="2286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Elipsa 9"/>
          <p:cNvSpPr/>
          <p:nvPr/>
        </p:nvSpPr>
        <p:spPr bwMode="auto">
          <a:xfrm>
            <a:off x="4648200" y="1905000"/>
            <a:ext cx="228600" cy="2286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28600" y="5410200"/>
            <a:ext cx="1505605" cy="3693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NP ŠUMAVA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958786" y="5410200"/>
            <a:ext cx="2185214" cy="3693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KRKONOŠSKÝ NP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257800" y="5410200"/>
            <a:ext cx="1398781" cy="3693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NP PODYJÍ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057400" y="5410200"/>
            <a:ext cx="2847896" cy="3693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NP ČESKÉ ŠVÝCARSKO</a:t>
            </a:r>
            <a:endParaRPr lang="cs-CZ" dirty="0"/>
          </a:p>
        </p:txBody>
      </p:sp>
      <p:pic>
        <p:nvPicPr>
          <p:cNvPr id="15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867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44444E-6 -1.99815E-6 C 0.00313 -0.01041 0.00747 -0.02012 0.01008 -0.03099 C 0.00782 -0.05828 0.0099 -0.06591 -0.00295 -0.08302 C -0.00468 -0.09297 -0.00885 -0.10152 -0.01302 -0.11008 C -0.00833 -0.11239 -0.00399 -0.11355 9.44444E-6 -0.11794 C 0.00157 -0.1198 0.00261 -0.12211 0.00435 -0.12373 C 0.00903 -0.12812 0.01511 -0.12905 0.02032 -0.13136 C 0.0257 -0.13066 0.03108 -0.13136 0.03629 -0.12951 C 0.03994 -0.12812 0.04428 -0.11725 0.04775 -0.11401 C 0.05244 -0.10499 0.05417 -0.10615 0.06233 -0.10823 C 0.05817 -0.11656 0.0507 -0.11933 0.04341 -0.12165 C 0.04046 -0.12558 0.03594 -0.12812 0.03473 -0.13321 C 0.03108 -0.14847 0.02136 -0.15564 0.01008 -0.15842 C 0.00626 -0.16096 0.00209 -0.16281 -0.00156 -0.16605 C -0.00451 -0.16859 -0.00677 -0.17299 -0.01024 -0.17391 C -0.02379 -0.17738 -0.03524 -0.18524 -0.04792 -0.19126 C -0.05487 -0.19819 -0.05834 -0.19819 -0.06233 -0.2086 C -0.04027 -0.22363 -0.07188 -0.20097 -0.05226 -0.21831 C -0.03385 -0.2345 0.00973 -0.2389 0.03178 -0.24144 C 0.05018 -0.24769 0.06633 -0.24699 0.08542 -0.24537 C 0.09115 -0.23774 0.09358 -0.23427 0.09567 -0.2241 C 0.09428 -0.21762 0.0941 -0.21022 0.09133 -0.20467 C 0.07969 -0.18131 0.05921 -0.16836 0.04202 -0.15449 C 0.03143 -0.14593 0.02657 -0.142 0.01442 -0.13899 C 0.00955 -0.13968 0.00452 -0.13899 9.44444E-6 -0.14107 C -0.00173 -0.14177 -0.00468 -0.14662 -0.00295 -0.14685 C 0.00417 -0.14824 0.01146 -0.14547 0.01876 -0.14477 C 0.02848 -0.14061 0.03751 -0.13552 0.04636 -0.12951 C 0.05226 -0.12558 0.05903 -0.12465 0.06511 -0.12165 C 0.07483 -0.12396 0.08021 -0.12812 0.08698 -0.13714 C 0.08942 -0.13645 0.09185 -0.13598 0.0941 -0.13529 C 0.09567 -0.13483 0.09844 -0.13321 0.09844 -0.13321 " pathEditMode="relative" ptsTypes="fffffffffffffffffffffffffffffffA">
                                      <p:cBhvr>
                                        <p:cTn id="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50509E-6 C 0.02031 -0.01387 0.03819 -0.03168 0.05712 -0.0481 C 0.07812 -0.06614 0.09948 -0.08325 0.12083 -0.10083 C 0.13073 -0.10892 0.14236 -0.11424 0.15087 -0.12534 C 0.18889 -0.17391 0.1533 -0.13043 0.20208 -0.18408 C 0.23333 -0.21808 0.22673 -0.21207 0.25573 -0.2567 C 0.25816 -0.26087 0.26094 -0.26503 0.26337 -0.26965 C 0.26493 -0.27289 0.26614 -0.27705 0.26805 -0.28006 C 0.27135 -0.28515 0.27864 -0.29347 0.27864 -0.29324 C 0.2835 -0.29347 0.2908 -0.29972 0.29288 -0.29394 C 0.29479 -0.28885 0.28594 -0.28746 0.28246 -0.28422 C 0.27326 -0.27636 0.27066 -0.27567 0.25764 -0.26688 C 0.25173 -0.26272 0.24496 -0.24976 0.2408 -0.24468 C 0.22691 -0.22826 0.20989 -0.21137 0.19184 -0.20374 C 0.17673 -0.20467 0.16215 -0.20074 0.15087 -0.18755 C 0.14861 -0.2537 0.16458 -0.28469 0.19618 -0.34643 C 0.27951 -0.50763 0.22969 -0.42645 0.3118 -0.53977 C 0.36823 -0.61794 0.31996 -0.55851 0.39566 -0.64477 C 0.41649 -0.66859 0.39982 -0.64778 0.41528 -0.67136 C 0.41684 -0.67368 0.42291 -0.67853 0.42048 -0.67807 C 0.39531 -0.6709 0.37482 -0.64731 0.35677 -0.62488 C 0.35503 -0.6228 0.33611 -0.60037 0.33559 -0.60013 C 0.32187 -0.59019 0.30816 -0.58418 0.29392 -0.57585 C 0.26597 -0.57331 0.23784 -0.56961 0.20989 -0.56822 C 0.2033 -0.56776 0.16267 -0.57331 0.15833 -0.57377 C 0.12812 -0.57678 0.09844 -0.58025 0.06857 -0.58256 C 0.05486 -0.58741 0.04271 -0.59227 0.03021 -0.60152 C 0.03107 -0.62049 0.02864 -0.62002 0.0434 -0.61933 C 0.05642 -0.61332 0.0717 -0.608 0.08541 -0.60661 C 0.09913 -0.5962 0.09566 -0.60268 0.09982 -0.59158 C 0.09896 -0.57816 0.09844 -0.57978 0.08975 -0.57423 C 0.08854 -0.52705 0.09166 -0.5592 0.071 -0.49167 C 0.0651 -0.47271 0.06128 -0.45259 0.05416 -0.43455 C -0.01302 -0.26364 0.01771 -0.34713 -0.03854 -0.18432 C -0.04202 -0.17391 -0.06962 -0.11517 -0.07795 -0.10198 C -0.0849 -0.09042 -0.09323 -0.08001 -0.10104 -0.06914 C -0.10486 -0.06383 -0.11285 -0.05388 -0.11285 -0.05365 C -0.11545 -0.05457 -0.12014 -0.05527 -0.12205 -0.05804 C -0.12379 -0.06128 -0.12587 -0.06914 -0.1257 -0.06891 C -0.12535 -0.07099 -0.12604 -0.07354 -0.125 -0.07516 C -0.12396 -0.07678 -0.11302 -0.08418 -0.11129 -0.0851 C -0.10972 -0.09412 -0.10886 -0.1036 -0.10781 -0.11285 C -0.11129 -0.1228 -0.09809 -0.12372 -0.09184 -0.12881 C -0.08229 -0.13691 -0.05712 -0.16373 -0.05191 -0.17044 C -0.02396 -0.20652 0.00295 -0.24352 0.03003 -0.28075 C 0.05538 -0.31568 0.08003 -0.35152 0.10538 -0.38621 C 0.12656 -0.41581 0.14184 -0.4512 0.16406 -0.47941 C 0.14757 -0.50208 0.14028 -0.50023 0.11684 -0.50092 C 0.08767 -0.48959 0.05781 -0.48103 0.02934 -0.46716 C -0.00035 -0.45305 -0.06511 -0.40379 -0.09011 -0.3839 C -0.15052 -0.33649 -0.20712 -0.27636 -0.27726 -0.25878 C -0.28698 -0.25855 -0.2967 -0.25786 -0.30643 -0.25809 C -0.31615 -0.25809 -0.32413 -0.26919 -0.33403 -0.27104 C -0.34254 -0.27659 -0.3467 -0.27867 -0.35295 -0.28723 C -0.34497 -0.324 -0.32604 -0.35753 -0.30452 -0.38274 C -0.3 -0.38806 -0.29427 -0.3913 -0.28976 -0.39662 C -0.28594 -0.40124 -0.28351 -0.40749 -0.27952 -0.41188 C -0.26736 -0.42553 -0.24306 -0.44472 -0.22761 -0.45143 C -0.21424 -0.46531 -0.2283 -0.45235 -0.2125 -0.46137 C -0.20556 -0.46554 -0.19896 -0.47201 -0.19184 -0.47641 C -0.1908 -0.47779 -0.1849 -0.48612 -0.18264 -0.48774 C -0.17917 -0.49005 -0.17153 -0.49352 -0.17153 -0.49329 C -0.1599 -0.47594 -0.18229 -0.47363 -0.18993 -0.47086 C -0.20417 -0.46114 -0.21702 -0.46045 -0.23281 -0.46207 C -0.24045 -0.46739 -0.24271 -0.47294 -0.24653 -0.48334 C -0.24549 -0.50439 -0.24827 -0.48473 -0.24202 -0.49768 C -0.24115 -0.49953 -0.2415 -0.50185 -0.24097 -0.5037 C -0.24045 -0.50647 -0.24011 -0.50948 -0.23889 -0.51179 C -0.23802 -0.51364 -0.23611 -0.51457 -0.2349 -0.51642 C -0.23299 -0.51965 -0.23195 -0.52358 -0.23004 -0.52682 C -0.22535 -0.53445 -0.21615 -0.54116 -0.2099 -0.54556 C -0.20226 -0.55851 -0.21059 -0.54648 -0.19896 -0.55527 C -0.19653 -0.55689 -0.19497 -0.56036 -0.19236 -0.56198 C -0.18316 -0.56891 -0.17917 -0.56984 -0.16997 -0.57331 C -0.16545 -0.57886 -0.16129 -0.5814 -0.15851 -0.58903 C -0.15452 -0.57955 -0.15226 -0.57654 -0.14497 -0.57146 C -0.14584 -0.56568 -0.14757 -0.55943 -0.14097 -0.56059 " pathEditMode="relative" rAng="-411682" ptsTypes="ffffffffffffffffffffffffffffffffffffffffffffffffffffffffffffffffffffffffffffA">
                                      <p:cBhvr>
                                        <p:cTn id="1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91 0.03677 C -0.03958 0.01966 -0.03003 0.03191 -0.05677 0.00139 C -0.06285 -0.00532 -0.06649 -0.0148 -0.07187 -0.02243 C -0.08003 -0.03423 -0.08802 -0.04672 -0.09739 -0.05666 C -0.11423 -0.0747 -0.13698 -0.08927 -0.15729 -0.09921 C -0.16701 -0.10014 -0.17673 -0.10384 -0.18628 -0.10268 C -0.1941 -0.10176 -0.22396 -0.07655 -0.22587 -0.07493 C -0.24288 -0.06152 -0.22535 -0.07377 -0.23993 -0.06568 C -0.24305 -0.06429 -0.2493 -0.0599 -0.2493 -0.0599 C -0.27118 -0.0673 -0.28611 -0.0599 -0.2934 -0.08557 C -0.30625 -0.13159 -0.28385 -0.06892 -0.296 -0.10176 C -0.296 -0.10199 -0.29757 -0.11378 -0.29774 -0.11378 C -0.30035 -0.1154 -0.30364 -0.11355 -0.3066 -0.11355 C -0.31528 -0.11425 -0.32396 -0.1154 -0.33264 -0.11633 C -0.37743 -0.11679 -0.42344 -0.11517 -0.46805 -0.10893 C -0.47951 -0.10731 -0.49114 -0.10291 -0.5026 -0.09991 C -0.51319 -0.0932 -0.51805 -0.10268 -0.52673 -0.10823 C -0.53264 -0.11587 -0.54201 -0.12026 -0.54982 -0.12419 C -0.56111 -0.13668 -0.57239 -0.14986 -0.58559 -0.15865 C -0.59132 -0.16836 -0.59913 -0.17299 -0.60694 -0.17993 C -0.61059 -0.1864 -0.61163 -0.19195 -0.61701 -0.19565 C -0.62239 -0.21809 -0.60642 -0.22317 -0.59305 -0.22803 C -0.56441 -0.23774 -0.53246 -0.23751 -0.5026 -0.23821 C -0.4868 -0.2426 -0.47048 -0.24422 -0.45451 -0.24884 C -0.40885 -0.26156 -0.36493 -0.28122 -0.3184 -0.29117 C -0.26094 -0.30389 -0.20312 -0.30597 -0.14531 -0.30735 C -0.09166 -0.30874 -0.04392 -0.31568 0.01007 -0.31129 C 0.08177 -0.31637 0.15434 -0.32123 0.22622 -0.31915 C 0.23212 -0.31984 0.23802 -0.32123 0.2441 -0.32146 C 0.24879 -0.32192 0.25365 -0.32054 0.25851 -0.321 C 0.26025 -0.321 0.26163 -0.32331 0.2632 -0.32377 C 0.26563 -0.32447 0.26823 -0.32424 0.27066 -0.32447 C 0.23577 -0.35014 0.26129 -0.33326 0.16632 -0.33441 C 0.12743 -0.33488 0.09983 -0.32933 0.06146 -0.32678 C -0.08229 -0.31753 -0.22691 -0.28585 -0.37083 -0.30689 C -0.44566 -0.31221 -0.52066 -0.30828 -0.59548 -0.31429 C -0.621 -0.32054 -0.64982 -0.31476 -0.6691 -0.33811 C -0.66232 -0.35338 -0.65607 -0.35268 -0.6434 -0.35846 C -0.61805 -0.37049 -0.59253 -0.38298 -0.56562 -0.38853 C -0.55781 -0.39015 -0.54982 -0.3883 -0.54219 -0.38992 C -0.5033 -0.39847 -0.4651 -0.41235 -0.42604 -0.42068 C -0.36736 -0.4334 -0.30868 -0.44172 -0.2493 -0.44588 C -0.21198 -0.44843 -0.17465 -0.4549 -0.13732 -0.45213 C -0.11632 -0.45883 -0.12916 -0.45652 -0.1118 -0.45722 C -0.10694 -0.45745 -0.09236 -0.45722 -0.09722 -0.45814 C -0.1026 -0.45907 -0.10798 -0.45768 -0.11354 -0.45745 C -0.13229 -0.45652 -0.15104 -0.45629 -0.16962 -0.45236 C -0.18194 -0.44982 -0.19288 -0.44565 -0.20538 -0.44542 C -0.23715 -0.43802 -0.27187 -0.43802 -0.30399 -0.44056 C -0.30364 -0.42044 -0.29514 -0.40125 -0.29114 -0.38159 C -0.26666 -0.25971 -0.28941 -0.35569 -0.25121 -0.22017 C -0.23541 -0.1642 -0.22153 -0.11332 -0.2026 -0.05874 C -0.19896 -0.04834 -0.19618 -0.037 -0.19132 -0.02729 C -0.18281 -0.01087 -0.1743 0.00578 -0.1658 0.0222 C -0.15903 0.03538 -0.15312 0.04926 -0.1467 0.06267 C -0.14392 0.06845 -0.14253 0.07609 -0.13837 0.08002 C -0.12187 0.09505 -0.10607 0.11216 -0.09253 0.13159 C -0.08819 0.13783 -0.08246 0.14177 -0.07639 0.14454 C -0.06996 0.14732 -0.05677 0.15194 -0.05677 0.15217 C -0.04271 0.15379 -0.02882 0.15981 -0.01493 0.15796 C -0.01198 0.15749 -0.01458 0.15009 -0.0151 0.14616 C -0.01597 0.13945 -0.02378 0.10661 -0.02517 0.10338 C -0.05 0.04556 -0.07569 -0.00902 -0.10729 -0.06036 C -0.17621 -0.17206 -0.25868 -0.24422 -0.34844 -0.32424 C -0.39739 -0.36772 -0.47673 -0.41674 -0.50816 -0.4889 C -0.50816 -0.48959 -0.50989 -0.5 -0.50972 -0.50093 C -0.50868 -0.51087 -0.48871 -0.51619 -0.48316 -0.51735 C -0.4526 -0.52475 -0.42274 -0.52451 -0.39184 -0.52174 C -0.37778 -0.52035 -0.34982 -0.51735 -0.35 -0.51735 C -0.32604 -0.51226 -0.30208 -0.50833 -0.27847 -0.50208 C -0.2691 -0.49954 -0.25607 -0.49237 -0.24791 -0.48474 C -0.24653 -0.48335 -0.24253 -0.48127 -0.2441 -0.47988 C -0.24583 -0.47849 -0.24791 -0.48219 -0.24982 -0.48312 C -0.25555 -0.5 -0.24566 -0.49977 -0.23628 -0.5 C -0.23594 -0.50717 -0.23455 -0.51411 -0.23541 -0.52128 C -0.23594 -0.5259 -0.23993 -0.53377 -0.23993 -0.53353 C -0.23611 -0.58256 -0.2368 -0.60291 -0.23489 -0.56614 C -0.23489 -0.56383 -0.23489 -0.55365 -0.23385 -0.55019 C -0.23021 -0.53747 -0.23246 -0.53839 -0.22778 -0.53747 " pathEditMode="relative" rAng="487493" ptsTypes="ffffffffffffffffffffffffffffffffffffffffffffffffffffffffffffffffffffffffffffffA">
                                      <p:cBhvr>
                                        <p:cTn id="1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-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50416E-6 C 0.01163 -0.0155 -0.00139 0.00346 0.01302 -0.03863 C 0.02153 -0.0636 0.03021 -0.08835 0.04062 -0.11194 C 0.09427 -0.23382 0.14583 -0.34297 0.21302 -0.44982 C 0.22465 -0.46832 0.23784 -0.49422 0.25364 -0.50764 C 0.25642 -0.51943 0.25139 -0.52244 0.24635 -0.53099 C 0.24132 -0.53955 0.2368 -0.5488 0.23194 -0.55782 C 0.21649 -0.5865 0.17882 -0.58349 0.15659 -0.58488 C 0.13142 -0.58118 0.10694 -0.5791 0.08264 -0.56962 C 0.02205 -0.5458 -0.03594 -0.51134 -0.09861 -0.49815 C -0.12101 -0.49954 -0.12847 -0.49469 -0.14341 -0.50972 C -0.14393 -0.51157 -0.14566 -0.51365 -0.14497 -0.5155 C -0.14427 -0.51735 -0.14184 -0.51619 -0.14063 -0.51735 C -0.13646 -0.52128 -0.13281 -0.5266 -0.129 -0.53099 C -0.11198 -0.55065 -0.09236 -0.57077 -0.08264 -0.59852 C -0.08559 -0.61448 -0.09202 -0.60754 -0.10295 -0.60431 C -0.11424 -0.59529 -0.12604 -0.59112 -0.13906 -0.58881 C -0.13073 -0.57147 -0.10538 -0.57725 -0.09271 -0.57147 C -0.07466 -0.56337 -0.05695 -0.55343 -0.03906 -0.54441 C -0.01476 -0.53215 0.00972 -0.50694 0.02899 -0.48451 C 0.08524 -0.4186 0.13038 -0.33049 0.13767 -0.22965 C 0.13212 -0.17577 0.08611 -0.15218 0.05069 -0.14478 C 0.03663 -0.14547 0.02257 -0.14455 0.00868 -0.14663 C -0.02483 -0.15195 -0.054 -0.18641 -0.08542 -0.20075 C -0.09358 -0.20005 -0.10191 -0.20075 -0.11007 -0.19889 C -0.11823 -0.19704 -0.12222 -0.19034 -0.129 -0.18525 C -0.1625 -0.15958 -0.10781 -0.20768 -0.16372 -0.15634 C -0.17292 -0.14778 -0.18368 -0.14223 -0.19271 -0.13322 C -0.21702 -0.10916 -0.23802 -0.08164 -0.25504 -0.04834 C -0.26025 -0.02706 -0.2566 -0.02383 -0.24341 -0.0192 C -0.21077 -0.02221 -0.18941 -0.034 -0.15938 -0.04626 C -0.13525 -0.0562 -0.11007 -0.06175 -0.08542 -0.06939 C -0.08611 -0.08049 -0.08837 -0.09112 -0.08837 -0.10223 C -0.08837 -0.10431 -0.0875 -0.09829 -0.08698 -0.09644 C -0.08646 -0.09829 -0.08472 -0.10038 -0.08542 -0.10223 C -0.08716 -0.10708 -0.09445 -0.10223 -0.09705 -0.10223 " pathEditMode="relative" ptsTypes="fffffffffffffffffffffffffffffffffffA">
                                      <p:cBhvr>
                                        <p:cTn id="2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Jakou zkratkou bývá uváděný Krkonošský národní park?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 bwMode="auto">
          <a:xfrm>
            <a:off x="533400" y="2133600"/>
            <a:ext cx="3276600" cy="78319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KRKOŠ</a:t>
            </a:r>
          </a:p>
        </p:txBody>
      </p:sp>
      <p:sp>
        <p:nvSpPr>
          <p:cNvPr id="5" name="Zaoblený obdélník 4"/>
          <p:cNvSpPr/>
          <p:nvPr/>
        </p:nvSpPr>
        <p:spPr bwMode="auto">
          <a:xfrm>
            <a:off x="4038600" y="2971800"/>
            <a:ext cx="3276600" cy="78319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KNAP</a:t>
            </a:r>
          </a:p>
        </p:txBody>
      </p:sp>
      <p:sp>
        <p:nvSpPr>
          <p:cNvPr id="6" name="Zaoblený obdélník 5">
            <a:hlinkClick r:id="" action="ppaction://hlinkshowjump?jump=nextslide"/>
          </p:cNvPr>
          <p:cNvSpPr/>
          <p:nvPr/>
        </p:nvSpPr>
        <p:spPr bwMode="auto">
          <a:xfrm>
            <a:off x="5410200" y="4267200"/>
            <a:ext cx="3276600" cy="78319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KRNAP</a:t>
            </a:r>
          </a:p>
        </p:txBody>
      </p:sp>
      <p:pic>
        <p:nvPicPr>
          <p:cNvPr id="45058" name="Picture 2" descr="Frowny Fac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581400"/>
            <a:ext cx="2857500" cy="2857500"/>
          </a:xfrm>
          <a:prstGeom prst="rect">
            <a:avLst/>
          </a:prstGeom>
          <a:noFill/>
        </p:spPr>
      </p:pic>
      <p:pic>
        <p:nvPicPr>
          <p:cNvPr id="7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400" decel="100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400" decel="100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400" decel="100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Který národní park je nejstarší?</a:t>
            </a:r>
            <a:endParaRPr lang="cs-CZ" dirty="0"/>
          </a:p>
        </p:txBody>
      </p:sp>
      <p:sp>
        <p:nvSpPr>
          <p:cNvPr id="4" name="Zaoblený obdélník 3">
            <a:hlinkClick r:id="" action="ppaction://hlinkshowjump?jump=nextslide"/>
          </p:cNvPr>
          <p:cNvSpPr/>
          <p:nvPr/>
        </p:nvSpPr>
        <p:spPr bwMode="auto">
          <a:xfrm>
            <a:off x="685800" y="1981200"/>
            <a:ext cx="2895600" cy="9194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KRNAP</a:t>
            </a:r>
          </a:p>
        </p:txBody>
      </p:sp>
      <p:sp>
        <p:nvSpPr>
          <p:cNvPr id="5" name="Zaoblený obdélník 4"/>
          <p:cNvSpPr/>
          <p:nvPr/>
        </p:nvSpPr>
        <p:spPr bwMode="auto">
          <a:xfrm>
            <a:off x="3124200" y="3124200"/>
            <a:ext cx="3276600" cy="9194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NP</a:t>
            </a:r>
            <a:r>
              <a:rPr kumimoji="0" lang="cs-CZ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Podyjí</a:t>
            </a:r>
            <a:endParaRPr kumimoji="0" lang="cs-CZ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Zaoblený obdélník 5"/>
          <p:cNvSpPr/>
          <p:nvPr/>
        </p:nvSpPr>
        <p:spPr bwMode="auto">
          <a:xfrm>
            <a:off x="5410200" y="4267200"/>
            <a:ext cx="3733800" cy="9194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NP Šumava</a:t>
            </a:r>
          </a:p>
        </p:txBody>
      </p:sp>
      <p:pic>
        <p:nvPicPr>
          <p:cNvPr id="7" name="Picture 2" descr="Frowny Fac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733800"/>
            <a:ext cx="2857500" cy="2857500"/>
          </a:xfrm>
          <a:prstGeom prst="rect">
            <a:avLst/>
          </a:prstGeom>
          <a:noFill/>
        </p:spPr>
      </p:pic>
      <p:pic>
        <p:nvPicPr>
          <p:cNvPr id="8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4102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Který národní park je nejmladší?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 bwMode="auto">
          <a:xfrm>
            <a:off x="685800" y="1981200"/>
            <a:ext cx="3200400" cy="9194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NP Podyjí</a:t>
            </a:r>
          </a:p>
        </p:txBody>
      </p:sp>
      <p:sp>
        <p:nvSpPr>
          <p:cNvPr id="5" name="Zaoblený obdélník 4">
            <a:hlinkClick r:id="" action="ppaction://hlinkshowjump?jump=nextslide"/>
          </p:cNvPr>
          <p:cNvSpPr/>
          <p:nvPr/>
        </p:nvSpPr>
        <p:spPr bwMode="auto">
          <a:xfrm>
            <a:off x="2286000" y="3124200"/>
            <a:ext cx="6248400" cy="9194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NP České Švýcarsko</a:t>
            </a:r>
          </a:p>
        </p:txBody>
      </p:sp>
      <p:sp>
        <p:nvSpPr>
          <p:cNvPr id="6" name="Zaoblený obdélník 5"/>
          <p:cNvSpPr/>
          <p:nvPr/>
        </p:nvSpPr>
        <p:spPr bwMode="auto">
          <a:xfrm>
            <a:off x="4953000" y="4267200"/>
            <a:ext cx="4038600" cy="9194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NP Šumava</a:t>
            </a:r>
          </a:p>
        </p:txBody>
      </p:sp>
      <p:pic>
        <p:nvPicPr>
          <p:cNvPr id="7" name="Picture 2" descr="Frowny Fac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000500"/>
            <a:ext cx="2857500" cy="2857500"/>
          </a:xfrm>
          <a:prstGeom prst="rect">
            <a:avLst/>
          </a:prstGeom>
          <a:noFill/>
        </p:spPr>
      </p:pic>
      <p:pic>
        <p:nvPicPr>
          <p:cNvPr id="8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Který národní park je největší?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 bwMode="auto">
          <a:xfrm>
            <a:off x="2438400" y="2362200"/>
            <a:ext cx="2895600" cy="9194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KRNAP</a:t>
            </a:r>
          </a:p>
        </p:txBody>
      </p:sp>
      <p:sp>
        <p:nvSpPr>
          <p:cNvPr id="5" name="Zaoblený obdélník 4">
            <a:hlinkClick r:id="" action="ppaction://hlinkshowjump?jump=nextslide"/>
          </p:cNvPr>
          <p:cNvSpPr/>
          <p:nvPr/>
        </p:nvSpPr>
        <p:spPr bwMode="auto">
          <a:xfrm>
            <a:off x="4800600" y="3581400"/>
            <a:ext cx="3962400" cy="9194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NP Šumava</a:t>
            </a:r>
          </a:p>
        </p:txBody>
      </p:sp>
      <p:pic>
        <p:nvPicPr>
          <p:cNvPr id="7" name="Picture 2" descr="Frowny Fac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0"/>
            <a:ext cx="2857500" cy="2857500"/>
          </a:xfrm>
          <a:prstGeom prst="rect">
            <a:avLst/>
          </a:prstGeom>
          <a:noFill/>
        </p:spPr>
      </p:pic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Který národní park je nejmenší?</a:t>
            </a:r>
            <a:endParaRPr lang="cs-CZ" dirty="0"/>
          </a:p>
        </p:txBody>
      </p:sp>
      <p:sp>
        <p:nvSpPr>
          <p:cNvPr id="4" name="Zaoblený obdélník 3">
            <a:hlinkClick r:id="" action="ppaction://hlinkshowjump?jump=nextslide"/>
          </p:cNvPr>
          <p:cNvSpPr/>
          <p:nvPr/>
        </p:nvSpPr>
        <p:spPr bwMode="auto">
          <a:xfrm>
            <a:off x="685800" y="1981200"/>
            <a:ext cx="3352800" cy="9194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NP</a:t>
            </a:r>
            <a:r>
              <a:rPr kumimoji="0" lang="cs-CZ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Podyjí</a:t>
            </a:r>
            <a:endParaRPr kumimoji="0" lang="cs-CZ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Zaoblený obdélník 5"/>
          <p:cNvSpPr/>
          <p:nvPr/>
        </p:nvSpPr>
        <p:spPr bwMode="auto">
          <a:xfrm>
            <a:off x="4419600" y="3124200"/>
            <a:ext cx="4191000" cy="173664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NP České Švýcarsko</a:t>
            </a:r>
          </a:p>
        </p:txBody>
      </p:sp>
      <p:pic>
        <p:nvPicPr>
          <p:cNvPr id="7" name="Picture 2" descr="Frowny Fac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0"/>
            <a:ext cx="2857500" cy="2857500"/>
          </a:xfrm>
          <a:prstGeom prst="rect">
            <a:avLst/>
          </a:prstGeom>
          <a:noFill/>
        </p:spPr>
      </p:pic>
      <p:pic>
        <p:nvPicPr>
          <p:cNvPr id="8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3340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571</TotalTime>
  <Words>244</Words>
  <Application>Microsoft Office PowerPoint</Application>
  <PresentationFormat>Předvádění na obrazovce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Výchozí návrh</vt:lpstr>
      <vt:lpstr>NÁRODNÍ PARKY ČR - opakování</vt:lpstr>
      <vt:lpstr>Anotace:</vt:lpstr>
      <vt:lpstr>Kolik je u nás celkem národních parků?</vt:lpstr>
      <vt:lpstr>Lokalizujte, kde se jednotlivé parky nachází</vt:lpstr>
      <vt:lpstr>Jakou zkratkou bývá uváděný Krkonošský národní park?</vt:lpstr>
      <vt:lpstr>Který národní park je nejstarší?</vt:lpstr>
      <vt:lpstr>Který národní park je nejmladší?</vt:lpstr>
      <vt:lpstr>Který národní park je největší?</vt:lpstr>
      <vt:lpstr>Který národní park je nejmenší?</vt:lpstr>
      <vt:lpstr>Ve kterém národním parku se nachází nejvyšší vrchol ČR?</vt:lpstr>
      <vt:lpstr>Vyberte vše, co v národních parcích můžete dělat</vt:lpstr>
      <vt:lpstr>Z kterého národního parku pochází uvedený obrázek?</vt:lpstr>
      <vt:lpstr>Pro který národní park je typická tato fotka?</vt:lpstr>
      <vt:lpstr>Zdroje obrázků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53</cp:revision>
  <cp:lastPrinted>1601-01-01T00:00:00Z</cp:lastPrinted>
  <dcterms:created xsi:type="dcterms:W3CDTF">1601-01-01T00:00:00Z</dcterms:created>
  <dcterms:modified xsi:type="dcterms:W3CDTF">2013-01-24T18:32:13Z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