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63" r:id="rId14"/>
    <p:sldId id="270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F71D3-0AEF-417E-9678-B7FEE86B8493}" type="doc">
      <dgm:prSet loTypeId="urn:microsoft.com/office/officeart/2005/8/layout/cycle2" loCatId="cycle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590990C-357C-40A9-8308-31B2BEC65C45}">
      <dgm:prSet phldrT="[Text]" custT="1"/>
      <dgm:spPr/>
      <dgm:t>
        <a:bodyPr/>
        <a:lstStyle/>
        <a:p>
          <a:r>
            <a:rPr lang="cs-CZ" sz="24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špatná konstrukce reaktoru</a:t>
          </a:r>
          <a:endParaRPr lang="cs-CZ" sz="24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8D55978-322C-4F95-B1ED-AE24F1BD928B}" type="parTrans" cxnId="{E08955F3-BFC6-4037-B6DF-2BE3516A9D52}">
      <dgm:prSet/>
      <dgm:spPr/>
      <dgm:t>
        <a:bodyPr/>
        <a:lstStyle/>
        <a:p>
          <a:endParaRPr lang="cs-CZ" sz="2000"/>
        </a:p>
      </dgm:t>
    </dgm:pt>
    <dgm:pt modelId="{53242791-7400-4BAE-B55A-2F68DA1EBC2E}" type="sibTrans" cxnId="{E08955F3-BFC6-4037-B6DF-2BE3516A9D52}">
      <dgm:prSet custT="1"/>
      <dgm:spPr/>
      <dgm:t>
        <a:bodyPr/>
        <a:lstStyle/>
        <a:p>
          <a:endParaRPr lang="cs-CZ" sz="2000"/>
        </a:p>
      </dgm:t>
    </dgm:pt>
    <dgm:pt modelId="{838467D6-81F6-43DE-AFB1-A4E0F6031F84}">
      <dgm:prSet phldrT="[Text]" custT="1"/>
      <dgm:spPr/>
      <dgm:t>
        <a:bodyPr/>
        <a:lstStyle/>
        <a:p>
          <a:r>
            <a:rPr lang="cs-CZ" sz="24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nedodržení podmínek</a:t>
          </a:r>
          <a:endParaRPr lang="cs-CZ" sz="24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55E3C15-A9A7-411A-834B-A086374CE185}" type="parTrans" cxnId="{4282B888-9934-495C-AA72-029176528A04}">
      <dgm:prSet/>
      <dgm:spPr/>
      <dgm:t>
        <a:bodyPr/>
        <a:lstStyle/>
        <a:p>
          <a:endParaRPr lang="cs-CZ" sz="2000"/>
        </a:p>
      </dgm:t>
    </dgm:pt>
    <dgm:pt modelId="{665161A3-D4EC-414E-B8E8-6D3FCE97B3DB}" type="sibTrans" cxnId="{4282B888-9934-495C-AA72-029176528A04}">
      <dgm:prSet custT="1"/>
      <dgm:spPr/>
      <dgm:t>
        <a:bodyPr/>
        <a:lstStyle/>
        <a:p>
          <a:endParaRPr lang="cs-CZ" sz="2000"/>
        </a:p>
      </dgm:t>
    </dgm:pt>
    <dgm:pt modelId="{BCCF99EA-4BD0-49AD-BB47-131BD929A3FF}">
      <dgm:prSet phldrT="[Text]" custT="1"/>
      <dgm:spPr/>
      <dgm:t>
        <a:bodyPr/>
        <a:lstStyle/>
        <a:p>
          <a:r>
            <a:rPr lang="cs-CZ" sz="24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vojenská tajemství</a:t>
          </a:r>
          <a:endParaRPr lang="cs-CZ" sz="24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8A0073B-688D-4D9B-8E4F-9166A0558EE8}" type="parTrans" cxnId="{FB3244BE-4DE6-4BD5-BD2A-DAD9A3A351FD}">
      <dgm:prSet/>
      <dgm:spPr/>
      <dgm:t>
        <a:bodyPr/>
        <a:lstStyle/>
        <a:p>
          <a:endParaRPr lang="cs-CZ" sz="2000"/>
        </a:p>
      </dgm:t>
    </dgm:pt>
    <dgm:pt modelId="{C0C32A8C-4D39-4F07-BC2A-2D8A7250A2DC}" type="sibTrans" cxnId="{FB3244BE-4DE6-4BD5-BD2A-DAD9A3A351FD}">
      <dgm:prSet custT="1"/>
      <dgm:spPr/>
      <dgm:t>
        <a:bodyPr/>
        <a:lstStyle/>
        <a:p>
          <a:endParaRPr lang="cs-CZ" sz="2000"/>
        </a:p>
      </dgm:t>
    </dgm:pt>
    <dgm:pt modelId="{B3D2E322-68E0-4738-A7D6-2C62B7E64AAD}">
      <dgm:prSet phldrT="[Text]" custT="1"/>
      <dgm:spPr/>
      <dgm:t>
        <a:bodyPr/>
        <a:lstStyle/>
        <a:p>
          <a:r>
            <a:rPr lang="cs-CZ" sz="24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nedostatečná komunikace</a:t>
          </a:r>
          <a:endParaRPr lang="cs-CZ" sz="24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E8665ED-46A9-4E09-9054-CCF580237809}" type="parTrans" cxnId="{E7679921-4798-4502-9919-FAF31A957F44}">
      <dgm:prSet/>
      <dgm:spPr/>
      <dgm:t>
        <a:bodyPr/>
        <a:lstStyle/>
        <a:p>
          <a:endParaRPr lang="cs-CZ" sz="2000"/>
        </a:p>
      </dgm:t>
    </dgm:pt>
    <dgm:pt modelId="{6B20F238-8188-41C7-BC26-814BE3C4D8B3}" type="sibTrans" cxnId="{E7679921-4798-4502-9919-FAF31A957F44}">
      <dgm:prSet custT="1"/>
      <dgm:spPr/>
      <dgm:t>
        <a:bodyPr/>
        <a:lstStyle/>
        <a:p>
          <a:endParaRPr lang="cs-CZ" sz="2000"/>
        </a:p>
      </dgm:t>
    </dgm:pt>
    <dgm:pt modelId="{04E1E65D-D965-42D9-8039-7B8889057E77}">
      <dgm:prSet phldrT="[Text]" custT="1"/>
      <dgm:spPr/>
      <dgm:t>
        <a:bodyPr/>
        <a:lstStyle/>
        <a:p>
          <a:r>
            <a:rPr lang="cs-CZ" sz="2400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nedostatečná proškolenost elektrárenských operátorů</a:t>
          </a:r>
          <a:endParaRPr lang="cs-CZ" sz="24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C959133-09A9-40FB-BBFA-EC86F3E11438}" type="parTrans" cxnId="{724AB867-97F0-4789-9ABB-D94D858DA0D6}">
      <dgm:prSet/>
      <dgm:spPr/>
      <dgm:t>
        <a:bodyPr/>
        <a:lstStyle/>
        <a:p>
          <a:endParaRPr lang="cs-CZ" sz="2000"/>
        </a:p>
      </dgm:t>
    </dgm:pt>
    <dgm:pt modelId="{9B9AC254-5A67-4BD9-BA11-C0B279D82331}" type="sibTrans" cxnId="{724AB867-97F0-4789-9ABB-D94D858DA0D6}">
      <dgm:prSet custT="1"/>
      <dgm:spPr/>
      <dgm:t>
        <a:bodyPr/>
        <a:lstStyle/>
        <a:p>
          <a:endParaRPr lang="cs-CZ" sz="2000"/>
        </a:p>
      </dgm:t>
    </dgm:pt>
    <dgm:pt modelId="{C250B77F-AA29-493C-BBBC-52FEC6E432F2}" type="pres">
      <dgm:prSet presAssocID="{CECF71D3-0AEF-417E-9678-B7FEE86B849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7EFEE67-7B21-46E7-A843-3C8524289AE5}" type="pres">
      <dgm:prSet presAssocID="{C590990C-357C-40A9-8308-31B2BEC65C45}" presName="node" presStyleLbl="node1" presStyleIdx="0" presStyleCnt="5" custScaleX="142755" custScaleY="1263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096A7B-2751-4020-9A1F-669F4FE3E4A4}" type="pres">
      <dgm:prSet presAssocID="{53242791-7400-4BAE-B55A-2F68DA1EBC2E}" presName="sibTrans" presStyleLbl="sibTrans2D1" presStyleIdx="0" presStyleCnt="5"/>
      <dgm:spPr/>
      <dgm:t>
        <a:bodyPr/>
        <a:lstStyle/>
        <a:p>
          <a:endParaRPr lang="cs-CZ"/>
        </a:p>
      </dgm:t>
    </dgm:pt>
    <dgm:pt modelId="{120AC319-A1FF-4673-A5F6-66ECA7892BA1}" type="pres">
      <dgm:prSet presAssocID="{53242791-7400-4BAE-B55A-2F68DA1EBC2E}" presName="connectorText" presStyleLbl="sibTrans2D1" presStyleIdx="0" presStyleCnt="5"/>
      <dgm:spPr/>
      <dgm:t>
        <a:bodyPr/>
        <a:lstStyle/>
        <a:p>
          <a:endParaRPr lang="cs-CZ"/>
        </a:p>
      </dgm:t>
    </dgm:pt>
    <dgm:pt modelId="{D1B03083-480A-4242-8C35-2C92320D97C4}" type="pres">
      <dgm:prSet presAssocID="{838467D6-81F6-43DE-AFB1-A4E0F6031F84}" presName="node" presStyleLbl="node1" presStyleIdx="1" presStyleCnt="5" custScaleX="142755" custScaleY="1263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FF8F18-F465-4F8C-946D-6E65A7D4541B}" type="pres">
      <dgm:prSet presAssocID="{665161A3-D4EC-414E-B8E8-6D3FCE97B3DB}" presName="sibTrans" presStyleLbl="sibTrans2D1" presStyleIdx="1" presStyleCnt="5"/>
      <dgm:spPr/>
      <dgm:t>
        <a:bodyPr/>
        <a:lstStyle/>
        <a:p>
          <a:endParaRPr lang="cs-CZ"/>
        </a:p>
      </dgm:t>
    </dgm:pt>
    <dgm:pt modelId="{4A1889B0-1420-4AED-A27F-F4AF15310AE2}" type="pres">
      <dgm:prSet presAssocID="{665161A3-D4EC-414E-B8E8-6D3FCE97B3DB}" presName="connectorText" presStyleLbl="sibTrans2D1" presStyleIdx="1" presStyleCnt="5"/>
      <dgm:spPr/>
      <dgm:t>
        <a:bodyPr/>
        <a:lstStyle/>
        <a:p>
          <a:endParaRPr lang="cs-CZ"/>
        </a:p>
      </dgm:t>
    </dgm:pt>
    <dgm:pt modelId="{67776C17-344F-4D1B-A77B-57B540529934}" type="pres">
      <dgm:prSet presAssocID="{BCCF99EA-4BD0-49AD-BB47-131BD929A3FF}" presName="node" presStyleLbl="node1" presStyleIdx="2" presStyleCnt="5" custScaleX="142755" custScaleY="1263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9250D0-0DCB-4704-9668-8A137645582F}" type="pres">
      <dgm:prSet presAssocID="{C0C32A8C-4D39-4F07-BC2A-2D8A7250A2DC}" presName="sibTrans" presStyleLbl="sibTrans2D1" presStyleIdx="2" presStyleCnt="5"/>
      <dgm:spPr/>
      <dgm:t>
        <a:bodyPr/>
        <a:lstStyle/>
        <a:p>
          <a:endParaRPr lang="cs-CZ"/>
        </a:p>
      </dgm:t>
    </dgm:pt>
    <dgm:pt modelId="{01ADE66E-1ABD-4FD7-B26C-85F5BE92DA3F}" type="pres">
      <dgm:prSet presAssocID="{C0C32A8C-4D39-4F07-BC2A-2D8A7250A2DC}" presName="connectorText" presStyleLbl="sibTrans2D1" presStyleIdx="2" presStyleCnt="5"/>
      <dgm:spPr/>
      <dgm:t>
        <a:bodyPr/>
        <a:lstStyle/>
        <a:p>
          <a:endParaRPr lang="cs-CZ"/>
        </a:p>
      </dgm:t>
    </dgm:pt>
    <dgm:pt modelId="{A1D2DF84-8781-4F3E-929A-67E4B57C17AF}" type="pres">
      <dgm:prSet presAssocID="{B3D2E322-68E0-4738-A7D6-2C62B7E64AAD}" presName="node" presStyleLbl="node1" presStyleIdx="3" presStyleCnt="5" custScaleX="142755" custScaleY="1263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B43FA9-031A-41CB-ADF3-141A6DB0232D}" type="pres">
      <dgm:prSet presAssocID="{6B20F238-8188-41C7-BC26-814BE3C4D8B3}" presName="sibTrans" presStyleLbl="sibTrans2D1" presStyleIdx="3" presStyleCnt="5"/>
      <dgm:spPr/>
      <dgm:t>
        <a:bodyPr/>
        <a:lstStyle/>
        <a:p>
          <a:endParaRPr lang="cs-CZ"/>
        </a:p>
      </dgm:t>
    </dgm:pt>
    <dgm:pt modelId="{2795BE2A-48CC-446F-A7AB-C8BA4F29B5B2}" type="pres">
      <dgm:prSet presAssocID="{6B20F238-8188-41C7-BC26-814BE3C4D8B3}" presName="connectorText" presStyleLbl="sibTrans2D1" presStyleIdx="3" presStyleCnt="5"/>
      <dgm:spPr/>
      <dgm:t>
        <a:bodyPr/>
        <a:lstStyle/>
        <a:p>
          <a:endParaRPr lang="cs-CZ"/>
        </a:p>
      </dgm:t>
    </dgm:pt>
    <dgm:pt modelId="{C454BAD7-3276-4E38-B650-627C383067C5}" type="pres">
      <dgm:prSet presAssocID="{04E1E65D-D965-42D9-8039-7B8889057E77}" presName="node" presStyleLbl="node1" presStyleIdx="4" presStyleCnt="5" custScaleX="142755" custScaleY="1263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77A058-66D1-4CA7-9F88-C417797B2ED0}" type="pres">
      <dgm:prSet presAssocID="{9B9AC254-5A67-4BD9-BA11-C0B279D82331}" presName="sibTrans" presStyleLbl="sibTrans2D1" presStyleIdx="4" presStyleCnt="5"/>
      <dgm:spPr/>
      <dgm:t>
        <a:bodyPr/>
        <a:lstStyle/>
        <a:p>
          <a:endParaRPr lang="cs-CZ"/>
        </a:p>
      </dgm:t>
    </dgm:pt>
    <dgm:pt modelId="{694348DC-F01D-4E74-86EA-F9550FDF44A0}" type="pres">
      <dgm:prSet presAssocID="{9B9AC254-5A67-4BD9-BA11-C0B279D82331}" presName="connectorText" presStyleLbl="sibTrans2D1" presStyleIdx="4" presStyleCnt="5"/>
      <dgm:spPr/>
      <dgm:t>
        <a:bodyPr/>
        <a:lstStyle/>
        <a:p>
          <a:endParaRPr lang="cs-CZ"/>
        </a:p>
      </dgm:t>
    </dgm:pt>
  </dgm:ptLst>
  <dgm:cxnLst>
    <dgm:cxn modelId="{1172FB7F-5161-43EA-A8E6-1AC1398044B8}" type="presOf" srcId="{C0C32A8C-4D39-4F07-BC2A-2D8A7250A2DC}" destId="{C39250D0-0DCB-4704-9668-8A137645582F}" srcOrd="0" destOrd="0" presId="urn:microsoft.com/office/officeart/2005/8/layout/cycle2"/>
    <dgm:cxn modelId="{4282B888-9934-495C-AA72-029176528A04}" srcId="{CECF71D3-0AEF-417E-9678-B7FEE86B8493}" destId="{838467D6-81F6-43DE-AFB1-A4E0F6031F84}" srcOrd="1" destOrd="0" parTransId="{855E3C15-A9A7-411A-834B-A086374CE185}" sibTransId="{665161A3-D4EC-414E-B8E8-6D3FCE97B3DB}"/>
    <dgm:cxn modelId="{04C5FD5E-33CE-4BF2-9AF8-9D5B19A6DB7D}" type="presOf" srcId="{04E1E65D-D965-42D9-8039-7B8889057E77}" destId="{C454BAD7-3276-4E38-B650-627C383067C5}" srcOrd="0" destOrd="0" presId="urn:microsoft.com/office/officeart/2005/8/layout/cycle2"/>
    <dgm:cxn modelId="{A26A4D93-6074-4E49-9759-62E02DDB8A70}" type="presOf" srcId="{665161A3-D4EC-414E-B8E8-6D3FCE97B3DB}" destId="{A0FF8F18-F465-4F8C-946D-6E65A7D4541B}" srcOrd="0" destOrd="0" presId="urn:microsoft.com/office/officeart/2005/8/layout/cycle2"/>
    <dgm:cxn modelId="{FB3244BE-4DE6-4BD5-BD2A-DAD9A3A351FD}" srcId="{CECF71D3-0AEF-417E-9678-B7FEE86B8493}" destId="{BCCF99EA-4BD0-49AD-BB47-131BD929A3FF}" srcOrd="2" destOrd="0" parTransId="{08A0073B-688D-4D9B-8E4F-9166A0558EE8}" sibTransId="{C0C32A8C-4D39-4F07-BC2A-2D8A7250A2DC}"/>
    <dgm:cxn modelId="{00B1A5AC-A6F2-4A9A-BB60-AA3C6CF6003C}" type="presOf" srcId="{C0C32A8C-4D39-4F07-BC2A-2D8A7250A2DC}" destId="{01ADE66E-1ABD-4FD7-B26C-85F5BE92DA3F}" srcOrd="1" destOrd="0" presId="urn:microsoft.com/office/officeart/2005/8/layout/cycle2"/>
    <dgm:cxn modelId="{932ED944-0BAF-4FB1-98A2-779B41A2AA81}" type="presOf" srcId="{6B20F238-8188-41C7-BC26-814BE3C4D8B3}" destId="{2795BE2A-48CC-446F-A7AB-C8BA4F29B5B2}" srcOrd="1" destOrd="0" presId="urn:microsoft.com/office/officeart/2005/8/layout/cycle2"/>
    <dgm:cxn modelId="{E08955F3-BFC6-4037-B6DF-2BE3516A9D52}" srcId="{CECF71D3-0AEF-417E-9678-B7FEE86B8493}" destId="{C590990C-357C-40A9-8308-31B2BEC65C45}" srcOrd="0" destOrd="0" parTransId="{18D55978-322C-4F95-B1ED-AE24F1BD928B}" sibTransId="{53242791-7400-4BAE-B55A-2F68DA1EBC2E}"/>
    <dgm:cxn modelId="{724AB867-97F0-4789-9ABB-D94D858DA0D6}" srcId="{CECF71D3-0AEF-417E-9678-B7FEE86B8493}" destId="{04E1E65D-D965-42D9-8039-7B8889057E77}" srcOrd="4" destOrd="0" parTransId="{2C959133-09A9-40FB-BBFA-EC86F3E11438}" sibTransId="{9B9AC254-5A67-4BD9-BA11-C0B279D82331}"/>
    <dgm:cxn modelId="{A324C645-3BB9-4A31-A27A-A6C3DAA09613}" type="presOf" srcId="{C590990C-357C-40A9-8308-31B2BEC65C45}" destId="{57EFEE67-7B21-46E7-A843-3C8524289AE5}" srcOrd="0" destOrd="0" presId="urn:microsoft.com/office/officeart/2005/8/layout/cycle2"/>
    <dgm:cxn modelId="{9927F926-8C4C-4CAC-8512-30A339E1697A}" type="presOf" srcId="{838467D6-81F6-43DE-AFB1-A4E0F6031F84}" destId="{D1B03083-480A-4242-8C35-2C92320D97C4}" srcOrd="0" destOrd="0" presId="urn:microsoft.com/office/officeart/2005/8/layout/cycle2"/>
    <dgm:cxn modelId="{E7679921-4798-4502-9919-FAF31A957F44}" srcId="{CECF71D3-0AEF-417E-9678-B7FEE86B8493}" destId="{B3D2E322-68E0-4738-A7D6-2C62B7E64AAD}" srcOrd="3" destOrd="0" parTransId="{3E8665ED-46A9-4E09-9054-CCF580237809}" sibTransId="{6B20F238-8188-41C7-BC26-814BE3C4D8B3}"/>
    <dgm:cxn modelId="{16091294-913C-45F6-89DB-3C22183CE097}" type="presOf" srcId="{9B9AC254-5A67-4BD9-BA11-C0B279D82331}" destId="{EB77A058-66D1-4CA7-9F88-C417797B2ED0}" srcOrd="0" destOrd="0" presId="urn:microsoft.com/office/officeart/2005/8/layout/cycle2"/>
    <dgm:cxn modelId="{3CF2EF6A-D463-44D9-978C-82BF9C061510}" type="presOf" srcId="{53242791-7400-4BAE-B55A-2F68DA1EBC2E}" destId="{45096A7B-2751-4020-9A1F-669F4FE3E4A4}" srcOrd="0" destOrd="0" presId="urn:microsoft.com/office/officeart/2005/8/layout/cycle2"/>
    <dgm:cxn modelId="{F4AD346E-CB27-49F7-83EA-3659DBE3D0BD}" type="presOf" srcId="{665161A3-D4EC-414E-B8E8-6D3FCE97B3DB}" destId="{4A1889B0-1420-4AED-A27F-F4AF15310AE2}" srcOrd="1" destOrd="0" presId="urn:microsoft.com/office/officeart/2005/8/layout/cycle2"/>
    <dgm:cxn modelId="{EC3FEA4F-9C6D-487C-81E5-99E3B7131180}" type="presOf" srcId="{6B20F238-8188-41C7-BC26-814BE3C4D8B3}" destId="{EBB43FA9-031A-41CB-ADF3-141A6DB0232D}" srcOrd="0" destOrd="0" presId="urn:microsoft.com/office/officeart/2005/8/layout/cycle2"/>
    <dgm:cxn modelId="{0FAFE15B-3024-4850-8429-1147DA948044}" type="presOf" srcId="{9B9AC254-5A67-4BD9-BA11-C0B279D82331}" destId="{694348DC-F01D-4E74-86EA-F9550FDF44A0}" srcOrd="1" destOrd="0" presId="urn:microsoft.com/office/officeart/2005/8/layout/cycle2"/>
    <dgm:cxn modelId="{2E6E1821-619A-4DEC-B81E-202860135D96}" type="presOf" srcId="{53242791-7400-4BAE-B55A-2F68DA1EBC2E}" destId="{120AC319-A1FF-4673-A5F6-66ECA7892BA1}" srcOrd="1" destOrd="0" presId="urn:microsoft.com/office/officeart/2005/8/layout/cycle2"/>
    <dgm:cxn modelId="{CA79B02B-63A3-49EB-800E-93EDE7154E13}" type="presOf" srcId="{B3D2E322-68E0-4738-A7D6-2C62B7E64AAD}" destId="{A1D2DF84-8781-4F3E-929A-67E4B57C17AF}" srcOrd="0" destOrd="0" presId="urn:microsoft.com/office/officeart/2005/8/layout/cycle2"/>
    <dgm:cxn modelId="{EF4714BF-5777-4F08-B3C0-8E5FEB0EAF1A}" type="presOf" srcId="{BCCF99EA-4BD0-49AD-BB47-131BD929A3FF}" destId="{67776C17-344F-4D1B-A77B-57B540529934}" srcOrd="0" destOrd="0" presId="urn:microsoft.com/office/officeart/2005/8/layout/cycle2"/>
    <dgm:cxn modelId="{62A854B8-3CCF-4012-967A-FC29D9F9C5FF}" type="presOf" srcId="{CECF71D3-0AEF-417E-9678-B7FEE86B8493}" destId="{C250B77F-AA29-493C-BBBC-52FEC6E432F2}" srcOrd="0" destOrd="0" presId="urn:microsoft.com/office/officeart/2005/8/layout/cycle2"/>
    <dgm:cxn modelId="{194F1634-142F-4B61-B90C-27C9FC881E30}" type="presParOf" srcId="{C250B77F-AA29-493C-BBBC-52FEC6E432F2}" destId="{57EFEE67-7B21-46E7-A843-3C8524289AE5}" srcOrd="0" destOrd="0" presId="urn:microsoft.com/office/officeart/2005/8/layout/cycle2"/>
    <dgm:cxn modelId="{A0EB3A8C-90D6-4D09-A1CB-730AC57C7759}" type="presParOf" srcId="{C250B77F-AA29-493C-BBBC-52FEC6E432F2}" destId="{45096A7B-2751-4020-9A1F-669F4FE3E4A4}" srcOrd="1" destOrd="0" presId="urn:microsoft.com/office/officeart/2005/8/layout/cycle2"/>
    <dgm:cxn modelId="{8912201F-3E7C-4241-9C14-AD5A8976D188}" type="presParOf" srcId="{45096A7B-2751-4020-9A1F-669F4FE3E4A4}" destId="{120AC319-A1FF-4673-A5F6-66ECA7892BA1}" srcOrd="0" destOrd="0" presId="urn:microsoft.com/office/officeart/2005/8/layout/cycle2"/>
    <dgm:cxn modelId="{CE41FF26-4ED4-4724-9556-4AF475831988}" type="presParOf" srcId="{C250B77F-AA29-493C-BBBC-52FEC6E432F2}" destId="{D1B03083-480A-4242-8C35-2C92320D97C4}" srcOrd="2" destOrd="0" presId="urn:microsoft.com/office/officeart/2005/8/layout/cycle2"/>
    <dgm:cxn modelId="{6C7DF00F-AAD3-43CB-9619-76680F06DA0A}" type="presParOf" srcId="{C250B77F-AA29-493C-BBBC-52FEC6E432F2}" destId="{A0FF8F18-F465-4F8C-946D-6E65A7D4541B}" srcOrd="3" destOrd="0" presId="urn:microsoft.com/office/officeart/2005/8/layout/cycle2"/>
    <dgm:cxn modelId="{18D1B979-953C-424D-B707-5B1E899D3920}" type="presParOf" srcId="{A0FF8F18-F465-4F8C-946D-6E65A7D4541B}" destId="{4A1889B0-1420-4AED-A27F-F4AF15310AE2}" srcOrd="0" destOrd="0" presId="urn:microsoft.com/office/officeart/2005/8/layout/cycle2"/>
    <dgm:cxn modelId="{7A452985-7188-42A4-A60B-EC9F00EF3F74}" type="presParOf" srcId="{C250B77F-AA29-493C-BBBC-52FEC6E432F2}" destId="{67776C17-344F-4D1B-A77B-57B540529934}" srcOrd="4" destOrd="0" presId="urn:microsoft.com/office/officeart/2005/8/layout/cycle2"/>
    <dgm:cxn modelId="{716732AE-8483-4483-AAE1-C1356ED8CECE}" type="presParOf" srcId="{C250B77F-AA29-493C-BBBC-52FEC6E432F2}" destId="{C39250D0-0DCB-4704-9668-8A137645582F}" srcOrd="5" destOrd="0" presId="urn:microsoft.com/office/officeart/2005/8/layout/cycle2"/>
    <dgm:cxn modelId="{F5533FA8-D640-4BDD-A9AA-57977C4FC1B0}" type="presParOf" srcId="{C39250D0-0DCB-4704-9668-8A137645582F}" destId="{01ADE66E-1ABD-4FD7-B26C-85F5BE92DA3F}" srcOrd="0" destOrd="0" presId="urn:microsoft.com/office/officeart/2005/8/layout/cycle2"/>
    <dgm:cxn modelId="{9EBD5676-D54C-4C16-91F7-461B170564F1}" type="presParOf" srcId="{C250B77F-AA29-493C-BBBC-52FEC6E432F2}" destId="{A1D2DF84-8781-4F3E-929A-67E4B57C17AF}" srcOrd="6" destOrd="0" presId="urn:microsoft.com/office/officeart/2005/8/layout/cycle2"/>
    <dgm:cxn modelId="{7881916E-AB3A-4DD7-8098-C4A49746CB22}" type="presParOf" srcId="{C250B77F-AA29-493C-BBBC-52FEC6E432F2}" destId="{EBB43FA9-031A-41CB-ADF3-141A6DB0232D}" srcOrd="7" destOrd="0" presId="urn:microsoft.com/office/officeart/2005/8/layout/cycle2"/>
    <dgm:cxn modelId="{FEF1777D-45F5-4DFC-92AA-0C7B1C762DD8}" type="presParOf" srcId="{EBB43FA9-031A-41CB-ADF3-141A6DB0232D}" destId="{2795BE2A-48CC-446F-A7AB-C8BA4F29B5B2}" srcOrd="0" destOrd="0" presId="urn:microsoft.com/office/officeart/2005/8/layout/cycle2"/>
    <dgm:cxn modelId="{120DCBDF-61D3-45D7-A7AF-A7CB678B50FE}" type="presParOf" srcId="{C250B77F-AA29-493C-BBBC-52FEC6E432F2}" destId="{C454BAD7-3276-4E38-B650-627C383067C5}" srcOrd="8" destOrd="0" presId="urn:microsoft.com/office/officeart/2005/8/layout/cycle2"/>
    <dgm:cxn modelId="{0A743CC9-272B-4A4F-BFFD-BE0ACAB9521F}" type="presParOf" srcId="{C250B77F-AA29-493C-BBBC-52FEC6E432F2}" destId="{EB77A058-66D1-4CA7-9F88-C417797B2ED0}" srcOrd="9" destOrd="0" presId="urn:microsoft.com/office/officeart/2005/8/layout/cycle2"/>
    <dgm:cxn modelId="{3B2246C7-88DC-441B-BD7C-85B0722A5CD7}" type="presParOf" srcId="{EB77A058-66D1-4CA7-9F88-C417797B2ED0}" destId="{694348DC-F01D-4E74-86EA-F9550FDF44A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EFEE67-7B21-46E7-A843-3C8524289AE5}">
      <dsp:nvSpPr>
        <dsp:cNvPr id="0" name=""/>
        <dsp:cNvSpPr/>
      </dsp:nvSpPr>
      <dsp:spPr>
        <a:xfrm>
          <a:off x="3274934" y="-237731"/>
          <a:ext cx="2594131" cy="2295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špatná konstrukce reaktoru</a:t>
          </a:r>
          <a:endParaRPr lang="cs-CZ" sz="24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274934" y="-237731"/>
        <a:ext cx="2594131" cy="2295130"/>
      </dsp:txXfrm>
    </dsp:sp>
    <dsp:sp modelId="{45096A7B-2751-4020-9A1F-669F4FE3E4A4}">
      <dsp:nvSpPr>
        <dsp:cNvPr id="0" name=""/>
        <dsp:cNvSpPr/>
      </dsp:nvSpPr>
      <dsp:spPr>
        <a:xfrm rot="2160000">
          <a:off x="5606408" y="1403120"/>
          <a:ext cx="133221" cy="613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2160000">
        <a:off x="5606408" y="1403120"/>
        <a:ext cx="133221" cy="613302"/>
      </dsp:txXfrm>
    </dsp:sp>
    <dsp:sp modelId="{D1B03083-480A-4242-8C35-2C92320D97C4}">
      <dsp:nvSpPr>
        <dsp:cNvPr id="0" name=""/>
        <dsp:cNvSpPr/>
      </dsp:nvSpPr>
      <dsp:spPr>
        <a:xfrm>
          <a:off x="5483074" y="1366576"/>
          <a:ext cx="2594131" cy="2295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nedodržení podmínek</a:t>
          </a:r>
          <a:endParaRPr lang="cs-CZ" sz="24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483074" y="1366576"/>
        <a:ext cx="2594131" cy="2295130"/>
      </dsp:txXfrm>
    </dsp:sp>
    <dsp:sp modelId="{A0FF8F18-F465-4F8C-946D-6E65A7D4541B}">
      <dsp:nvSpPr>
        <dsp:cNvPr id="0" name=""/>
        <dsp:cNvSpPr/>
      </dsp:nvSpPr>
      <dsp:spPr>
        <a:xfrm rot="6480000">
          <a:off x="6251647" y="3499552"/>
          <a:ext cx="217351" cy="613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6480000">
        <a:off x="6251647" y="3499552"/>
        <a:ext cx="217351" cy="613302"/>
      </dsp:txXfrm>
    </dsp:sp>
    <dsp:sp modelId="{67776C17-344F-4D1B-A77B-57B540529934}">
      <dsp:nvSpPr>
        <dsp:cNvPr id="0" name=""/>
        <dsp:cNvSpPr/>
      </dsp:nvSpPr>
      <dsp:spPr>
        <a:xfrm>
          <a:off x="4639639" y="3962400"/>
          <a:ext cx="2594131" cy="2295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vojenská tajemství</a:t>
          </a:r>
          <a:endParaRPr lang="cs-CZ" sz="24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639639" y="3962400"/>
        <a:ext cx="2594131" cy="2295130"/>
      </dsp:txXfrm>
    </dsp:sp>
    <dsp:sp modelId="{C39250D0-0DCB-4704-9668-8A137645582F}">
      <dsp:nvSpPr>
        <dsp:cNvPr id="0" name=""/>
        <dsp:cNvSpPr/>
      </dsp:nvSpPr>
      <dsp:spPr>
        <a:xfrm rot="10800000">
          <a:off x="4538180" y="4803314"/>
          <a:ext cx="71698" cy="613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10800000">
        <a:off x="4538180" y="4803314"/>
        <a:ext cx="71698" cy="613302"/>
      </dsp:txXfrm>
    </dsp:sp>
    <dsp:sp modelId="{A1D2DF84-8781-4F3E-929A-67E4B57C17AF}">
      <dsp:nvSpPr>
        <dsp:cNvPr id="0" name=""/>
        <dsp:cNvSpPr/>
      </dsp:nvSpPr>
      <dsp:spPr>
        <a:xfrm>
          <a:off x="1910228" y="3962400"/>
          <a:ext cx="2594131" cy="2295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nedostatečná komunikace</a:t>
          </a:r>
          <a:endParaRPr lang="cs-CZ" sz="24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910228" y="3962400"/>
        <a:ext cx="2594131" cy="2295130"/>
      </dsp:txXfrm>
    </dsp:sp>
    <dsp:sp modelId="{EBB43FA9-031A-41CB-ADF3-141A6DB0232D}">
      <dsp:nvSpPr>
        <dsp:cNvPr id="0" name=""/>
        <dsp:cNvSpPr/>
      </dsp:nvSpPr>
      <dsp:spPr>
        <a:xfrm rot="15120000">
          <a:off x="2678802" y="3511253"/>
          <a:ext cx="217351" cy="613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15120000">
        <a:off x="2678802" y="3511253"/>
        <a:ext cx="217351" cy="613302"/>
      </dsp:txXfrm>
    </dsp:sp>
    <dsp:sp modelId="{C454BAD7-3276-4E38-B650-627C383067C5}">
      <dsp:nvSpPr>
        <dsp:cNvPr id="0" name=""/>
        <dsp:cNvSpPr/>
      </dsp:nvSpPr>
      <dsp:spPr>
        <a:xfrm>
          <a:off x="1066794" y="1366576"/>
          <a:ext cx="2594131" cy="2295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nedostatečná proškolenost elektrárenských operátorů</a:t>
          </a:r>
          <a:endParaRPr lang="cs-CZ" sz="24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066794" y="1366576"/>
        <a:ext cx="2594131" cy="2295130"/>
      </dsp:txXfrm>
    </dsp:sp>
    <dsp:sp modelId="{EB77A058-66D1-4CA7-9F88-C417797B2ED0}">
      <dsp:nvSpPr>
        <dsp:cNvPr id="0" name=""/>
        <dsp:cNvSpPr/>
      </dsp:nvSpPr>
      <dsp:spPr>
        <a:xfrm rot="19440000">
          <a:off x="3398268" y="1407553"/>
          <a:ext cx="133221" cy="6133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19440000">
        <a:off x="3398268" y="1407553"/>
        <a:ext cx="133221" cy="61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C5B28-B149-4948-B5C6-61564C5B28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8CC20-7188-4974-99C1-73821C161F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0D67D-DFC1-4CA2-896D-900543934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C5B28-B149-4948-B5C6-61564C5B28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43A54-9E52-4C9C-B325-C84B4ED2EF8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3812C-9204-4F5F-BE7F-78372360B3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D036A-8D6C-4775-95BA-C89531203C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E97D6-E616-489E-A38B-1079998630E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FA8A9-5A9A-483E-88C0-E73CC5FEB3F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F687E-69FE-4F41-851B-7B0D437439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218B7-6E6A-460B-B0CA-B4AD03B5DB4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43A54-9E52-4C9C-B325-C84B4ED2EF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3525F63A-6EE6-4808-A77E-7A52E6744E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8CC20-7188-4974-99C1-73821C161F1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0D67D-DFC1-4CA2-896D-90054393465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3812C-9204-4F5F-BE7F-78372360B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D036A-8D6C-4775-95BA-C89531203C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E97D6-E616-489E-A38B-1079998630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FA8A9-5A9A-483E-88C0-E73CC5FEB3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F687E-69FE-4F41-851B-7B0D437439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218B7-6E6A-460B-B0CA-B4AD03B5D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5F63A-6EE6-4808-A77E-7A52E6744E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1B3D7A3-914C-4F23-B9BA-44D24386A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81B3D7A3-914C-4F23-B9BA-44D24386AF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f/f8/Deadzone.jpg/800px-Deadzone.jpg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upload.wikimedia.org/wikipedia/commons/6/6e/Chernobyl_Nuclear_Power_Plant.PNG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upload.wikimedia.org/wikipedia/commons/thumb/0/02/Kiev-UkrainianNationalChernobylMuseum_15.jpg/800px-Kiev-UkrainianNationalChernobylMuseum_15.jpg" TargetMode="External"/><Relationship Id="rId5" Type="http://schemas.openxmlformats.org/officeDocument/2006/relationships/hyperlink" Target="http://upload.wikimedia.org/wikipedia/commons/a/a0/Entrance_to_zone_of_alienation_around_Chernobyl.jpg" TargetMode="External"/><Relationship Id="rId4" Type="http://schemas.openxmlformats.org/officeDocument/2006/relationships/hyperlink" Target="http://upload.wikimedia.org/wikipedia/commons/thumb/a/a4/Swimming_Pool_Hall_4_Pripyat.jpg/800px-Swimming_Pool_Hall_4_Pripyat.jp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1242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ČERNOBYLSKÁ HAVÁRIE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14600" y="3962400"/>
            <a:ext cx="4314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Z_032_Ekologie_Černobylská havárie</a:t>
            </a:r>
            <a:endParaRPr lang="cs-CZ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Soubor:Swimming Pool Hall 4 Pripy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28600"/>
            <a:ext cx="6705600" cy="45598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ovéPole 2"/>
          <p:cNvSpPr txBox="1"/>
          <p:nvPr/>
        </p:nvSpPr>
        <p:spPr>
          <a:xfrm>
            <a:off x="381000" y="4953000"/>
            <a:ext cx="8475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plavecký bazén v opuštěném městě </a:t>
            </a:r>
            <a:r>
              <a:rPr lang="cs-CZ" sz="3200" dirty="0" err="1" smtClean="0">
                <a:latin typeface="Comic Sans MS" pitchFamily="66" charset="0"/>
              </a:rPr>
              <a:t>Pripjať</a:t>
            </a:r>
            <a:endParaRPr lang="cs-CZ" sz="3200" dirty="0">
              <a:latin typeface="Comic Sans MS" pitchFamily="66" charset="0"/>
            </a:endParaRPr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Soubor:Entrance to zone of alienation around Chernoby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4206239" cy="2971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ovéPole 2"/>
          <p:cNvSpPr txBox="1"/>
          <p:nvPr/>
        </p:nvSpPr>
        <p:spPr>
          <a:xfrm>
            <a:off x="4567106" y="990600"/>
            <a:ext cx="45768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vstup do opuštěné zóny</a:t>
            </a:r>
            <a:endParaRPr lang="cs-CZ" sz="3200" dirty="0">
              <a:latin typeface="Comic Sans MS" pitchFamily="66" charset="0"/>
            </a:endParaRPr>
          </a:p>
        </p:txBody>
      </p:sp>
      <p:pic>
        <p:nvPicPr>
          <p:cNvPr id="76804" name="Picture 4" descr="Soubor:Kiev-UkrainianNationalChernobylMuseum 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38642">
            <a:off x="4259012" y="2276781"/>
            <a:ext cx="45720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762000" y="4572000"/>
            <a:ext cx="3082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zmutované sele</a:t>
            </a:r>
            <a:endParaRPr lang="cs-CZ" sz="3200" dirty="0">
              <a:latin typeface="Comic Sans MS" pitchFamily="66" charset="0"/>
            </a:endParaRPr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581400" cy="12527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http://office.</a:t>
            </a:r>
            <a:r>
              <a:rPr lang="cs-CZ" dirty="0" err="1" smtClean="0"/>
              <a:t>microsoft.com</a:t>
            </a:r>
            <a:endParaRPr lang="cs-CZ" dirty="0" smtClean="0"/>
          </a:p>
          <a:p>
            <a:r>
              <a:rPr lang="cs-CZ" dirty="0" smtClean="0"/>
              <a:t>Soubor:</a:t>
            </a:r>
            <a:r>
              <a:rPr lang="cs-CZ" dirty="0" err="1" smtClean="0"/>
              <a:t>Chernobyl</a:t>
            </a:r>
            <a:r>
              <a:rPr lang="cs-CZ" dirty="0" smtClean="0"/>
              <a:t> </a:t>
            </a:r>
            <a:r>
              <a:rPr lang="cs-CZ" dirty="0" err="1" smtClean="0"/>
              <a:t>Nuclear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Plant.PNG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26.4.2007 [cit. 2013-03-13]. Dostupné z: </a:t>
            </a:r>
            <a:r>
              <a:rPr lang="cs-CZ" dirty="0" smtClean="0">
                <a:hlinkClick r:id="rId2"/>
              </a:rPr>
              <a:t>http://upload.wikimedia.org/wikipedia/commons/6/6e/Chernobyl_Nuclear_Power_Plant.PNG</a:t>
            </a:r>
            <a:endParaRPr lang="cs-CZ" dirty="0" smtClean="0"/>
          </a:p>
          <a:p>
            <a:r>
              <a:rPr lang="cs-CZ" dirty="0" smtClean="0"/>
              <a:t>Soubor:</a:t>
            </a:r>
            <a:r>
              <a:rPr lang="cs-CZ" dirty="0" err="1" smtClean="0"/>
              <a:t>Deadzone.jpg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29.10.2006 [cit. 2013-03-13]. Dostupné z: </a:t>
            </a:r>
            <a:r>
              <a:rPr lang="cs-CZ" dirty="0" smtClean="0">
                <a:hlinkClick r:id="rId3"/>
              </a:rPr>
              <a:t>http://upload.wikimedia.org/wikipedia/commons/thumb/f/f8/Deadzone.jpg/800px-Deadzone.jpg</a:t>
            </a:r>
            <a:endParaRPr lang="cs-CZ" dirty="0" smtClean="0"/>
          </a:p>
          <a:p>
            <a:r>
              <a:rPr lang="cs-CZ" dirty="0" smtClean="0"/>
              <a:t>Soubor:</a:t>
            </a:r>
            <a:r>
              <a:rPr lang="cs-CZ" dirty="0" err="1" smtClean="0"/>
              <a:t>Swimming</a:t>
            </a:r>
            <a:r>
              <a:rPr lang="cs-CZ" dirty="0" smtClean="0"/>
              <a:t> Pool </a:t>
            </a:r>
            <a:r>
              <a:rPr lang="cs-CZ" dirty="0" err="1" smtClean="0"/>
              <a:t>Hall</a:t>
            </a:r>
            <a:r>
              <a:rPr lang="cs-CZ" dirty="0" smtClean="0"/>
              <a:t> 4 </a:t>
            </a:r>
            <a:r>
              <a:rPr lang="cs-CZ" dirty="0" err="1" smtClean="0"/>
              <a:t>Pripyat.jpg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18.1.2010 [cit. 2013-03-13]. Dostupné z: </a:t>
            </a:r>
            <a:r>
              <a:rPr lang="cs-CZ" dirty="0" smtClean="0">
                <a:hlinkClick r:id="rId4"/>
              </a:rPr>
              <a:t>http://upload.wikimedia.org/wikipedia/commons/thumb/a/a4/Swimming_Pool_Hall_4_Pripyat.jpg/800px-Swimming_Pool_Hall_4_Pripyat.jpg</a:t>
            </a:r>
            <a:endParaRPr lang="cs-CZ" dirty="0" smtClean="0"/>
          </a:p>
          <a:p>
            <a:r>
              <a:rPr lang="cs-CZ" dirty="0" smtClean="0"/>
              <a:t>Soubor:</a:t>
            </a:r>
            <a:r>
              <a:rPr lang="cs-CZ" dirty="0" err="1" smtClean="0"/>
              <a:t>Entrance</a:t>
            </a:r>
            <a:r>
              <a:rPr lang="cs-CZ" dirty="0" smtClean="0"/>
              <a:t> to </a:t>
            </a:r>
            <a:r>
              <a:rPr lang="cs-CZ" dirty="0" err="1" smtClean="0"/>
              <a:t>zone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alienation</a:t>
            </a:r>
            <a:r>
              <a:rPr lang="cs-CZ" dirty="0" smtClean="0"/>
              <a:t> </a:t>
            </a:r>
            <a:r>
              <a:rPr lang="cs-CZ" dirty="0" err="1" smtClean="0"/>
              <a:t>around</a:t>
            </a:r>
            <a:r>
              <a:rPr lang="cs-CZ" dirty="0" smtClean="0"/>
              <a:t> </a:t>
            </a:r>
            <a:r>
              <a:rPr lang="cs-CZ" dirty="0" err="1" smtClean="0"/>
              <a:t>Chernobyl.jpg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23.4.2006 [cit. 2013-03-13]. Dostupné z: </a:t>
            </a:r>
            <a:r>
              <a:rPr lang="cs-CZ" dirty="0" smtClean="0">
                <a:hlinkClick r:id="rId5"/>
              </a:rPr>
              <a:t>http://upload.wikimedia.org/wikipedia/commons/a/a0/Entrance_to_zone_of_alienation_around_Chernobyl.jpg</a:t>
            </a:r>
            <a:endParaRPr lang="cs-CZ" dirty="0" smtClean="0"/>
          </a:p>
          <a:p>
            <a:r>
              <a:rPr lang="cs-CZ" dirty="0" smtClean="0"/>
              <a:t>Soubor:</a:t>
            </a:r>
            <a:r>
              <a:rPr lang="cs-CZ" dirty="0" err="1" smtClean="0"/>
              <a:t>Kiev</a:t>
            </a:r>
            <a:r>
              <a:rPr lang="cs-CZ" dirty="0" smtClean="0"/>
              <a:t>-</a:t>
            </a:r>
            <a:r>
              <a:rPr lang="cs-CZ" dirty="0" err="1" smtClean="0"/>
              <a:t>UkrainianNationalChernobylMuseum</a:t>
            </a:r>
            <a:r>
              <a:rPr lang="cs-CZ" dirty="0" smtClean="0"/>
              <a:t> 15.jpg.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2001-, 16.11.2009 [cit. 2013-03-13]. Dostupné z: </a:t>
            </a:r>
            <a:r>
              <a:rPr lang="cs-CZ" dirty="0" smtClean="0">
                <a:hlinkClick r:id="rId6"/>
              </a:rPr>
              <a:t>http://upload.wikimedia.org/wikipedia/commons/thumb/0/02/Kiev-UkrainianNationalChernobylMuseum_15.jpg/800px-Kiev-UkrainianNationalChernobylMuseum_15.jpg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41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rozšiřování učiva o energiích na Zemi (v případě této prezentace pak jaderná katastrofa, která patří k těm nejhorším)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průběh Černobylské havárie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učebnici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3505200" cy="1371600"/>
          </a:xfrm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Černobylská havárie</a:t>
            </a:r>
            <a:endParaRPr lang="cs-CZ" sz="4800" dirty="0"/>
          </a:p>
        </p:txBody>
      </p:sp>
      <p:sp>
        <p:nvSpPr>
          <p:cNvPr id="5" name="Zaoblený obdélník 4"/>
          <p:cNvSpPr/>
          <p:nvPr/>
        </p:nvSpPr>
        <p:spPr>
          <a:xfrm>
            <a:off x="0" y="1524000"/>
            <a:ext cx="9144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= největší a nejhorší jaderná katastrofa na světě</a:t>
            </a:r>
            <a:r>
              <a:rPr lang="cs-CZ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cs-CZ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(srovnatelná je jen havárie elektrárny </a:t>
            </a:r>
            <a:r>
              <a:rPr lang="cs-CZ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Fukušima</a:t>
            </a:r>
            <a:r>
              <a:rPr lang="cs-CZ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)</a:t>
            </a:r>
          </a:p>
        </p:txBody>
      </p:sp>
      <p:pic>
        <p:nvPicPr>
          <p:cNvPr id="59394" name="Picture 2" descr="Animace chlapce s brýlem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4800"/>
            <a:ext cx="2743200" cy="27432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7" name="Oválný popisek 6"/>
          <p:cNvSpPr/>
          <p:nvPr/>
        </p:nvSpPr>
        <p:spPr>
          <a:xfrm rot="529606">
            <a:off x="1524000" y="3429000"/>
            <a:ext cx="3733800" cy="1447800"/>
          </a:xfrm>
          <a:prstGeom prst="wedgeEllipseCallout">
            <a:avLst>
              <a:gd name="adj1" fmla="val -31308"/>
              <a:gd name="adj2" fmla="val 150989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solidFill>
                  <a:srgbClr val="FF0000"/>
                </a:solidFill>
              </a:rPr>
              <a:t>V jakém státě tato elektrárna stála?</a:t>
            </a:r>
            <a:endParaRPr lang="cs-CZ" sz="2400" i="1" dirty="0">
              <a:solidFill>
                <a:srgbClr val="FF0000"/>
              </a:solidFill>
            </a:endParaRPr>
          </a:p>
        </p:txBody>
      </p:sp>
      <p:pic>
        <p:nvPicPr>
          <p:cNvPr id="59396" name="Picture 4" descr="Zobrazit podrobnost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5029200"/>
            <a:ext cx="1828800" cy="1828800"/>
          </a:xfrm>
          <a:prstGeom prst="rect">
            <a:avLst/>
          </a:prstGeom>
          <a:noFill/>
        </p:spPr>
      </p:pic>
      <p:pic>
        <p:nvPicPr>
          <p:cNvPr id="59398" name="Picture 6" descr="Soubor:Chernobyl Nuclear Power Pla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2135" y="3124200"/>
            <a:ext cx="3671865" cy="3733800"/>
          </a:xfrm>
          <a:prstGeom prst="rect">
            <a:avLst/>
          </a:prstGeom>
          <a:noFill/>
        </p:spPr>
      </p:pic>
      <p:sp>
        <p:nvSpPr>
          <p:cNvPr id="11" name="Obdélník 10"/>
          <p:cNvSpPr/>
          <p:nvPr/>
        </p:nvSpPr>
        <p:spPr>
          <a:xfrm>
            <a:off x="6324600" y="5943600"/>
            <a:ext cx="2438400" cy="6858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UKRAJINA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2" name="Picture 3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81000" y="228600"/>
            <a:ext cx="8229600" cy="46259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i="1" dirty="0" smtClean="0">
                <a:solidFill>
                  <a:srgbClr val="FF0000"/>
                </a:solidFill>
              </a:rPr>
              <a:t>Ve kterém roce se tato havárie stala?</a:t>
            </a:r>
            <a:endParaRPr lang="cs-CZ" sz="4000" i="1" dirty="0">
              <a:solidFill>
                <a:srgbClr val="FF00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57200" y="1371600"/>
            <a:ext cx="28956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1976</a:t>
            </a:r>
            <a:endParaRPr lang="cs-CZ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819400" y="2971800"/>
            <a:ext cx="28956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1986</a:t>
            </a:r>
            <a:endParaRPr lang="cs-CZ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410200" y="4648200"/>
            <a:ext cx="2895600" cy="83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1996</a:t>
            </a:r>
            <a:endParaRPr lang="cs-CZ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04800" y="5715000"/>
            <a:ext cx="85344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cs-CZ" sz="32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bohužel dodnes se přímo postižené oblasti i ty díky větru zamořené, potýkají s následky</a:t>
            </a:r>
            <a:endParaRPr lang="cs-CZ" sz="32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1371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Elektrárna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625609"/>
          </a:xfrm>
        </p:spPr>
        <p:txBody>
          <a:bodyPr/>
          <a:lstStyle/>
          <a:p>
            <a:r>
              <a:rPr lang="cs-CZ" dirty="0" smtClean="0"/>
              <a:t>skládá se ze čtyř reaktorů a stavba započala v 70. letech 20.století 2 km od města </a:t>
            </a:r>
            <a:r>
              <a:rPr lang="cs-CZ" dirty="0" err="1" smtClean="0"/>
              <a:t>Pripjať</a:t>
            </a:r>
            <a:r>
              <a:rPr lang="cs-CZ" dirty="0" smtClean="0"/>
              <a:t> a 18 km od města Černobyl</a:t>
            </a:r>
          </a:p>
          <a:p>
            <a:r>
              <a:rPr lang="cs-CZ" dirty="0" smtClean="0"/>
              <a:t>jedná se o kanálové reaktory vysokého výkonu (chlazené obyčejnou vodou a moderované grafitem)</a:t>
            </a:r>
            <a:endParaRPr lang="cs-CZ" dirty="0"/>
          </a:p>
        </p:txBody>
      </p:sp>
      <p:sp>
        <p:nvSpPr>
          <p:cNvPr id="4" name="Volný tvar 3"/>
          <p:cNvSpPr/>
          <p:nvPr/>
        </p:nvSpPr>
        <p:spPr>
          <a:xfrm>
            <a:off x="533400" y="4419600"/>
            <a:ext cx="1905000" cy="2438400"/>
          </a:xfrm>
          <a:custGeom>
            <a:avLst/>
            <a:gdLst>
              <a:gd name="connsiteX0" fmla="*/ 0 w 10000"/>
              <a:gd name="connsiteY0" fmla="*/ 1667 h 10000"/>
              <a:gd name="connsiteX1" fmla="*/ 4055 w 10000"/>
              <a:gd name="connsiteY1" fmla="*/ 30 h 10000"/>
              <a:gd name="connsiteX2" fmla="*/ 5945 w 10000"/>
              <a:gd name="connsiteY2" fmla="*/ 30 h 10000"/>
              <a:gd name="connsiteX3" fmla="*/ 10000 w 10000"/>
              <a:gd name="connsiteY3" fmla="*/ 1667 h 10000"/>
              <a:gd name="connsiteX4" fmla="*/ 10000 w 10000"/>
              <a:gd name="connsiteY4" fmla="*/ 8333 h 10000"/>
              <a:gd name="connsiteX5" fmla="*/ 5945 w 10000"/>
              <a:gd name="connsiteY5" fmla="*/ 9970 h 10000"/>
              <a:gd name="connsiteX6" fmla="*/ 4055 w 10000"/>
              <a:gd name="connsiteY6" fmla="*/ 9970 h 10000"/>
              <a:gd name="connsiteX7" fmla="*/ 0 w 10000"/>
              <a:gd name="connsiteY7" fmla="*/ 8333 h 10000"/>
              <a:gd name="connsiteX8" fmla="*/ 0 w 10000"/>
              <a:gd name="connsiteY8" fmla="*/ 1667 h 10000"/>
              <a:gd name="connsiteX0" fmla="*/ 10000 w 10000"/>
              <a:gd name="connsiteY0" fmla="*/ 1667 h 10000"/>
              <a:gd name="connsiteX1" fmla="*/ 5945 w 10000"/>
              <a:gd name="connsiteY1" fmla="*/ 3304 h 10000"/>
              <a:gd name="connsiteX2" fmla="*/ 4055 w 10000"/>
              <a:gd name="connsiteY2" fmla="*/ 3304 h 10000"/>
              <a:gd name="connsiteX3" fmla="*/ 0 w 10000"/>
              <a:gd name="connsiteY3" fmla="*/ 1667 h 10000"/>
              <a:gd name="connsiteX0" fmla="*/ 0 w 10000"/>
              <a:gd name="connsiteY0" fmla="*/ 1667 h 10000"/>
              <a:gd name="connsiteX1" fmla="*/ 4055 w 10000"/>
              <a:gd name="connsiteY1" fmla="*/ 30 h 10000"/>
              <a:gd name="connsiteX2" fmla="*/ 5945 w 10000"/>
              <a:gd name="connsiteY2" fmla="*/ 30 h 10000"/>
              <a:gd name="connsiteX3" fmla="*/ 10000 w 10000"/>
              <a:gd name="connsiteY3" fmla="*/ 1667 h 10000"/>
              <a:gd name="connsiteX4" fmla="*/ 10000 w 10000"/>
              <a:gd name="connsiteY4" fmla="*/ 8333 h 10000"/>
              <a:gd name="connsiteX5" fmla="*/ 5945 w 10000"/>
              <a:gd name="connsiteY5" fmla="*/ 9970 h 10000"/>
              <a:gd name="connsiteX6" fmla="*/ 4055 w 10000"/>
              <a:gd name="connsiteY6" fmla="*/ 9970 h 10000"/>
              <a:gd name="connsiteX7" fmla="*/ 0 w 10000"/>
              <a:gd name="connsiteY7" fmla="*/ 8333 h 10000"/>
              <a:gd name="connsiteX8" fmla="*/ 0 w 10000"/>
              <a:gd name="connsiteY8" fmla="*/ 166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 stroke="0" extrusionOk="0">
                <a:moveTo>
                  <a:pt x="0" y="1667"/>
                </a:moveTo>
                <a:cubicBezTo>
                  <a:pt x="0" y="868"/>
                  <a:pt x="1701" y="181"/>
                  <a:pt x="4055" y="30"/>
                </a:cubicBezTo>
                <a:cubicBezTo>
                  <a:pt x="4679" y="-10"/>
                  <a:pt x="5321" y="-10"/>
                  <a:pt x="5945" y="30"/>
                </a:cubicBezTo>
                <a:cubicBezTo>
                  <a:pt x="8299" y="181"/>
                  <a:pt x="10000" y="868"/>
                  <a:pt x="10000" y="1667"/>
                </a:cubicBezTo>
                <a:lnTo>
                  <a:pt x="10000" y="8333"/>
                </a:lnTo>
                <a:cubicBezTo>
                  <a:pt x="10000" y="9132"/>
                  <a:pt x="8299" y="9819"/>
                  <a:pt x="5945" y="9970"/>
                </a:cubicBezTo>
                <a:cubicBezTo>
                  <a:pt x="5321" y="10010"/>
                  <a:pt x="4679" y="10010"/>
                  <a:pt x="4055" y="9970"/>
                </a:cubicBezTo>
                <a:cubicBezTo>
                  <a:pt x="1701" y="9819"/>
                  <a:pt x="0" y="9132"/>
                  <a:pt x="0" y="8333"/>
                </a:cubicBezTo>
                <a:lnTo>
                  <a:pt x="0" y="1667"/>
                </a:lnTo>
                <a:close/>
              </a:path>
              <a:path w="10000" h="10000" fill="none" extrusionOk="0">
                <a:moveTo>
                  <a:pt x="10000" y="1667"/>
                </a:moveTo>
                <a:cubicBezTo>
                  <a:pt x="10000" y="2466"/>
                  <a:pt x="8299" y="3153"/>
                  <a:pt x="5945" y="3304"/>
                </a:cubicBezTo>
                <a:cubicBezTo>
                  <a:pt x="5321" y="3344"/>
                  <a:pt x="4679" y="3344"/>
                  <a:pt x="4055" y="3304"/>
                </a:cubicBezTo>
                <a:cubicBezTo>
                  <a:pt x="1701" y="3153"/>
                  <a:pt x="0" y="2466"/>
                  <a:pt x="0" y="1667"/>
                </a:cubicBezTo>
              </a:path>
              <a:path w="10000" h="10000" fill="none">
                <a:moveTo>
                  <a:pt x="0" y="1667"/>
                </a:moveTo>
                <a:cubicBezTo>
                  <a:pt x="0" y="868"/>
                  <a:pt x="1701" y="181"/>
                  <a:pt x="4055" y="30"/>
                </a:cubicBezTo>
                <a:cubicBezTo>
                  <a:pt x="4679" y="-10"/>
                  <a:pt x="5321" y="-10"/>
                  <a:pt x="5945" y="30"/>
                </a:cubicBezTo>
                <a:cubicBezTo>
                  <a:pt x="8299" y="181"/>
                  <a:pt x="10000" y="868"/>
                  <a:pt x="10000" y="1667"/>
                </a:cubicBezTo>
                <a:lnTo>
                  <a:pt x="10000" y="8333"/>
                </a:lnTo>
                <a:cubicBezTo>
                  <a:pt x="10000" y="9132"/>
                  <a:pt x="8299" y="9819"/>
                  <a:pt x="5945" y="9970"/>
                </a:cubicBezTo>
                <a:cubicBezTo>
                  <a:pt x="5321" y="10010"/>
                  <a:pt x="4679" y="10010"/>
                  <a:pt x="4055" y="9970"/>
                </a:cubicBezTo>
                <a:cubicBezTo>
                  <a:pt x="1701" y="9819"/>
                  <a:pt x="0" y="9132"/>
                  <a:pt x="0" y="8333"/>
                </a:cubicBezTo>
                <a:lnTo>
                  <a:pt x="0" y="166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6705600" y="4419600"/>
            <a:ext cx="1905000" cy="2438400"/>
          </a:xfrm>
          <a:custGeom>
            <a:avLst/>
            <a:gdLst>
              <a:gd name="connsiteX0" fmla="*/ 0 w 10000"/>
              <a:gd name="connsiteY0" fmla="*/ 1667 h 10000"/>
              <a:gd name="connsiteX1" fmla="*/ 4055 w 10000"/>
              <a:gd name="connsiteY1" fmla="*/ 30 h 10000"/>
              <a:gd name="connsiteX2" fmla="*/ 5945 w 10000"/>
              <a:gd name="connsiteY2" fmla="*/ 30 h 10000"/>
              <a:gd name="connsiteX3" fmla="*/ 10000 w 10000"/>
              <a:gd name="connsiteY3" fmla="*/ 1667 h 10000"/>
              <a:gd name="connsiteX4" fmla="*/ 10000 w 10000"/>
              <a:gd name="connsiteY4" fmla="*/ 8333 h 10000"/>
              <a:gd name="connsiteX5" fmla="*/ 5945 w 10000"/>
              <a:gd name="connsiteY5" fmla="*/ 9970 h 10000"/>
              <a:gd name="connsiteX6" fmla="*/ 4055 w 10000"/>
              <a:gd name="connsiteY6" fmla="*/ 9970 h 10000"/>
              <a:gd name="connsiteX7" fmla="*/ 0 w 10000"/>
              <a:gd name="connsiteY7" fmla="*/ 8333 h 10000"/>
              <a:gd name="connsiteX8" fmla="*/ 0 w 10000"/>
              <a:gd name="connsiteY8" fmla="*/ 1667 h 10000"/>
              <a:gd name="connsiteX0" fmla="*/ 10000 w 10000"/>
              <a:gd name="connsiteY0" fmla="*/ 1667 h 10000"/>
              <a:gd name="connsiteX1" fmla="*/ 5945 w 10000"/>
              <a:gd name="connsiteY1" fmla="*/ 3304 h 10000"/>
              <a:gd name="connsiteX2" fmla="*/ 4055 w 10000"/>
              <a:gd name="connsiteY2" fmla="*/ 3304 h 10000"/>
              <a:gd name="connsiteX3" fmla="*/ 0 w 10000"/>
              <a:gd name="connsiteY3" fmla="*/ 1667 h 10000"/>
              <a:gd name="connsiteX0" fmla="*/ 0 w 10000"/>
              <a:gd name="connsiteY0" fmla="*/ 1667 h 10000"/>
              <a:gd name="connsiteX1" fmla="*/ 4055 w 10000"/>
              <a:gd name="connsiteY1" fmla="*/ 30 h 10000"/>
              <a:gd name="connsiteX2" fmla="*/ 5945 w 10000"/>
              <a:gd name="connsiteY2" fmla="*/ 30 h 10000"/>
              <a:gd name="connsiteX3" fmla="*/ 10000 w 10000"/>
              <a:gd name="connsiteY3" fmla="*/ 1667 h 10000"/>
              <a:gd name="connsiteX4" fmla="*/ 10000 w 10000"/>
              <a:gd name="connsiteY4" fmla="*/ 8333 h 10000"/>
              <a:gd name="connsiteX5" fmla="*/ 5945 w 10000"/>
              <a:gd name="connsiteY5" fmla="*/ 9970 h 10000"/>
              <a:gd name="connsiteX6" fmla="*/ 4055 w 10000"/>
              <a:gd name="connsiteY6" fmla="*/ 9970 h 10000"/>
              <a:gd name="connsiteX7" fmla="*/ 0 w 10000"/>
              <a:gd name="connsiteY7" fmla="*/ 8333 h 10000"/>
              <a:gd name="connsiteX8" fmla="*/ 0 w 10000"/>
              <a:gd name="connsiteY8" fmla="*/ 166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 stroke="0" extrusionOk="0">
                <a:moveTo>
                  <a:pt x="0" y="1667"/>
                </a:moveTo>
                <a:cubicBezTo>
                  <a:pt x="0" y="868"/>
                  <a:pt x="1701" y="181"/>
                  <a:pt x="4055" y="30"/>
                </a:cubicBezTo>
                <a:cubicBezTo>
                  <a:pt x="4679" y="-10"/>
                  <a:pt x="5321" y="-10"/>
                  <a:pt x="5945" y="30"/>
                </a:cubicBezTo>
                <a:cubicBezTo>
                  <a:pt x="8299" y="181"/>
                  <a:pt x="10000" y="868"/>
                  <a:pt x="10000" y="1667"/>
                </a:cubicBezTo>
                <a:lnTo>
                  <a:pt x="10000" y="8333"/>
                </a:lnTo>
                <a:cubicBezTo>
                  <a:pt x="10000" y="9132"/>
                  <a:pt x="8299" y="9819"/>
                  <a:pt x="5945" y="9970"/>
                </a:cubicBezTo>
                <a:cubicBezTo>
                  <a:pt x="5321" y="10010"/>
                  <a:pt x="4679" y="10010"/>
                  <a:pt x="4055" y="9970"/>
                </a:cubicBezTo>
                <a:cubicBezTo>
                  <a:pt x="1701" y="9819"/>
                  <a:pt x="0" y="9132"/>
                  <a:pt x="0" y="8333"/>
                </a:cubicBezTo>
                <a:lnTo>
                  <a:pt x="0" y="1667"/>
                </a:lnTo>
                <a:close/>
              </a:path>
              <a:path w="10000" h="10000" fill="none" extrusionOk="0">
                <a:moveTo>
                  <a:pt x="10000" y="1667"/>
                </a:moveTo>
                <a:cubicBezTo>
                  <a:pt x="10000" y="2466"/>
                  <a:pt x="8299" y="3153"/>
                  <a:pt x="5945" y="3304"/>
                </a:cubicBezTo>
                <a:cubicBezTo>
                  <a:pt x="5321" y="3344"/>
                  <a:pt x="4679" y="3344"/>
                  <a:pt x="4055" y="3304"/>
                </a:cubicBezTo>
                <a:cubicBezTo>
                  <a:pt x="1701" y="3153"/>
                  <a:pt x="0" y="2466"/>
                  <a:pt x="0" y="1667"/>
                </a:cubicBezTo>
              </a:path>
              <a:path w="10000" h="10000" fill="none">
                <a:moveTo>
                  <a:pt x="0" y="1667"/>
                </a:moveTo>
                <a:cubicBezTo>
                  <a:pt x="0" y="868"/>
                  <a:pt x="1701" y="181"/>
                  <a:pt x="4055" y="30"/>
                </a:cubicBezTo>
                <a:cubicBezTo>
                  <a:pt x="4679" y="-10"/>
                  <a:pt x="5321" y="-10"/>
                  <a:pt x="5945" y="30"/>
                </a:cubicBezTo>
                <a:cubicBezTo>
                  <a:pt x="8299" y="181"/>
                  <a:pt x="10000" y="868"/>
                  <a:pt x="10000" y="1667"/>
                </a:cubicBezTo>
                <a:lnTo>
                  <a:pt x="10000" y="8333"/>
                </a:lnTo>
                <a:cubicBezTo>
                  <a:pt x="10000" y="9132"/>
                  <a:pt x="8299" y="9819"/>
                  <a:pt x="5945" y="9970"/>
                </a:cubicBezTo>
                <a:cubicBezTo>
                  <a:pt x="5321" y="10010"/>
                  <a:pt x="4679" y="10010"/>
                  <a:pt x="4055" y="9970"/>
                </a:cubicBezTo>
                <a:cubicBezTo>
                  <a:pt x="1701" y="9819"/>
                  <a:pt x="0" y="9132"/>
                  <a:pt x="0" y="8333"/>
                </a:cubicBezTo>
                <a:lnTo>
                  <a:pt x="0" y="166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590800" y="4419600"/>
            <a:ext cx="1905000" cy="2438400"/>
          </a:xfrm>
          <a:custGeom>
            <a:avLst/>
            <a:gdLst>
              <a:gd name="connsiteX0" fmla="*/ 0 w 10000"/>
              <a:gd name="connsiteY0" fmla="*/ 1667 h 10000"/>
              <a:gd name="connsiteX1" fmla="*/ 4055 w 10000"/>
              <a:gd name="connsiteY1" fmla="*/ 30 h 10000"/>
              <a:gd name="connsiteX2" fmla="*/ 5945 w 10000"/>
              <a:gd name="connsiteY2" fmla="*/ 30 h 10000"/>
              <a:gd name="connsiteX3" fmla="*/ 10000 w 10000"/>
              <a:gd name="connsiteY3" fmla="*/ 1667 h 10000"/>
              <a:gd name="connsiteX4" fmla="*/ 10000 w 10000"/>
              <a:gd name="connsiteY4" fmla="*/ 8333 h 10000"/>
              <a:gd name="connsiteX5" fmla="*/ 5945 w 10000"/>
              <a:gd name="connsiteY5" fmla="*/ 9970 h 10000"/>
              <a:gd name="connsiteX6" fmla="*/ 4055 w 10000"/>
              <a:gd name="connsiteY6" fmla="*/ 9970 h 10000"/>
              <a:gd name="connsiteX7" fmla="*/ 0 w 10000"/>
              <a:gd name="connsiteY7" fmla="*/ 8333 h 10000"/>
              <a:gd name="connsiteX8" fmla="*/ 0 w 10000"/>
              <a:gd name="connsiteY8" fmla="*/ 1667 h 10000"/>
              <a:gd name="connsiteX0" fmla="*/ 10000 w 10000"/>
              <a:gd name="connsiteY0" fmla="*/ 1667 h 10000"/>
              <a:gd name="connsiteX1" fmla="*/ 5945 w 10000"/>
              <a:gd name="connsiteY1" fmla="*/ 3304 h 10000"/>
              <a:gd name="connsiteX2" fmla="*/ 4055 w 10000"/>
              <a:gd name="connsiteY2" fmla="*/ 3304 h 10000"/>
              <a:gd name="connsiteX3" fmla="*/ 0 w 10000"/>
              <a:gd name="connsiteY3" fmla="*/ 1667 h 10000"/>
              <a:gd name="connsiteX0" fmla="*/ 0 w 10000"/>
              <a:gd name="connsiteY0" fmla="*/ 1667 h 10000"/>
              <a:gd name="connsiteX1" fmla="*/ 4055 w 10000"/>
              <a:gd name="connsiteY1" fmla="*/ 30 h 10000"/>
              <a:gd name="connsiteX2" fmla="*/ 5945 w 10000"/>
              <a:gd name="connsiteY2" fmla="*/ 30 h 10000"/>
              <a:gd name="connsiteX3" fmla="*/ 10000 w 10000"/>
              <a:gd name="connsiteY3" fmla="*/ 1667 h 10000"/>
              <a:gd name="connsiteX4" fmla="*/ 10000 w 10000"/>
              <a:gd name="connsiteY4" fmla="*/ 8333 h 10000"/>
              <a:gd name="connsiteX5" fmla="*/ 5945 w 10000"/>
              <a:gd name="connsiteY5" fmla="*/ 9970 h 10000"/>
              <a:gd name="connsiteX6" fmla="*/ 4055 w 10000"/>
              <a:gd name="connsiteY6" fmla="*/ 9970 h 10000"/>
              <a:gd name="connsiteX7" fmla="*/ 0 w 10000"/>
              <a:gd name="connsiteY7" fmla="*/ 8333 h 10000"/>
              <a:gd name="connsiteX8" fmla="*/ 0 w 10000"/>
              <a:gd name="connsiteY8" fmla="*/ 166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 stroke="0" extrusionOk="0">
                <a:moveTo>
                  <a:pt x="0" y="1667"/>
                </a:moveTo>
                <a:cubicBezTo>
                  <a:pt x="0" y="868"/>
                  <a:pt x="1701" y="181"/>
                  <a:pt x="4055" y="30"/>
                </a:cubicBezTo>
                <a:cubicBezTo>
                  <a:pt x="4679" y="-10"/>
                  <a:pt x="5321" y="-10"/>
                  <a:pt x="5945" y="30"/>
                </a:cubicBezTo>
                <a:cubicBezTo>
                  <a:pt x="8299" y="181"/>
                  <a:pt x="10000" y="868"/>
                  <a:pt x="10000" y="1667"/>
                </a:cubicBezTo>
                <a:lnTo>
                  <a:pt x="10000" y="8333"/>
                </a:lnTo>
                <a:cubicBezTo>
                  <a:pt x="10000" y="9132"/>
                  <a:pt x="8299" y="9819"/>
                  <a:pt x="5945" y="9970"/>
                </a:cubicBezTo>
                <a:cubicBezTo>
                  <a:pt x="5321" y="10010"/>
                  <a:pt x="4679" y="10010"/>
                  <a:pt x="4055" y="9970"/>
                </a:cubicBezTo>
                <a:cubicBezTo>
                  <a:pt x="1701" y="9819"/>
                  <a:pt x="0" y="9132"/>
                  <a:pt x="0" y="8333"/>
                </a:cubicBezTo>
                <a:lnTo>
                  <a:pt x="0" y="1667"/>
                </a:lnTo>
                <a:close/>
              </a:path>
              <a:path w="10000" h="10000" fill="none" extrusionOk="0">
                <a:moveTo>
                  <a:pt x="10000" y="1667"/>
                </a:moveTo>
                <a:cubicBezTo>
                  <a:pt x="10000" y="2466"/>
                  <a:pt x="8299" y="3153"/>
                  <a:pt x="5945" y="3304"/>
                </a:cubicBezTo>
                <a:cubicBezTo>
                  <a:pt x="5321" y="3344"/>
                  <a:pt x="4679" y="3344"/>
                  <a:pt x="4055" y="3304"/>
                </a:cubicBezTo>
                <a:cubicBezTo>
                  <a:pt x="1701" y="3153"/>
                  <a:pt x="0" y="2466"/>
                  <a:pt x="0" y="1667"/>
                </a:cubicBezTo>
              </a:path>
              <a:path w="10000" h="10000" fill="none">
                <a:moveTo>
                  <a:pt x="0" y="1667"/>
                </a:moveTo>
                <a:cubicBezTo>
                  <a:pt x="0" y="868"/>
                  <a:pt x="1701" y="181"/>
                  <a:pt x="4055" y="30"/>
                </a:cubicBezTo>
                <a:cubicBezTo>
                  <a:pt x="4679" y="-10"/>
                  <a:pt x="5321" y="-10"/>
                  <a:pt x="5945" y="30"/>
                </a:cubicBezTo>
                <a:cubicBezTo>
                  <a:pt x="8299" y="181"/>
                  <a:pt x="10000" y="868"/>
                  <a:pt x="10000" y="1667"/>
                </a:cubicBezTo>
                <a:lnTo>
                  <a:pt x="10000" y="8333"/>
                </a:lnTo>
                <a:cubicBezTo>
                  <a:pt x="10000" y="9132"/>
                  <a:pt x="8299" y="9819"/>
                  <a:pt x="5945" y="9970"/>
                </a:cubicBezTo>
                <a:cubicBezTo>
                  <a:pt x="5321" y="10010"/>
                  <a:pt x="4679" y="10010"/>
                  <a:pt x="4055" y="9970"/>
                </a:cubicBezTo>
                <a:cubicBezTo>
                  <a:pt x="1701" y="9819"/>
                  <a:pt x="0" y="9132"/>
                  <a:pt x="0" y="8333"/>
                </a:cubicBezTo>
                <a:lnTo>
                  <a:pt x="0" y="166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648200" y="4419600"/>
            <a:ext cx="1905000" cy="2438400"/>
          </a:xfrm>
          <a:custGeom>
            <a:avLst/>
            <a:gdLst>
              <a:gd name="connsiteX0" fmla="*/ 0 w 10000"/>
              <a:gd name="connsiteY0" fmla="*/ 1667 h 10000"/>
              <a:gd name="connsiteX1" fmla="*/ 4055 w 10000"/>
              <a:gd name="connsiteY1" fmla="*/ 30 h 10000"/>
              <a:gd name="connsiteX2" fmla="*/ 5945 w 10000"/>
              <a:gd name="connsiteY2" fmla="*/ 30 h 10000"/>
              <a:gd name="connsiteX3" fmla="*/ 10000 w 10000"/>
              <a:gd name="connsiteY3" fmla="*/ 1667 h 10000"/>
              <a:gd name="connsiteX4" fmla="*/ 10000 w 10000"/>
              <a:gd name="connsiteY4" fmla="*/ 8333 h 10000"/>
              <a:gd name="connsiteX5" fmla="*/ 5945 w 10000"/>
              <a:gd name="connsiteY5" fmla="*/ 9970 h 10000"/>
              <a:gd name="connsiteX6" fmla="*/ 4055 w 10000"/>
              <a:gd name="connsiteY6" fmla="*/ 9970 h 10000"/>
              <a:gd name="connsiteX7" fmla="*/ 0 w 10000"/>
              <a:gd name="connsiteY7" fmla="*/ 8333 h 10000"/>
              <a:gd name="connsiteX8" fmla="*/ 0 w 10000"/>
              <a:gd name="connsiteY8" fmla="*/ 1667 h 10000"/>
              <a:gd name="connsiteX0" fmla="*/ 10000 w 10000"/>
              <a:gd name="connsiteY0" fmla="*/ 1667 h 10000"/>
              <a:gd name="connsiteX1" fmla="*/ 5945 w 10000"/>
              <a:gd name="connsiteY1" fmla="*/ 3304 h 10000"/>
              <a:gd name="connsiteX2" fmla="*/ 4055 w 10000"/>
              <a:gd name="connsiteY2" fmla="*/ 3304 h 10000"/>
              <a:gd name="connsiteX3" fmla="*/ 0 w 10000"/>
              <a:gd name="connsiteY3" fmla="*/ 1667 h 10000"/>
              <a:gd name="connsiteX0" fmla="*/ 0 w 10000"/>
              <a:gd name="connsiteY0" fmla="*/ 1667 h 10000"/>
              <a:gd name="connsiteX1" fmla="*/ 4055 w 10000"/>
              <a:gd name="connsiteY1" fmla="*/ 30 h 10000"/>
              <a:gd name="connsiteX2" fmla="*/ 5945 w 10000"/>
              <a:gd name="connsiteY2" fmla="*/ 30 h 10000"/>
              <a:gd name="connsiteX3" fmla="*/ 10000 w 10000"/>
              <a:gd name="connsiteY3" fmla="*/ 1667 h 10000"/>
              <a:gd name="connsiteX4" fmla="*/ 10000 w 10000"/>
              <a:gd name="connsiteY4" fmla="*/ 8333 h 10000"/>
              <a:gd name="connsiteX5" fmla="*/ 5945 w 10000"/>
              <a:gd name="connsiteY5" fmla="*/ 9970 h 10000"/>
              <a:gd name="connsiteX6" fmla="*/ 4055 w 10000"/>
              <a:gd name="connsiteY6" fmla="*/ 9970 h 10000"/>
              <a:gd name="connsiteX7" fmla="*/ 0 w 10000"/>
              <a:gd name="connsiteY7" fmla="*/ 8333 h 10000"/>
              <a:gd name="connsiteX8" fmla="*/ 0 w 10000"/>
              <a:gd name="connsiteY8" fmla="*/ 166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 stroke="0" extrusionOk="0">
                <a:moveTo>
                  <a:pt x="0" y="1667"/>
                </a:moveTo>
                <a:cubicBezTo>
                  <a:pt x="0" y="868"/>
                  <a:pt x="1701" y="181"/>
                  <a:pt x="4055" y="30"/>
                </a:cubicBezTo>
                <a:cubicBezTo>
                  <a:pt x="4679" y="-10"/>
                  <a:pt x="5321" y="-10"/>
                  <a:pt x="5945" y="30"/>
                </a:cubicBezTo>
                <a:cubicBezTo>
                  <a:pt x="8299" y="181"/>
                  <a:pt x="10000" y="868"/>
                  <a:pt x="10000" y="1667"/>
                </a:cubicBezTo>
                <a:lnTo>
                  <a:pt x="10000" y="8333"/>
                </a:lnTo>
                <a:cubicBezTo>
                  <a:pt x="10000" y="9132"/>
                  <a:pt x="8299" y="9819"/>
                  <a:pt x="5945" y="9970"/>
                </a:cubicBezTo>
                <a:cubicBezTo>
                  <a:pt x="5321" y="10010"/>
                  <a:pt x="4679" y="10010"/>
                  <a:pt x="4055" y="9970"/>
                </a:cubicBezTo>
                <a:cubicBezTo>
                  <a:pt x="1701" y="9819"/>
                  <a:pt x="0" y="9132"/>
                  <a:pt x="0" y="8333"/>
                </a:cubicBezTo>
                <a:lnTo>
                  <a:pt x="0" y="1667"/>
                </a:lnTo>
                <a:close/>
              </a:path>
              <a:path w="10000" h="10000" fill="none" extrusionOk="0">
                <a:moveTo>
                  <a:pt x="10000" y="1667"/>
                </a:moveTo>
                <a:cubicBezTo>
                  <a:pt x="10000" y="2466"/>
                  <a:pt x="8299" y="3153"/>
                  <a:pt x="5945" y="3304"/>
                </a:cubicBezTo>
                <a:cubicBezTo>
                  <a:pt x="5321" y="3344"/>
                  <a:pt x="4679" y="3344"/>
                  <a:pt x="4055" y="3304"/>
                </a:cubicBezTo>
                <a:cubicBezTo>
                  <a:pt x="1701" y="3153"/>
                  <a:pt x="0" y="2466"/>
                  <a:pt x="0" y="1667"/>
                </a:cubicBezTo>
              </a:path>
              <a:path w="10000" h="10000" fill="none">
                <a:moveTo>
                  <a:pt x="0" y="1667"/>
                </a:moveTo>
                <a:cubicBezTo>
                  <a:pt x="0" y="868"/>
                  <a:pt x="1701" y="181"/>
                  <a:pt x="4055" y="30"/>
                </a:cubicBezTo>
                <a:cubicBezTo>
                  <a:pt x="4679" y="-10"/>
                  <a:pt x="5321" y="-10"/>
                  <a:pt x="5945" y="30"/>
                </a:cubicBezTo>
                <a:cubicBezTo>
                  <a:pt x="8299" y="181"/>
                  <a:pt x="10000" y="868"/>
                  <a:pt x="10000" y="1667"/>
                </a:cubicBezTo>
                <a:lnTo>
                  <a:pt x="10000" y="8333"/>
                </a:lnTo>
                <a:cubicBezTo>
                  <a:pt x="10000" y="9132"/>
                  <a:pt x="8299" y="9819"/>
                  <a:pt x="5945" y="9970"/>
                </a:cubicBezTo>
                <a:cubicBezTo>
                  <a:pt x="5321" y="10010"/>
                  <a:pt x="4679" y="10010"/>
                  <a:pt x="4055" y="9970"/>
                </a:cubicBezTo>
                <a:cubicBezTo>
                  <a:pt x="1701" y="9819"/>
                  <a:pt x="0" y="9132"/>
                  <a:pt x="0" y="8333"/>
                </a:cubicBezTo>
                <a:lnTo>
                  <a:pt x="0" y="166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581400" cy="12527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Průběh havárie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42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25.4.1986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byla naplánováno odstavení 4. bloku JE (kvůli pravidelné údržbě)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13:05 – výkon reaktoru byl snížen na polovinu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23:10 – prudký pokles reaktoru a i přes to operátoři pokračovali dál v experimentu</a:t>
            </a:r>
          </a:p>
          <a:p>
            <a:pPr>
              <a:buFont typeface="Wingdings" pitchFamily="2" charset="2"/>
              <a:buChar char="Ø"/>
            </a:pPr>
            <a:r>
              <a:rPr lang="cs-CZ" sz="42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26.4.1986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1:23:04 – pokus o stabilizaci reaktoru a zvýšení jeho výkonu, operátoři se dopustili další chyby když zablokovali havarijní signál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1:23:40 – v reaktoru vznikl výbušný vodík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1:23:44 – došlo k explozi a k poškození vnitřní zóny reaktoru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5:30 – požár byl uhašen</a:t>
            </a:r>
          </a:p>
          <a:p>
            <a:pPr>
              <a:buFont typeface="Wingdings" pitchFamily="2" charset="2"/>
              <a:buChar char="Ø"/>
            </a:pPr>
            <a:r>
              <a:rPr lang="cs-CZ" sz="42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– konečně byla výroba elektrické energie v této elektrárně ukončena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286000"/>
            <a:ext cx="30480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i="1" dirty="0" smtClean="0">
                <a:solidFill>
                  <a:srgbClr val="FF0000"/>
                </a:solidFill>
              </a:rPr>
              <a:t>Co mohlo být příčinou takové katastrofy?</a:t>
            </a:r>
            <a:endParaRPr lang="cs-CZ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143000" y="838200"/>
          <a:ext cx="9144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EFEE67-7B21-46E7-A843-3C8524289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57EFEE67-7B21-46E7-A843-3C8524289A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096A7B-2751-4020-9A1F-669F4FE3E4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45096A7B-2751-4020-9A1F-669F4FE3E4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B03083-480A-4242-8C35-2C92320D97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D1B03083-480A-4242-8C35-2C92320D97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FF8F18-F465-4F8C-946D-6E65A7D45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A0FF8F18-F465-4F8C-946D-6E65A7D45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776C17-344F-4D1B-A77B-57B540529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67776C17-344F-4D1B-A77B-57B5405299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9250D0-0DCB-4704-9668-8A1376455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C39250D0-0DCB-4704-9668-8A13764558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D2DF84-8781-4F3E-929A-67E4B57C1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A1D2DF84-8781-4F3E-929A-67E4B57C17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B43FA9-031A-41CB-ADF3-141A6DB02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EBB43FA9-031A-41CB-ADF3-141A6DB02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54BAD7-3276-4E38-B650-627C38306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C454BAD7-3276-4E38-B650-627C383067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77A058-66D1-4CA7-9F88-C417797B2E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EB77A058-66D1-4CA7-9F88-C417797B2E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Kolik lidí bylo podle vás zhruba zasaženo radioaktivním zářením?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zasaženi byli lidé na Ukrajině, v Bělorusku i ve střední a severní Evropě (díky radioaktivnímu mraku)</a:t>
            </a:r>
          </a:p>
          <a:p>
            <a:r>
              <a:rPr lang="cs-CZ" dirty="0" smtClean="0"/>
              <a:t>rakovinou je postiženo 3,5 milionu lidí (zhruba 1/3 jsou děti)</a:t>
            </a:r>
          </a:p>
          <a:p>
            <a:r>
              <a:rPr lang="cs-CZ" dirty="0" smtClean="0"/>
              <a:t>do zamořené oblasti se bohužel někteří lidé (asi 150 tisíc) vrátili a tím velmi podceňují  následky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228600" y="27432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5000 lidí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276600" y="27432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500 tisíc lidí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400800" y="27432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milionu lidí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  <p:bldP spid="5" grpId="0" animBg="1"/>
      <p:bldP spid="5" grpId="1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Soubor:Deadz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7010400" cy="41448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2209800" y="5943600"/>
            <a:ext cx="65101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latin typeface="Comic Sans MS" pitchFamily="66" charset="0"/>
              </a:rPr>
              <a:t>opuštěná vesnice v uzavřené zóně</a:t>
            </a:r>
            <a:endParaRPr lang="cs-CZ" sz="3200" dirty="0">
              <a:latin typeface="Comic Sans MS" pitchFamily="66" charset="0"/>
            </a:endParaRPr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1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408</Words>
  <Application>Microsoft Office PowerPoint</Application>
  <PresentationFormat>Předvádění na obrazovce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Výchozí návrh</vt:lpstr>
      <vt:lpstr>Motiv1</vt:lpstr>
      <vt:lpstr>ČERNOBYLSKÁ HAVÁRIE</vt:lpstr>
      <vt:lpstr>Anotace:</vt:lpstr>
      <vt:lpstr>Černobylská havárie</vt:lpstr>
      <vt:lpstr>Snímek 4</vt:lpstr>
      <vt:lpstr>Elektrárna</vt:lpstr>
      <vt:lpstr>Průběh havárie</vt:lpstr>
      <vt:lpstr>Snímek 7</vt:lpstr>
      <vt:lpstr>Následky</vt:lpstr>
      <vt:lpstr>Snímek 9</vt:lpstr>
      <vt:lpstr>Snímek 10</vt:lpstr>
      <vt:lpstr>Snímek 11</vt:lpstr>
      <vt:lpstr>Zdroje obrázků: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53</cp:revision>
  <cp:lastPrinted>1601-01-01T00:00:00Z</cp:lastPrinted>
  <dcterms:created xsi:type="dcterms:W3CDTF">1601-01-01T00:00:00Z</dcterms:created>
  <dcterms:modified xsi:type="dcterms:W3CDTF">2013-03-13T20:53:19Z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