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7" r:id="rId7"/>
    <p:sldId id="269" r:id="rId8"/>
    <p:sldId id="265" r:id="rId9"/>
    <p:sldId id="268" r:id="rId10"/>
    <p:sldId id="270" r:id="rId11"/>
    <p:sldId id="271" r:id="rId12"/>
    <p:sldId id="273" r:id="rId13"/>
    <p:sldId id="263" r:id="rId14"/>
    <p:sldId id="262" r:id="rId15"/>
    <p:sldId id="266" r:id="rId16"/>
    <p:sldId id="272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99711-54C3-4F3B-8948-DC876BC471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02E9D-52A4-4126-929A-486DEC0813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1D2E4-9314-4D59-9CD3-31E6D352C4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695AA-7940-4808-A678-8145DF73D6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FFE8E-5348-4C8B-A6A7-C9E6617E5A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F9978-7484-4513-905B-E645A7A83A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CBE7A-591C-43B1-9BE0-91F68B4AB6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29C7-24DB-4A0D-9315-D91C4F6B09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77ECB-F9A5-460E-B933-79E28436A8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BC2A6-F744-41CE-91A5-0734C1E397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045A5-1CDD-457F-9C1D-208E1E76F3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492E531-C01A-43D4-91A5-92553F1FA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josefov-jaromer.cz/babiccino-udoli.php" TargetMode="External"/><Relationship Id="rId7" Type="http://schemas.openxmlformats.org/officeDocument/2006/relationships/hyperlink" Target="http://www.belohrad.cz/" TargetMode="External"/><Relationship Id="rId2" Type="http://schemas.openxmlformats.org/officeDocument/2006/relationships/hyperlink" Target="http://www.betlem.cz/c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anske-lazne.cz/cs/" TargetMode="External"/><Relationship Id="rId5" Type="http://schemas.openxmlformats.org/officeDocument/2006/relationships/hyperlink" Target="http://www.hrad-kost.cz/" TargetMode="External"/><Relationship Id="rId4" Type="http://schemas.openxmlformats.org/officeDocument/2006/relationships/hyperlink" Target="http://www.zamekkuks.cz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11" Type="http://schemas.openxmlformats.org/officeDocument/2006/relationships/image" Target="../media/image6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Karel-capek.jpg" TargetMode="External"/><Relationship Id="rId13" Type="http://schemas.openxmlformats.org/officeDocument/2006/relationships/hyperlink" Target="http://cs.wikipedia.org/wiki/Soubor:Jan_Vil%C3%ADmek_-_Alois_Jir%C3%A1sek.jpg" TargetMode="External"/><Relationship Id="rId3" Type="http://schemas.openxmlformats.org/officeDocument/2006/relationships/hyperlink" Target="http://cs.wikipedia.org/wiki/Soubor:Hradec_Kralove_Region_CoA_CZ.svg" TargetMode="External"/><Relationship Id="rId7" Type="http://schemas.openxmlformats.org/officeDocument/2006/relationships/hyperlink" Target="http://cs.wikipedia.org/wiki/Soubor:Velkenamestihradeckralove.JPG" TargetMode="External"/><Relationship Id="rId12" Type="http://schemas.openxmlformats.org/officeDocument/2006/relationships/hyperlink" Target="http://cs.wikipedia.org/wiki/Soubor:Jan_Vil%C3%ADmek_-_Bo%C5%BEena_N%C4%9Bmcov%C3%A1.jpg" TargetMode="External"/><Relationship Id="rId2" Type="http://schemas.openxmlformats.org/officeDocument/2006/relationships/hyperlink" Target="http://cs.wikipedia.org/wiki/Soubor:Hradec_Kr%C3%A1lov%C3%A9_od_" TargetMode="Externa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Hradec_Kr%C3%A1lov%C3%A9,_synagoga.jpg" TargetMode="External"/><Relationship Id="rId11" Type="http://schemas.openxmlformats.org/officeDocument/2006/relationships/hyperlink" Target="http://cs.wikipedia.org/wiki/Soubor:Lovci_mamutu_mammoth.jpg" TargetMode="External"/><Relationship Id="rId5" Type="http://schemas.openxmlformats.org/officeDocument/2006/relationships/hyperlink" Target="http://cs.wikipedia.org/wiki/Soubor:2004_Kralovehradecky_kraj.PNG" TargetMode="External"/><Relationship Id="rId15" Type="http://schemas.openxmlformats.org/officeDocument/2006/relationships/hyperlink" Target="http://cs.wikipedia.org/wiki/Soubor:Luba_Skorepova_na_autogramiade_v_Brne_1._brezna_2010.jpg" TargetMode="External"/><Relationship Id="rId10" Type="http://schemas.openxmlformats.org/officeDocument/2006/relationships/hyperlink" Target="http://cs.wikipedia.org/wiki/Soubor:Bylo_nas_pet_Rychnov_nad_Kneznou_2011.JPG" TargetMode="External"/><Relationship Id="rId4" Type="http://schemas.openxmlformats.org/officeDocument/2006/relationships/hyperlink" Target="http://cs.wikipedia.org/wiki/Soubor:Flag_of_Hradec_Kralove_Region.svg" TargetMode="External"/><Relationship Id="rId9" Type="http://schemas.openxmlformats.org/officeDocument/2006/relationships/hyperlink" Target="http://cs.wikipedia.org/wiki/Soubor:Karel_polacek_1892_1945.jpg" TargetMode="External"/><Relationship Id="rId14" Type="http://schemas.openxmlformats.org/officeDocument/2006/relationships/hyperlink" Target="http://cs.wikipedia.org/wiki/Soubor:Jan_Vil%C3%ADmek_-_Karel_Jarom%C3%ADr_Erben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Elbe_Spring_in_Karkonosze_from_N_174.jpg" TargetMode="External"/><Relationship Id="rId13" Type="http://schemas.openxmlformats.org/officeDocument/2006/relationships/image" Target="../media/image6.jpeg"/><Relationship Id="rId3" Type="http://schemas.openxmlformats.org/officeDocument/2006/relationships/hyperlink" Target="http://cs.wikipedia.org/wiki/Soubor:Rumcajs,_Manka_a_Cip%C3%ADsek_3.jpg" TargetMode="External"/><Relationship Id="rId7" Type="http://schemas.openxmlformats.org/officeDocument/2006/relationships/hyperlink" Target="http://cs.wikipedia.org/wiki/Soubor:Sn%C4%9B%C5%BEka_a_Ob%C5%99%C3%AD_d%C5%AFl.jpg" TargetMode="External"/><Relationship Id="rId12" Type="http://schemas.openxmlformats.org/officeDocument/2006/relationships/hyperlink" Target="http://cs.wikipedia.org/wiki/Soubor:TBetlem_det2.jpg" TargetMode="External"/><Relationship Id="rId2" Type="http://schemas.openxmlformats.org/officeDocument/2006/relationships/hyperlink" Target="http://cs.wikipedia.org/wiki/Soubor:Jicin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Velka_destna_001.jpg" TargetMode="External"/><Relationship Id="rId11" Type="http://schemas.openxmlformats.org/officeDocument/2006/relationships/hyperlink" Target="http://cs.wikipedia.org/wiki/Soubor:Prachauer_felsen_03.jpg" TargetMode="External"/><Relationship Id="rId5" Type="http://schemas.openxmlformats.org/officeDocument/2006/relationships/hyperlink" Target="http://cs.wikipedia.org/wiki/Soubor:%C5%9Anie%C5%BCka_z_zachodu.jpg" TargetMode="External"/><Relationship Id="rId10" Type="http://schemas.openxmlformats.org/officeDocument/2006/relationships/hyperlink" Target="http://cs.wikipedia.org/wiki/Soubor:Rozko%C5%A1_from_air_3.jpg" TargetMode="External"/><Relationship Id="rId4" Type="http://schemas.openxmlformats.org/officeDocument/2006/relationships/hyperlink" Target="http://cs.wikipedia.org/wiki/Soubor:L%C3%A1zn%C4%9B_B%C4%9Blohrad_-_z%C3%A1mek.jpg" TargetMode="External"/><Relationship Id="rId9" Type="http://schemas.openxmlformats.org/officeDocument/2006/relationships/hyperlink" Target="http://cs.wikipedia.org/wiki/Soubor:Elbe_spring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Z%C3%A1mek_Opo%C4%8Dno.JPG" TargetMode="External"/><Relationship Id="rId13" Type="http://schemas.openxmlformats.org/officeDocument/2006/relationships/hyperlink" Target="http://cs.wikipedia.org/wiki/Soubor:Opo%C4%8Dno_Kupk%C5%AFv_rodn%C3%BD_d%C5%AFm.jpg" TargetMode="External"/><Relationship Id="rId3" Type="http://schemas.openxmlformats.org/officeDocument/2006/relationships/hyperlink" Target="http://cs.wikipedia.org/wiki/Soubor:Kost-letecky-pohled.jpg" TargetMode="External"/><Relationship Id="rId7" Type="http://schemas.openxmlformats.org/officeDocument/2006/relationships/hyperlink" Target="http://cs.wikipedia.org/wiki/Soubor:Ceska_Skalice-muzeum.jpg" TargetMode="External"/><Relationship Id="rId12" Type="http://schemas.openxmlformats.org/officeDocument/2006/relationships/hyperlink" Target="http://cs.wikipedia.org/wiki/Soubor:Frantisek_Kupka_1928.jpg" TargetMode="External"/><Relationship Id="rId2" Type="http://schemas.openxmlformats.org/officeDocument/2006/relationships/hyperlink" Target="http://cs.wikipedia.org/wiki/Soubor:Z%C3%A1mek_-_hospital_Kuk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Muzeum_Bo%C5%BEeny_N%C4%9Bmcov%C3%A9.JPG" TargetMode="External"/><Relationship Id="rId11" Type="http://schemas.openxmlformats.org/officeDocument/2006/relationships/hyperlink" Target="http://cs.wikipedia.org/wiki/Soubor:Velkenamestihradeckralove.JPG" TargetMode="External"/><Relationship Id="rId5" Type="http://schemas.openxmlformats.org/officeDocument/2006/relationships/hyperlink" Target="http://cs.wikipedia.org/wiki/Soubor:Diceros.bicornis-08-ZOO.Dvur.Kralove.jpg" TargetMode="External"/><Relationship Id="rId10" Type="http://schemas.openxmlformats.org/officeDocument/2006/relationships/hyperlink" Target="http://cs.wikipedia.org/wiki/Soubor:Hradec_Kr%C3%A1lov%C3%A9.jpg" TargetMode="External"/><Relationship Id="rId4" Type="http://schemas.openxmlformats.org/officeDocument/2006/relationships/hyperlink" Target="http://cs.wikipedia.org/wiki/Soubor:Dv%C5%AFr_Kr%C3%A1lov%C3%A9_nad_Labem_from_air_3.jpg" TargetMode="External"/><Relationship Id="rId9" Type="http://schemas.openxmlformats.org/officeDocument/2006/relationships/hyperlink" Target="http://cs.wikipedia.org/wiki/Soubor:Hradec_Kr%C3%A1lov%C3%A9,_synagoga.jpg" TargetMode="External"/><Relationship Id="rId1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la.cz/" TargetMode="External"/><Relationship Id="rId3" Type="http://schemas.openxmlformats.org/officeDocument/2006/relationships/hyperlink" Target="http://www.rubena.eu/" TargetMode="External"/><Relationship Id="rId7" Type="http://schemas.openxmlformats.org/officeDocument/2006/relationships/hyperlink" Target="http://www.vkrajka.cz/krajka/o-spolecnosti/muzeum-krajky-a-prodejni-galerie/23/" TargetMode="External"/><Relationship Id="rId2" Type="http://schemas.openxmlformats.org/officeDocument/2006/relationships/hyperlink" Target="http://www.hodan.info/vyro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eba.cz/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www.kara.cz/" TargetMode="External"/><Relationship Id="rId10" Type="http://schemas.openxmlformats.org/officeDocument/2006/relationships/hyperlink" Target="http://www.petrof.cz/" TargetMode="External"/><Relationship Id="rId4" Type="http://schemas.openxmlformats.org/officeDocument/2006/relationships/hyperlink" Target="http://www.juta.cz/" TargetMode="External"/><Relationship Id="rId9" Type="http://schemas.openxmlformats.org/officeDocument/2006/relationships/hyperlink" Target="http://www.dologran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KRÁLOVÉHRADECKÝ KRAJ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1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Jitka Kořístková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a Mateřská škola Kašava, okres Zlín, příspěvková organizace</a:t>
            </a:r>
          </a:p>
          <a:p>
            <a:pPr algn="ctr"/>
            <a:endParaRPr lang="cs-CZ"/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" y="685800"/>
            <a:ext cx="8279831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0066"/>
                </a:solidFill>
              </a:rPr>
              <a:t>Cestovní ruch: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nejnavštěvovanější v kraji – Krkonošský národní park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                                Broumovsko –  Teplicko–adršpašské skály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                                                         „Milenci“ – nejvyšší vrchol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                                Český ráj – pískovcové útvary /skalní města/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                                                   Prachovské skály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Třebechovice pod Orebem – pohyblivý </a:t>
            </a:r>
            <a:r>
              <a:rPr lang="cs-CZ" dirty="0" smtClean="0">
                <a:solidFill>
                  <a:srgbClr val="000066"/>
                </a:solidFill>
                <a:hlinkClick r:id="rId2"/>
              </a:rPr>
              <a:t>betlém</a:t>
            </a:r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Česká Skalice – </a:t>
            </a:r>
            <a:r>
              <a:rPr lang="cs-CZ" dirty="0" smtClean="0">
                <a:solidFill>
                  <a:srgbClr val="000066"/>
                </a:solidFill>
                <a:hlinkClick r:id="rId3"/>
              </a:rPr>
              <a:t>Babiččino</a:t>
            </a:r>
            <a:r>
              <a:rPr lang="cs-CZ" dirty="0" smtClean="0">
                <a:solidFill>
                  <a:srgbClr val="000066"/>
                </a:solidFill>
              </a:rPr>
              <a:t> údolí /dětství zde prožila spisovatelka B. Němcová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Dvůr Králové nad Labem – největší zoologická zahrada se safari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muzea – Česká Skalice: Muzeum Boženy </a:t>
            </a:r>
            <a:r>
              <a:rPr lang="cs-CZ" dirty="0">
                <a:solidFill>
                  <a:srgbClr val="000066"/>
                </a:solidFill>
              </a:rPr>
              <a:t>N</a:t>
            </a:r>
            <a:r>
              <a:rPr lang="cs-CZ" dirty="0" smtClean="0">
                <a:solidFill>
                  <a:srgbClr val="000066"/>
                </a:solidFill>
              </a:rPr>
              <a:t>ěmcové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  Vamberk: Muzeum krajek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zámky – Častolovice, Opočno, </a:t>
            </a:r>
            <a:r>
              <a:rPr lang="cs-CZ" dirty="0" smtClean="0">
                <a:solidFill>
                  <a:srgbClr val="000066"/>
                </a:solidFill>
                <a:hlinkClick r:id="rId4"/>
              </a:rPr>
              <a:t>Kuks</a:t>
            </a:r>
            <a:r>
              <a:rPr lang="cs-CZ" dirty="0" smtClean="0">
                <a:solidFill>
                  <a:srgbClr val="000066"/>
                </a:solidFill>
              </a:rPr>
              <a:t>, Ratibořice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hrady – </a:t>
            </a:r>
            <a:r>
              <a:rPr lang="cs-CZ" dirty="0" smtClean="0">
                <a:solidFill>
                  <a:srgbClr val="000066"/>
                </a:solidFill>
                <a:hlinkClick r:id="rId5"/>
              </a:rPr>
              <a:t>Kost</a:t>
            </a:r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rekreace – nádrž Rozkoš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lázně – </a:t>
            </a:r>
            <a:r>
              <a:rPr lang="cs-CZ" dirty="0" smtClean="0">
                <a:solidFill>
                  <a:srgbClr val="000066"/>
                </a:solidFill>
                <a:hlinkClick r:id="rId6"/>
              </a:rPr>
              <a:t>Jánské</a:t>
            </a:r>
            <a:r>
              <a:rPr lang="cs-CZ" dirty="0" smtClean="0">
                <a:solidFill>
                  <a:srgbClr val="000066"/>
                </a:solidFill>
              </a:rPr>
              <a:t> Lázně, Lázně </a:t>
            </a:r>
            <a:r>
              <a:rPr lang="cs-CZ" dirty="0" smtClean="0">
                <a:solidFill>
                  <a:srgbClr val="000066"/>
                </a:solidFill>
                <a:hlinkClick r:id="rId7"/>
              </a:rPr>
              <a:t>Bělohrad</a:t>
            </a:r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00px-Velka_destna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457200"/>
            <a:ext cx="25146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800PX-~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124200"/>
            <a:ext cx="2133600" cy="2207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80CF69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124200"/>
            <a:ext cx="1981200" cy="2207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Kost-letecky-pohl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3124200"/>
            <a:ext cx="2209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808572~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457200"/>
            <a:ext cx="254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80850E~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3124200"/>
            <a:ext cx="2057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533400" y="2362200"/>
            <a:ext cx="4235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Babiččino údolí – muzeum, památník, Staré Bělidlo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00600" y="53340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000066"/>
                </a:solidFill>
              </a:rPr>
              <a:t>Kuks</a:t>
            </a:r>
            <a:endParaRPr lang="cs-CZ" sz="1200" dirty="0">
              <a:solidFill>
                <a:srgbClr val="000066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52400" y="5334000"/>
            <a:ext cx="1966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000066"/>
                </a:solidFill>
              </a:rPr>
              <a:t>Teplicko-adršpašské skály</a:t>
            </a:r>
            <a:endParaRPr lang="cs-CZ" sz="1200" dirty="0">
              <a:solidFill>
                <a:srgbClr val="000066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438400" y="53340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000066"/>
                </a:solidFill>
              </a:rPr>
              <a:t>Kost</a:t>
            </a:r>
            <a:endParaRPr lang="cs-CZ" sz="1200" dirty="0">
              <a:solidFill>
                <a:srgbClr val="000066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934200" y="53340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000066"/>
                </a:solidFill>
              </a:rPr>
              <a:t>Opočno</a:t>
            </a:r>
            <a:endParaRPr lang="cs-CZ" sz="1200" dirty="0">
              <a:solidFill>
                <a:srgbClr val="000066"/>
              </a:solidFill>
            </a:endParaRPr>
          </a:p>
        </p:txBody>
      </p:sp>
      <p:pic>
        <p:nvPicPr>
          <p:cNvPr id="15" name="Obrázek 14" descr="80EEFD~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200" y="457200"/>
            <a:ext cx="25146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00PX-~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533400"/>
            <a:ext cx="2438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 descr="800px-Diceros_bicornis-08-ZOO_Dvur_Kralo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2133600"/>
            <a:ext cx="1524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450px-TBetlem_de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533400"/>
            <a:ext cx="2438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80BC84~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3657600"/>
            <a:ext cx="2438399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~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3657600"/>
            <a:ext cx="2438399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800px-Velkenamestihradeckralov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3657600"/>
            <a:ext cx="2438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OPONO_~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6600" y="533400"/>
            <a:ext cx="25146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ovéPole 10"/>
          <p:cNvSpPr txBox="1"/>
          <p:nvPr/>
        </p:nvSpPr>
        <p:spPr>
          <a:xfrm>
            <a:off x="304800" y="2667000"/>
            <a:ext cx="167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000066"/>
                </a:solidFill>
              </a:rPr>
              <a:t>Třebechovický betlém</a:t>
            </a:r>
            <a:endParaRPr lang="cs-CZ" sz="1200" dirty="0">
              <a:solidFill>
                <a:srgbClr val="000066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76600" y="2667000"/>
            <a:ext cx="1602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000066"/>
                </a:solidFill>
              </a:rPr>
              <a:t>Rodný dům F</a:t>
            </a:r>
            <a:r>
              <a:rPr lang="cs-CZ" sz="1200" dirty="0">
                <a:solidFill>
                  <a:srgbClr val="000066"/>
                </a:solidFill>
              </a:rPr>
              <a:t>.</a:t>
            </a:r>
            <a:r>
              <a:rPr lang="cs-CZ" sz="1200" dirty="0" smtClean="0">
                <a:solidFill>
                  <a:srgbClr val="000066"/>
                </a:solidFill>
              </a:rPr>
              <a:t> Kupky</a:t>
            </a:r>
            <a:endParaRPr lang="cs-CZ" sz="1200" dirty="0">
              <a:solidFill>
                <a:srgbClr val="000066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324600" y="2667000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000066"/>
                </a:solidFill>
              </a:rPr>
              <a:t>Safari ZOO</a:t>
            </a:r>
            <a:br>
              <a:rPr lang="cs-CZ" sz="1200" dirty="0" smtClean="0">
                <a:solidFill>
                  <a:srgbClr val="000066"/>
                </a:solidFill>
              </a:rPr>
            </a:br>
            <a:r>
              <a:rPr lang="cs-CZ" sz="1200" dirty="0" smtClean="0">
                <a:solidFill>
                  <a:srgbClr val="000066"/>
                </a:solidFill>
              </a:rPr>
              <a:t>Dvůr Králové</a:t>
            </a:r>
            <a:endParaRPr lang="cs-CZ" sz="1200" dirty="0">
              <a:solidFill>
                <a:srgbClr val="000066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81000" y="5791200"/>
            <a:ext cx="3323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000066"/>
                </a:solidFill>
              </a:rPr>
              <a:t>Hradec Králové – město, univerzita, synagoga</a:t>
            </a:r>
            <a:endParaRPr lang="cs-CZ" sz="1200" dirty="0">
              <a:solidFill>
                <a:srgbClr val="000066"/>
              </a:solidFill>
            </a:endParaRPr>
          </a:p>
        </p:txBody>
      </p:sp>
      <p:pic>
        <p:nvPicPr>
          <p:cNvPr id="15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100" smtClean="0">
                <a:solidFill>
                  <a:srgbClr val="000066"/>
                </a:solidFill>
              </a:rPr>
              <a:t>Osobnosti KRÁLOVÉHRADECKÉHO KRAJE</a:t>
            </a:r>
            <a:endParaRPr lang="cs-CZ" sz="3100" smtClean="0"/>
          </a:p>
        </p:txBody>
      </p:sp>
      <p:pic>
        <p:nvPicPr>
          <p:cNvPr id="3" name="Obrázek 2" descr="Karel-cap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1943100" cy="276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413px-Karel_polacek_1892_1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295400"/>
            <a:ext cx="1981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800px-Bylo_nas_pet_Rychnov_nad_Kneznou_2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133600"/>
            <a:ext cx="16764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Lovci_mamutu_mammot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4572000"/>
            <a:ext cx="2057400" cy="182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469PX-~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4343400"/>
            <a:ext cx="1676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JAN_VI~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5000" y="4343400"/>
            <a:ext cx="16002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434PX-~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81400" y="4343400"/>
            <a:ext cx="16002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401px-Luba_Skorepova_na_autogramiade_v_Brne_1__brezna_20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1800" y="1295400"/>
            <a:ext cx="1981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 descr="467px-Frantisek_Kupka_192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57800" y="4343400"/>
            <a:ext cx="1601343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ovéPole 1"/>
          <p:cNvSpPr txBox="1">
            <a:spLocks noChangeArrowheads="1"/>
          </p:cNvSpPr>
          <p:nvPr/>
        </p:nvSpPr>
        <p:spPr bwMode="auto">
          <a:xfrm>
            <a:off x="609600" y="76200"/>
            <a:ext cx="863600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000066"/>
                </a:solidFill>
              </a:rPr>
              <a:t>Zdroje:</a:t>
            </a:r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Hradec Králové od soutoku.JPG.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</a:t>
            </a:r>
            <a:br>
              <a:rPr lang="cs-CZ" sz="1200"/>
            </a:br>
            <a:r>
              <a:rPr lang="cs-CZ" sz="1200"/>
              <a:t>2001-, 26.4.2007 [cit. 2012-12-29]. Dostupné z: </a:t>
            </a:r>
            <a:r>
              <a:rPr lang="cs-CZ" sz="1200">
                <a:hlinkClick r:id="rId2"/>
              </a:rPr>
              <a:t>http://cs.wikipedia.org/wiki/Soubor:Hradec_Kr%C3%A1lov%C3%A9_od_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Hradec Kralove Region CoA CZ.svg.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21.5.2007 [cit. 2012-12-29]. Dostupné z: </a:t>
            </a:r>
            <a:r>
              <a:rPr lang="cs-CZ" sz="1200">
                <a:hlinkClick r:id="rId3"/>
              </a:rPr>
              <a:t>http://cs.wikipedia.org/wiki/Soubor:Hradec_Kralove_Region_CoA_CZ.svg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Flag of Hradec Kralove Region.svg.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22.5.2007 [cit. 2012-12-29]. Dostupné z: </a:t>
            </a:r>
            <a:r>
              <a:rPr lang="cs-CZ" sz="1200">
                <a:hlinkClick r:id="rId4"/>
              </a:rPr>
              <a:t>http://cs.wikipedia.org/wiki/Soubor:Flag_of_Hradec_Kralove_Region.svg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2004 Kralovehradecky kraj.PNG.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5.7.2011 [cit. 2012-12-29]. Dostupné z: </a:t>
            </a:r>
            <a:r>
              <a:rPr lang="cs-CZ" sz="1200">
                <a:hlinkClick r:id="rId5"/>
              </a:rPr>
              <a:t>http://cs.wikipedia.org/wiki/Soubor:2004_Kralovehradecky_kraj.PNG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Hradec Králové, synagoga.jpg.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18.4.2009 [cit. 2012-12-29]. Dostupné z: </a:t>
            </a:r>
            <a:r>
              <a:rPr lang="cs-CZ" sz="1200">
                <a:hlinkClick r:id="rId6"/>
              </a:rPr>
              <a:t>http://cs.wikipedia.org/wiki/Soubor:Hradec_Kr%C3%A1lov%C3%A9,_synagoga.jpg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Velkenamestihradeckralove.JPG.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15.4.2007 [cit. 2012-12-29]. Dostupné z: </a:t>
            </a:r>
            <a:r>
              <a:rPr lang="cs-CZ" sz="1200">
                <a:hlinkClick r:id="rId7"/>
              </a:rPr>
              <a:t>http://cs.wikipedia.org/wiki/Soubor:Velkenamestihradeckralove.JPG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Karel-capek.jpg.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15.12011 [cit. 2013-01-16]. Dostupné z: </a:t>
            </a:r>
            <a:r>
              <a:rPr lang="cs-CZ" sz="1200">
                <a:hlinkClick r:id="rId8"/>
              </a:rPr>
              <a:t>http://cs.wikipedia.org/wiki/Soubor:Karel-capek.jpg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Karel polacek 1892 1945.jpg.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4.3.2012 [cit. 2013-01-16]. Dostupné z: </a:t>
            </a:r>
            <a:r>
              <a:rPr lang="cs-CZ" sz="1200">
                <a:hlinkClick r:id="rId9"/>
              </a:rPr>
              <a:t>http://cs.wikipedia.org/wiki/Soubor:Karel_polacek_1892_1945.jpg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Bylo nas pet Rychnov nad Kneznou 2011.JPG.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20.3.2011 [cit. 2013-01-16]. Dostupné z: </a:t>
            </a:r>
            <a:r>
              <a:rPr lang="cs-CZ" sz="1200">
                <a:hlinkClick r:id="rId10"/>
              </a:rPr>
              <a:t>http://cs.wikipedia.org/wiki/Soubor:Bylo_nas_pet_Rychnov_nad_Kneznou_2011.JPG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Lovci mamutu mammoth.jpg.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2.9.2007 [cit. 2013-01-16]. Dostupné z: </a:t>
            </a:r>
            <a:r>
              <a:rPr lang="cs-CZ" sz="1200">
                <a:hlinkClick r:id="rId11"/>
              </a:rPr>
              <a:t>http://cs.wikipedia.org/wiki/Soubor:Lovci_mamutu_mammoth.jpg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Božena Němcová.jpg.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15.1.2009 [cit. 2013-01-16]. Dostupné z: </a:t>
            </a:r>
            <a:r>
              <a:rPr lang="cs-CZ" sz="1200">
                <a:hlinkClick r:id="rId12"/>
              </a:rPr>
              <a:t>http://cs.wikipedia.org/wiki/Soubor:Jan_Vil%C3%ADmek_-_Bo%C5%BEena_N%C4%9Bmcov%C3%A1.jpg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Alois Jirásek.jpg.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17.4.2011 [cit. 2013-01-16]. Dostupné z: </a:t>
            </a:r>
            <a:r>
              <a:rPr lang="cs-CZ" sz="1200">
                <a:hlinkClick r:id="rId13"/>
              </a:rPr>
              <a:t>http://cs.wikipedia.org/wiki/Soubor:Jan_Vil%C3%ADmek_-_Alois_Jir%C3%A1sek.jpg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Karel Jaromír Erben.jpg.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15.1.2009 [cit. 2013-01-16]. Dostupné z: </a:t>
            </a:r>
            <a:r>
              <a:rPr lang="cs-CZ" sz="1200">
                <a:hlinkClick r:id="rId14"/>
              </a:rPr>
              <a:t>http://cs.wikipedia.org/wiki/Soubor:Jan_Vil%C3%ADmek_-_Karel_Jarom%C3%ADr_Erben.jpg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Luba Skorepova.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1.3.2010 [cit. 2013-01-16]. Dostupné z: </a:t>
            </a:r>
            <a:r>
              <a:rPr lang="cs-CZ" sz="1200">
                <a:hlinkClick r:id="rId15"/>
              </a:rPr>
              <a:t>http://cs.wikipedia.org/wiki/Soubor:Luba_Skorepova_na_autogramiade_v_Brne_1._brezna_2010.jpg</a:t>
            </a:r>
            <a:endParaRPr lang="cs-CZ" sz="1200"/>
          </a:p>
          <a:p>
            <a:endParaRPr lang="cs-CZ" sz="1200">
              <a:solidFill>
                <a:srgbClr val="000066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8600" y="152400"/>
            <a:ext cx="90990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</a:t>
            </a:r>
            <a:r>
              <a:rPr lang="cs-CZ" sz="1200" dirty="0" smtClean="0"/>
              <a:t>Jicin1.jpg.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9.7.2005 [cit. </a:t>
            </a:r>
            <a:br>
              <a:rPr lang="cs-CZ" sz="1200" dirty="0" smtClean="0"/>
            </a:br>
            <a:r>
              <a:rPr lang="cs-CZ" sz="1200" dirty="0" smtClean="0"/>
              <a:t>2013-01-16]. Dostupné z: </a:t>
            </a:r>
            <a:r>
              <a:rPr lang="cs-CZ" sz="1200" dirty="0" smtClean="0">
                <a:hlinkClick r:id="rId2"/>
              </a:rPr>
              <a:t>http://cs.wikipedia.org/wiki/Soubor:Jicin1.jpg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>
                <a:solidFill>
                  <a:srgbClr val="000066"/>
                </a:solidFill>
              </a:rPr>
              <a:t> </a:t>
            </a:r>
            <a:r>
              <a:rPr lang="cs-CZ" sz="1200" dirty="0" smtClean="0"/>
              <a:t>Rumcajs, Manka a Cipísek 3.jpg.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</a:t>
            </a:r>
            <a:br>
              <a:rPr lang="cs-CZ" sz="1200" dirty="0" smtClean="0"/>
            </a:br>
            <a:r>
              <a:rPr lang="cs-CZ" sz="1200" dirty="0" smtClean="0"/>
              <a:t>2001-, 16.7.2011 [cit. 2013-01-16]. Dostupné z: </a:t>
            </a:r>
            <a:r>
              <a:rPr lang="cs-CZ" sz="1200" dirty="0" smtClean="0">
                <a:hlinkClick r:id="rId3"/>
              </a:rPr>
              <a:t>http://cs.wikipedia.org/wiki/Soubor:Rumcajs,_Manka_a_Cip%C3%ADsek_3.jpg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>
                <a:solidFill>
                  <a:srgbClr val="000066"/>
                </a:solidFill>
              </a:rPr>
              <a:t> </a:t>
            </a:r>
            <a:r>
              <a:rPr lang="cs-CZ" sz="1200" dirty="0" smtClean="0"/>
              <a:t>Janske Lazne Colonades at night.jpg.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 [cit. 2013-01-16].</a:t>
            </a:r>
          </a:p>
          <a:p>
            <a:pPr>
              <a:buFont typeface="Arial" pitchFamily="34" charset="0"/>
              <a:buChar char="•"/>
            </a:pPr>
            <a:r>
              <a:rPr lang="cs-CZ" sz="1200" dirty="0">
                <a:solidFill>
                  <a:srgbClr val="000066"/>
                </a:solidFill>
              </a:rPr>
              <a:t> </a:t>
            </a:r>
            <a:r>
              <a:rPr lang="cs-CZ" sz="1200" dirty="0" smtClean="0"/>
              <a:t>Lázně Bělohrad - zámek.jpg.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3.1.2007 [cit. 2013-01-16]. Dostupné z: </a:t>
            </a:r>
            <a:r>
              <a:rPr lang="cs-CZ" sz="1200" dirty="0" smtClean="0">
                <a:hlinkClick r:id="rId4"/>
              </a:rPr>
              <a:t>http://cs.wikipedia.org/wiki/Soubor:L%C3%A1zn%C4%9B_B%C4%9Blohrad_-_z%C3%A1mek.jpg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>
                <a:solidFill>
                  <a:srgbClr val="000066"/>
                </a:solidFill>
              </a:rPr>
              <a:t> </a:t>
            </a:r>
            <a:r>
              <a:rPr lang="cs-CZ" sz="1200" dirty="0" smtClean="0"/>
              <a:t>Śnieżka z zachodu.jpg.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6.8.2007 [cit. 2013-01-16]. Dostupné z: </a:t>
            </a:r>
            <a:r>
              <a:rPr lang="cs-CZ" sz="1200" dirty="0" smtClean="0">
                <a:hlinkClick r:id="rId5"/>
              </a:rPr>
              <a:t>http://cs.wikipedia.org/wiki/Soubor:%C5%9Anie%C5%BCka_z_zachodu.jpg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>
                <a:solidFill>
                  <a:srgbClr val="000066"/>
                </a:solidFill>
              </a:rPr>
              <a:t> </a:t>
            </a:r>
            <a:r>
              <a:rPr lang="cs-CZ" sz="1200" dirty="0" smtClean="0"/>
              <a:t>Velka destna 001.jpg.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29.6.2007 [cit. 2013-01-16]. Dostupné z: </a:t>
            </a:r>
            <a:r>
              <a:rPr lang="cs-CZ" sz="1200" dirty="0" smtClean="0">
                <a:hlinkClick r:id="rId6"/>
              </a:rPr>
              <a:t>http://cs.wikipedia.org/wiki/Soubor:Velka_destna_001.jpg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>
                <a:solidFill>
                  <a:srgbClr val="000066"/>
                </a:solidFill>
              </a:rPr>
              <a:t> </a:t>
            </a:r>
            <a:r>
              <a:rPr lang="cs-CZ" sz="1200" dirty="0" smtClean="0"/>
              <a:t>Sněžka a Obří důl.jpg.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11.3.2007 [cit. 2013-01-16]. Dostupné z: </a:t>
            </a:r>
            <a:r>
              <a:rPr lang="cs-CZ" sz="1200" dirty="0" smtClean="0">
                <a:hlinkClick r:id="rId7"/>
              </a:rPr>
              <a:t>http://cs.wikipedia.org/wiki/Soubor:Sn%C4%9B%C5%BEka_a_Ob%C5%99%C3%AD_d%C5%AFl</a:t>
            </a:r>
            <a:br>
              <a:rPr lang="cs-CZ" sz="1200" dirty="0" smtClean="0">
                <a:hlinkClick r:id="rId7"/>
              </a:rPr>
            </a:br>
            <a:r>
              <a:rPr lang="cs-CZ" sz="1200" dirty="0" smtClean="0">
                <a:hlinkClick r:id="rId7"/>
              </a:rPr>
              <a:t>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</a:t>
            </a:r>
            <a:r>
              <a:rPr lang="cs-CZ" sz="1200" dirty="0" smtClean="0"/>
              <a:t>Elbe Spring in Karkonosze from N 174.jpg.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17.4.2008 [cit. 2013-01-16]. Dostupné z: </a:t>
            </a:r>
            <a:r>
              <a:rPr lang="cs-CZ" sz="1200" dirty="0" smtClean="0">
                <a:hlinkClick r:id="rId8"/>
              </a:rPr>
              <a:t>http://cs.wikipedia.org/wiki/Soubor:Elbe_Spring_in_Karkonosze_from_N_174.jpg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>
                <a:solidFill>
                  <a:srgbClr val="000066"/>
                </a:solidFill>
              </a:rPr>
              <a:t> </a:t>
            </a:r>
            <a:r>
              <a:rPr lang="cs-CZ" sz="1200" dirty="0" smtClean="0"/>
              <a:t>Elbe spring.jpg.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14.7.2005 [cit. 2013-01-16]. Dostupné z: </a:t>
            </a:r>
            <a:r>
              <a:rPr lang="cs-CZ" sz="1200" dirty="0" smtClean="0">
                <a:hlinkClick r:id="rId9"/>
              </a:rPr>
              <a:t>http://cs.wikipedia.org/wiki/Soubor:Elbe_spring.jpg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>
                <a:solidFill>
                  <a:srgbClr val="000066"/>
                </a:solidFill>
              </a:rPr>
              <a:t> </a:t>
            </a:r>
            <a:r>
              <a:rPr lang="cs-CZ" sz="1200" dirty="0" smtClean="0"/>
              <a:t>Rozkoš from air 3.jpg.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23.8.2010 [cit. 2013-01-16]. Dostupné z: </a:t>
            </a:r>
            <a:r>
              <a:rPr lang="cs-CZ" sz="1200" dirty="0" smtClean="0">
                <a:hlinkClick r:id="rId10"/>
              </a:rPr>
              <a:t>http://cs.wikipedia.org/wiki/Soubor:Rozko%C5%A1_from_air_3.jpg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>
                <a:solidFill>
                  <a:srgbClr val="000066"/>
                </a:solidFill>
              </a:rPr>
              <a:t> </a:t>
            </a:r>
            <a:r>
              <a:rPr lang="cs-CZ" sz="1200" dirty="0" smtClean="0"/>
              <a:t>Prachauer felsen 03.jpg.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2.10.2005 [cit. 2013-01-16]. Dostupné z: </a:t>
            </a:r>
            <a:r>
              <a:rPr lang="cs-CZ" sz="1200" dirty="0" smtClean="0">
                <a:hlinkClick r:id="rId11"/>
              </a:rPr>
              <a:t>http://cs.wikipedia.org/wiki/Soubor:Prachauer_felsen_03.jpg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>
                <a:solidFill>
                  <a:srgbClr val="000066"/>
                </a:solidFill>
              </a:rPr>
              <a:t> </a:t>
            </a:r>
            <a:r>
              <a:rPr lang="cs-CZ" sz="1200" dirty="0" smtClean="0"/>
              <a:t>Babiččino údolí, památník Babičky, detail.jpg.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25.12.2009 [cit. 2013-01-16]. Dostupné z: http://cs.wikipedia.org/wiki/Soubor:Babi%C4%8D%C4%8Dino_%C3%BAdol%C3%AD,_pam%C3%A1tn%C3%ADk_Babi%C4%</a:t>
            </a:r>
            <a:br>
              <a:rPr lang="cs-CZ" sz="1200" dirty="0" smtClean="0"/>
            </a:br>
            <a:r>
              <a:rPr lang="cs-CZ" sz="1200" dirty="0" smtClean="0"/>
              <a:t>8Dky,_detail.jpg</a:t>
            </a:r>
          </a:p>
          <a:p>
            <a:pPr>
              <a:buFont typeface="Arial" pitchFamily="34" charset="0"/>
              <a:buChar char="•"/>
            </a:pPr>
            <a:r>
              <a:rPr lang="cs-CZ" sz="1200" dirty="0">
                <a:solidFill>
                  <a:srgbClr val="000066"/>
                </a:solidFill>
              </a:rPr>
              <a:t> </a:t>
            </a:r>
            <a:r>
              <a:rPr lang="cs-CZ" sz="1200" dirty="0" smtClean="0"/>
              <a:t>TBetlem det2.jpg.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6.8.2012 [cit. 2013-01-16]. Dostupné z: </a:t>
            </a:r>
            <a:r>
              <a:rPr lang="cs-CZ" sz="1200" dirty="0" smtClean="0">
                <a:hlinkClick r:id="rId12"/>
              </a:rPr>
              <a:t>http://cs.wikipedia.org/wiki/Soubor:TBetlem_det2.jpg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>
                <a:solidFill>
                  <a:srgbClr val="000066"/>
                </a:solidFill>
              </a:rPr>
              <a:t> </a:t>
            </a:r>
            <a:r>
              <a:rPr lang="cs-CZ" sz="1200" dirty="0" smtClean="0"/>
              <a:t>Adršpach from air 3.jpg.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2.8.2010 [cit. 2013-01-16]. Dostupné z: http://cs.wikipedia.org/wiki/Soubor:Adr%C5%A1pach_from_air_3.jpg</a:t>
            </a:r>
            <a:endParaRPr lang="cs-CZ" sz="1200" dirty="0">
              <a:solidFill>
                <a:srgbClr val="000066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" y="685800"/>
            <a:ext cx="876345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dirty="0" smtClean="0"/>
              <a:t> Zámek - </a:t>
            </a:r>
            <a:r>
              <a:rPr lang="cs-CZ" sz="1200" dirty="0" err="1" smtClean="0"/>
              <a:t>hospital</a:t>
            </a:r>
            <a:r>
              <a:rPr lang="cs-CZ" sz="1200" dirty="0" smtClean="0"/>
              <a:t> Kuks.jpg.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</a:t>
            </a:r>
            <a:br>
              <a:rPr lang="cs-CZ" sz="1200" dirty="0" smtClean="0"/>
            </a:br>
            <a:r>
              <a:rPr lang="cs-CZ" sz="1200" dirty="0" smtClean="0"/>
              <a:t>16.10.2006 [cit. 2013-01-16]. Dostupné z: </a:t>
            </a:r>
            <a:r>
              <a:rPr lang="cs-CZ" sz="1200" dirty="0" smtClean="0">
                <a:hlinkClick r:id="rId2"/>
              </a:rPr>
              <a:t>http://cs.wikipedia.org/wiki/Soubor:Z%C3%A1mek_-_hospital_Kuks.jpg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/>
              <a:t> </a:t>
            </a:r>
            <a:r>
              <a:rPr lang="cs-CZ" sz="1200" dirty="0" smtClean="0"/>
              <a:t>Kost-letecky-pohled.jpg.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1.3.2009 [cit. 2013-01-16]. Dostupné z: </a:t>
            </a:r>
            <a:r>
              <a:rPr lang="cs-CZ" sz="1200" dirty="0" smtClean="0">
                <a:hlinkClick r:id="rId3"/>
              </a:rPr>
              <a:t>http://cs.wikipedia.org/wiki/Soubor:Kost-letecky-pohled.jpg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/>
              <a:t> </a:t>
            </a:r>
            <a:r>
              <a:rPr lang="cs-CZ" sz="1200" dirty="0" smtClean="0"/>
              <a:t>Dvůr Králové nad Labem from air 3.jpg.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28.7.2010 [cit. 2013-01-16]. Dostupné z: </a:t>
            </a:r>
            <a:r>
              <a:rPr lang="cs-CZ" sz="1200" dirty="0" smtClean="0">
                <a:hlinkClick r:id="rId4"/>
              </a:rPr>
              <a:t>http://cs.wikipedia.org/wiki/Soubor:Dv%C5%AFr_Kr%C3%A1lov%C3%A9_nad_Labem_from_air_3.jpg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/>
              <a:t> </a:t>
            </a:r>
            <a:r>
              <a:rPr lang="cs-CZ" sz="1200" dirty="0" err="1" smtClean="0"/>
              <a:t>Diceros.bicornis</a:t>
            </a:r>
            <a:r>
              <a:rPr lang="cs-CZ" sz="1200" dirty="0" smtClean="0"/>
              <a:t>-08-</a:t>
            </a:r>
            <a:r>
              <a:rPr lang="cs-CZ" sz="1200" dirty="0" err="1" smtClean="0"/>
              <a:t>ZOO</a:t>
            </a:r>
            <a:r>
              <a:rPr lang="cs-CZ" sz="1200" dirty="0" smtClean="0"/>
              <a:t>.</a:t>
            </a:r>
            <a:r>
              <a:rPr lang="cs-CZ" sz="1200" dirty="0" err="1" smtClean="0"/>
              <a:t>Dvur.Kralove.jpg</a:t>
            </a:r>
            <a:r>
              <a:rPr lang="cs-CZ" sz="1200" dirty="0" smtClean="0"/>
              <a:t>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8.4.2008 [cit. 2013-01-16]. Dostupné z: </a:t>
            </a:r>
            <a:r>
              <a:rPr lang="cs-CZ" sz="1200" dirty="0" smtClean="0">
                <a:hlinkClick r:id="rId5"/>
              </a:rPr>
              <a:t>http://cs.wikipedia.org/wiki/Soubor:Diceros.bicornis-08-ZOO.Dvur.Kralove.jpg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/>
              <a:t> </a:t>
            </a:r>
            <a:r>
              <a:rPr lang="cs-CZ" sz="1200" dirty="0" smtClean="0"/>
              <a:t>Muzeum Boženy </a:t>
            </a:r>
            <a:r>
              <a:rPr lang="cs-CZ" sz="1200" dirty="0" err="1" smtClean="0"/>
              <a:t>Němcové.JPG</a:t>
            </a:r>
            <a:r>
              <a:rPr lang="cs-CZ" sz="1200" dirty="0" smtClean="0"/>
              <a:t>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6.7.2009 [cit. 2013-01-16]. Dostupné z: </a:t>
            </a:r>
            <a:r>
              <a:rPr lang="cs-CZ" sz="1200" dirty="0" smtClean="0">
                <a:hlinkClick r:id="rId6"/>
              </a:rPr>
              <a:t>http://cs.wikipedia.org/wiki/Soubor:Muzeum_Bo%C5%BEeny_N%C4%9Bmcov%C3%A9.JPG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/>
              <a:t> </a:t>
            </a:r>
            <a:r>
              <a:rPr lang="cs-CZ" sz="1200" dirty="0" err="1" smtClean="0"/>
              <a:t>Ceska</a:t>
            </a:r>
            <a:r>
              <a:rPr lang="cs-CZ" sz="1200" dirty="0" smtClean="0"/>
              <a:t> Skalice-muzeum.jpg.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15.1.2008 [cit. 2013-01-16]. Dostupné z: </a:t>
            </a:r>
            <a:r>
              <a:rPr lang="cs-CZ" sz="1200" dirty="0" smtClean="0">
                <a:hlinkClick r:id="rId7"/>
              </a:rPr>
              <a:t>http://cs.wikipedia.org/wiki/Soubor:Ceska_Skalice-muzeum.jpg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/>
              <a:t> </a:t>
            </a:r>
            <a:r>
              <a:rPr lang="cs-CZ" sz="1200" dirty="0" smtClean="0"/>
              <a:t>Zámek </a:t>
            </a:r>
            <a:r>
              <a:rPr lang="cs-CZ" sz="1200" dirty="0" err="1" smtClean="0"/>
              <a:t>Opočno.JPG</a:t>
            </a:r>
            <a:r>
              <a:rPr lang="cs-CZ" sz="1200" dirty="0" smtClean="0"/>
              <a:t>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9.9.2006 [cit. 2013-01-16]. Dostupné z: </a:t>
            </a:r>
            <a:r>
              <a:rPr lang="cs-CZ" sz="1200" dirty="0" smtClean="0">
                <a:hlinkClick r:id="rId8"/>
              </a:rPr>
              <a:t>http://cs.wikipedia.org/wiki/Soubor:Z%C3%A1mek_Opo%C4%8Dno.JPG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/>
              <a:t> </a:t>
            </a:r>
            <a:r>
              <a:rPr lang="cs-CZ" sz="1200" dirty="0" smtClean="0"/>
              <a:t>Hradec Králové, synagoga.jpg.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18.4.2008 [cit. 2013-01-16]. Dostupné z: </a:t>
            </a:r>
            <a:r>
              <a:rPr lang="cs-CZ" sz="1200" dirty="0" smtClean="0">
                <a:hlinkClick r:id="rId9"/>
              </a:rPr>
              <a:t>http://cs.wikipedia.org/wiki/Soubor:Hradec_Kr%C3%A1lov%C3%A9,_synagoga.jpg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/>
              <a:t> </a:t>
            </a:r>
            <a:r>
              <a:rPr lang="cs-CZ" sz="1200" dirty="0" smtClean="0"/>
              <a:t>Hradec Králové.jpg.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18.5.2007 [cit. 2013-01-16]. Dostupné z: </a:t>
            </a:r>
            <a:r>
              <a:rPr lang="cs-CZ" sz="1200" dirty="0" smtClean="0">
                <a:hlinkClick r:id="rId10"/>
              </a:rPr>
              <a:t>http://cs.wikipedia.org/wiki/Soubor:Hradec_Kr%C3%A1lov%C3%A9.jpg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/>
              <a:t> </a:t>
            </a:r>
            <a:r>
              <a:rPr lang="cs-CZ" sz="1200" dirty="0" smtClean="0"/>
              <a:t>Velkenamestihradeckralove.JPG.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15.4.2007 [cit. 2013-01-16]. Dostupné z: </a:t>
            </a:r>
            <a:r>
              <a:rPr lang="cs-CZ" sz="1200" dirty="0" smtClean="0">
                <a:hlinkClick r:id="rId11"/>
              </a:rPr>
              <a:t>http://cs.wikipedia.org/wiki/Soubor:Velkenamestihradeckralove.JPG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/>
              <a:t> </a:t>
            </a:r>
            <a:r>
              <a:rPr lang="cs-CZ" sz="1200" dirty="0" err="1" smtClean="0"/>
              <a:t>Frantisek</a:t>
            </a:r>
            <a:r>
              <a:rPr lang="cs-CZ" sz="1200" dirty="0" smtClean="0"/>
              <a:t> Kupka 1928.jpg.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22.8.2012 [cit. 2013-01-16]. Dostupné z: </a:t>
            </a:r>
            <a:r>
              <a:rPr lang="cs-CZ" sz="1200" dirty="0" smtClean="0">
                <a:hlinkClick r:id="rId12"/>
              </a:rPr>
              <a:t>http://cs.wikipedia.org/wiki/Soubor:Frantisek_Kupka_1928.jpg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/>
              <a:t> </a:t>
            </a:r>
            <a:r>
              <a:rPr lang="cs-CZ" sz="1200" dirty="0" smtClean="0"/>
              <a:t>Opočno Kupkův rodný dům.jpg.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23.12.2012 [cit. 2013-01-16]. Dostupné z: </a:t>
            </a:r>
            <a:r>
              <a:rPr lang="cs-CZ" sz="1200" dirty="0" smtClean="0">
                <a:hlinkClick r:id="rId13"/>
              </a:rPr>
              <a:t>http://cs.wikipedia.org/wiki/Soubor:Opo%C4%8Dno_Kupk%C5%AFv_rodn%C3%BD_d%C5%AFm.jpg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/>
              <a:t> </a:t>
            </a:r>
            <a:r>
              <a:rPr lang="cs-CZ" sz="1200" dirty="0" smtClean="0"/>
              <a:t>RNDr. D. Borecký, CSc. a kol. </a:t>
            </a:r>
            <a:r>
              <a:rPr lang="cs-CZ" sz="1200" i="1" dirty="0" smtClean="0"/>
              <a:t>Zeměpis pro 8. ročník</a:t>
            </a:r>
            <a:r>
              <a:rPr lang="cs-CZ" sz="1200" dirty="0" smtClean="0"/>
              <a:t>. Brno: Nová škola, 2009. ISBN 80-7289-102-2</a:t>
            </a:r>
          </a:p>
          <a:p>
            <a:pPr>
              <a:buFont typeface="Arial" pitchFamily="34" charset="0"/>
              <a:buChar char="•"/>
            </a:pPr>
            <a:endParaRPr lang="cs-CZ" sz="1200" dirty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307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/>
              <a:t>Digitální učební materiál je určen k seznámení žáků k tématu </a:t>
            </a:r>
            <a:br>
              <a:rPr lang="cs-CZ"/>
            </a:br>
            <a:r>
              <a:rPr lang="cs-CZ"/>
              <a:t>    KRÁLOVÉHRADECKÝ KRAJ</a:t>
            </a:r>
          </a:p>
          <a:p>
            <a:pPr>
              <a:buFont typeface="Wingdings" pitchFamily="2" charset="2"/>
              <a:buChar char="q"/>
            </a:pPr>
            <a:r>
              <a:rPr lang="cs-CZ"/>
              <a:t>Materiál rozvíjí nově získané vědomosti a dovednosti</a:t>
            </a:r>
          </a:p>
          <a:p>
            <a:pPr>
              <a:buFont typeface="Wingdings" pitchFamily="2" charset="2"/>
              <a:buChar char="q"/>
            </a:pPr>
            <a:r>
              <a:rPr lang="cs-CZ"/>
              <a:t>Je určen pro předmět zeměpis a ročník 8.</a:t>
            </a:r>
          </a:p>
          <a:p>
            <a:pPr>
              <a:buFont typeface="Wingdings" pitchFamily="2" charset="2"/>
              <a:buChar char="q"/>
            </a:pPr>
            <a:r>
              <a:rPr lang="cs-CZ"/>
              <a:t>Tento materiál vznikl jako doplňující materiál k učebnici: </a:t>
            </a:r>
            <a:br>
              <a:rPr lang="cs-CZ"/>
            </a:br>
            <a:r>
              <a:rPr lang="cs-CZ"/>
              <a:t>    MILAN HOLEČEK A KOL. </a:t>
            </a:r>
            <a:r>
              <a:rPr lang="cs-CZ" i="1"/>
              <a:t>Česká republika pro 8. a 9. ročník základní </a:t>
            </a:r>
            <a:br>
              <a:rPr lang="cs-CZ" i="1"/>
            </a:br>
            <a:r>
              <a:rPr lang="cs-CZ" i="1"/>
              <a:t>    školy</a:t>
            </a:r>
            <a:r>
              <a:rPr lang="cs-CZ"/>
              <a:t>. Praha: Fortuna, 2005. ISBN 80-7168--930-0</a:t>
            </a:r>
          </a:p>
          <a:p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solidFill>
                  <a:srgbClr val="000066"/>
                </a:solidFill>
              </a:rPr>
              <a:t>KRÁLOVÉHRADECKÝ KRAJ</a:t>
            </a:r>
          </a:p>
        </p:txBody>
      </p:sp>
      <p:pic>
        <p:nvPicPr>
          <p:cNvPr id="5" name="Zástupný symbol pro obsah 4" descr="804678~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2743200" cy="1447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0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400" smtClean="0">
                <a:solidFill>
                  <a:srgbClr val="000066"/>
                </a:solidFill>
              </a:rPr>
              <a:t>Poloha kraje ČR</a:t>
            </a:r>
          </a:p>
        </p:txBody>
      </p:sp>
      <p:pic>
        <p:nvPicPr>
          <p:cNvPr id="6" name="Obrázek 5" descr="2004_Kralovehradecky_kra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581400"/>
            <a:ext cx="4008438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Šipka doprava se zářezem 6"/>
          <p:cNvSpPr/>
          <p:nvPr/>
        </p:nvSpPr>
        <p:spPr bwMode="auto">
          <a:xfrm rot="2424590">
            <a:off x="3943350" y="2568575"/>
            <a:ext cx="2789238" cy="733425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000066"/>
                </a:solidFill>
              </a:rPr>
              <a:t>Královéhradecký kraj</a:t>
            </a:r>
          </a:p>
        </p:txBody>
      </p:sp>
      <p:pic>
        <p:nvPicPr>
          <p:cNvPr id="8" name="Obrázek 7" descr="800PX-~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724400"/>
            <a:ext cx="27432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800px-Velkenamestihradeckralo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124200"/>
            <a:ext cx="2743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solidFill>
                  <a:srgbClr val="000066"/>
                </a:solidFill>
              </a:rPr>
              <a:t>KRÁLOVÉHRADECKÝ KRAJ</a:t>
            </a:r>
            <a:r>
              <a:rPr lang="cs-CZ" sz="3600" smtClean="0">
                <a:solidFill>
                  <a:srgbClr val="000066"/>
                </a:solidFill>
              </a:rPr>
              <a:t> - </a:t>
            </a:r>
            <a:r>
              <a:rPr lang="cs-CZ" sz="3200" smtClean="0">
                <a:solidFill>
                  <a:srgbClr val="000066"/>
                </a:solidFill>
              </a:rPr>
              <a:t>znak vlajka</a:t>
            </a:r>
            <a:endParaRPr lang="cs-CZ" sz="3600" smtClean="0">
              <a:solidFill>
                <a:srgbClr val="000066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400" smtClean="0">
                <a:solidFill>
                  <a:srgbClr val="000066"/>
                </a:solidFill>
              </a:rPr>
              <a:t>Znak kraje</a:t>
            </a:r>
          </a:p>
        </p:txBody>
      </p:sp>
      <p:sp>
        <p:nvSpPr>
          <p:cNvPr id="512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400" smtClean="0">
                <a:solidFill>
                  <a:srgbClr val="000066"/>
                </a:solidFill>
              </a:rPr>
              <a:t>Vlajka kraje</a:t>
            </a:r>
          </a:p>
        </p:txBody>
      </p:sp>
      <p:pic>
        <p:nvPicPr>
          <p:cNvPr id="5" name="Obrázek 4" descr="498px-Hradec_Kralove_Region_CoA_CZ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0"/>
            <a:ext cx="3209925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Flag_of_Hradec_Kralove_Region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819400"/>
            <a:ext cx="3581400" cy="236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1000" y="304800"/>
            <a:ext cx="8571577" cy="621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0066"/>
                </a:solidFill>
              </a:rPr>
              <a:t>Základní údaje: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Poloha: nachází se na severovýchodě ČR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sousedí s Polskem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velké rozdíly nadmořské výšky - Krkonoše, Orlické hory/Polabská nížina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turisticky nejvyhledávanější místo ČR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krajský městem je </a:t>
            </a:r>
            <a:r>
              <a:rPr lang="cs-CZ" dirty="0">
                <a:solidFill>
                  <a:srgbClr val="000066"/>
                </a:solidFill>
              </a:rPr>
              <a:t>H</a:t>
            </a:r>
            <a:r>
              <a:rPr lang="cs-CZ" dirty="0" smtClean="0">
                <a:solidFill>
                  <a:srgbClr val="000066"/>
                </a:solidFill>
              </a:rPr>
              <a:t>radec Králové</a:t>
            </a:r>
          </a:p>
          <a:p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Povrch: sever – Krkonoše /Sněžka 1 602 m. n. m. - nejvyšší hora ČR/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východ – Orlické hory /Velká Deštná 1 115 m. n. m./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jih – úrodná Polabská nížina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Teplicko – adršpašské skály: písečná skalní města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 Broumovsko – Broumovské stěny</a:t>
            </a:r>
          </a:p>
          <a:p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CHKO: Broumovsko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Český ráj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Orlické hory              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NP: Krkonošský národní park</a:t>
            </a:r>
          </a:p>
          <a:p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Vodstvo: řeky – Cidlina, Labe, Orlice, Úpa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  vodní nádrž – Rozkoš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  Labe – pramení na Labské louce v Krkonoších</a:t>
            </a:r>
          </a:p>
          <a:p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00PX-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3149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 descr="800px-Velka_destna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533400"/>
            <a:ext cx="3200399" cy="236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800PX-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810000"/>
            <a:ext cx="32004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800px-Elbe_Spring_in_Karkonosze_from_N_1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810000"/>
            <a:ext cx="32004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Elbe_spr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2819400"/>
            <a:ext cx="24384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2895600" y="3200400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Sněžka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5800" y="617220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Obří důl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53000" y="6172200"/>
            <a:ext cx="2343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Pramen Labe v Krkonoších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53000" y="2895600"/>
            <a:ext cx="1240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Velká Deštná</a:t>
            </a:r>
            <a:endParaRPr lang="cs-CZ" sz="1400" dirty="0">
              <a:solidFill>
                <a:srgbClr val="000066"/>
              </a:solidFill>
            </a:endParaRPr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0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800px-Elbe_sp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04800"/>
            <a:ext cx="5257800" cy="280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796px-Prachauer_felsen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505200"/>
            <a:ext cx="52578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981200" y="6324600"/>
            <a:ext cx="2645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Skalní věže Prachovských skal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81200" y="3124200"/>
            <a:ext cx="1787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Vodní nádrž Rozkoš</a:t>
            </a:r>
            <a:endParaRPr lang="cs-CZ" sz="1400" dirty="0">
              <a:solidFill>
                <a:srgbClr val="000066"/>
              </a:solidFill>
            </a:endParaRPr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9600" y="533400"/>
            <a:ext cx="804899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0066"/>
                </a:solidFill>
              </a:rPr>
              <a:t>Obyvatelstvo a sídla: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ve středověku osídlovali tuto oblast Němci, vysídlení po II. světové válce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nejvyšší hustota zalidnění je na jihu, zejména okolí Jičína a Hradce Králové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Hradec Králové – významné univerzitní město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další města – Jičín, Náchod, Trutnov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lázně – Lázně Bělohrad, Jánské Lázně</a:t>
            </a:r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3" name="Obrázek 2" descr="800px-Jic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352800" y="2971800"/>
            <a:ext cx="2286000" cy="2459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666PX-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19600" y="5105400"/>
            <a:ext cx="152781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800px-Janske_Lazne_Colonades_at_nig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048000"/>
            <a:ext cx="2311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Janske_Lazne_Colonades_at_n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971800"/>
            <a:ext cx="2285285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457200" y="5410200"/>
            <a:ext cx="2124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Lázně Bělohrad - zámek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352800" y="2667000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Jičín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324600" y="5486400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Jánské lázně</a:t>
            </a:r>
            <a:endParaRPr lang="cs-CZ" sz="1400" dirty="0">
              <a:solidFill>
                <a:srgbClr val="000066"/>
              </a:solidFill>
            </a:endParaRPr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9600" y="381000"/>
            <a:ext cx="8177303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0066"/>
                </a:solidFill>
              </a:rPr>
              <a:t>Hospodářství: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nadprůměrný podíl zemědělské půdy a lesních porostů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zemědělství je soustředěno do Polabské nížiny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pěstují se obilniny /pšenice/, olejniny /řepka olejka/, řepa cukrovka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ve vyšších polohách se pěstují nenáročné plodiny – brambory, len</a:t>
            </a:r>
          </a:p>
          <a:p>
            <a:r>
              <a:rPr lang="cs-CZ" dirty="0" smtClean="0">
                <a:solidFill>
                  <a:srgbClr val="000066"/>
                </a:solidFill>
              </a:rPr>
              <a:t/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sz="2000" b="1" dirty="0" smtClean="0">
                <a:solidFill>
                  <a:srgbClr val="000066"/>
                </a:solidFill>
              </a:rPr>
              <a:t>Odvětví: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strojírenský průmysl – Hradec Králové /výroba motorů a zařízení pro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                                                  potravinářský průmysl/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                       Nové město nad metují - </a:t>
            </a:r>
            <a:r>
              <a:rPr lang="cs-CZ" dirty="0" smtClean="0">
                <a:solidFill>
                  <a:srgbClr val="000066"/>
                </a:solidFill>
                <a:hlinkClick r:id="rId2"/>
              </a:rPr>
              <a:t>Hodan</a:t>
            </a:r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elektrotechnický průmysl – Trutnov /výroba elektrických a optických přístrojů/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gumárenský průmysl – Náchod: </a:t>
            </a:r>
            <a:r>
              <a:rPr lang="cs-CZ" dirty="0" smtClean="0">
                <a:solidFill>
                  <a:srgbClr val="000066"/>
                </a:solidFill>
                <a:hlinkClick r:id="rId3"/>
              </a:rPr>
              <a:t>Rubena</a:t>
            </a:r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textilní průmysl – Dvůr Králové nad Labem: </a:t>
            </a:r>
            <a:r>
              <a:rPr lang="cs-CZ" dirty="0" smtClean="0">
                <a:solidFill>
                  <a:srgbClr val="000066"/>
                </a:solidFill>
                <a:hlinkClick r:id="rId4"/>
              </a:rPr>
              <a:t>Juta</a:t>
            </a:r>
            <a:r>
              <a:rPr lang="cs-CZ" dirty="0" smtClean="0">
                <a:solidFill>
                  <a:srgbClr val="000066"/>
                </a:solidFill>
              </a:rPr>
              <a:t> /výroba upadá/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               Trutnov: </a:t>
            </a:r>
            <a:r>
              <a:rPr lang="cs-CZ" dirty="0" smtClean="0">
                <a:solidFill>
                  <a:srgbClr val="000066"/>
                </a:solidFill>
                <a:hlinkClick r:id="rId5"/>
              </a:rPr>
              <a:t>Kara</a:t>
            </a:r>
            <a:r>
              <a:rPr lang="cs-CZ" dirty="0" smtClean="0">
                <a:solidFill>
                  <a:srgbClr val="000066"/>
                </a:solidFill>
              </a:rPr>
              <a:t> /výroba kožešin/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               Broumov: </a:t>
            </a:r>
            <a:r>
              <a:rPr lang="cs-CZ" dirty="0" smtClean="0">
                <a:solidFill>
                  <a:srgbClr val="000066"/>
                </a:solidFill>
                <a:hlinkClick r:id="rId6"/>
              </a:rPr>
              <a:t>Veba</a:t>
            </a:r>
            <a:r>
              <a:rPr lang="cs-CZ" dirty="0" smtClean="0">
                <a:solidFill>
                  <a:srgbClr val="000066"/>
                </a:solidFill>
              </a:rPr>
              <a:t> – ručníky, povlečení ubrusy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               Vamberk /proslulá výroba ruční krajky/ - </a:t>
            </a:r>
            <a:r>
              <a:rPr lang="cs-CZ" dirty="0" smtClean="0">
                <a:solidFill>
                  <a:srgbClr val="000066"/>
                </a:solidFill>
                <a:hlinkClick r:id="rId7"/>
              </a:rPr>
              <a:t>Muzeum krajek</a:t>
            </a:r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potravinářský průmysl – Dvůr Králové nad Labem: </a:t>
            </a:r>
            <a:r>
              <a:rPr lang="cs-CZ" dirty="0" smtClean="0">
                <a:solidFill>
                  <a:srgbClr val="000066"/>
                </a:solidFill>
                <a:hlinkClick r:id="rId8"/>
              </a:rPr>
              <a:t>Carla</a:t>
            </a:r>
            <a:r>
              <a:rPr lang="cs-CZ" dirty="0" smtClean="0">
                <a:solidFill>
                  <a:srgbClr val="000066"/>
                </a:solidFill>
              </a:rPr>
              <a:t> /čokoládovny/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                          Vrchlabí: </a:t>
            </a:r>
            <a:r>
              <a:rPr lang="cs-CZ" dirty="0" smtClean="0">
                <a:solidFill>
                  <a:srgbClr val="000066"/>
                </a:solidFill>
                <a:hlinkClick r:id="rId9"/>
              </a:rPr>
              <a:t>Dologran</a:t>
            </a:r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papírenský průmysl: Hostinné /papírny/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výroba klavírů a pianin –</a:t>
            </a: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Hradec králové: </a:t>
            </a:r>
            <a:r>
              <a:rPr lang="cs-CZ" dirty="0" smtClean="0">
                <a:solidFill>
                  <a:srgbClr val="000066"/>
                </a:solidFill>
                <a:hlinkClick r:id="rId10"/>
              </a:rPr>
              <a:t>Petrof</a:t>
            </a:r>
            <a:endParaRPr lang="cs-CZ" dirty="0" smtClean="0">
              <a:solidFill>
                <a:srgbClr val="000066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340</Words>
  <Application>Microsoft Office PowerPoint</Application>
  <PresentationFormat>Předvádění na obrazovce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Výchozí návrh</vt:lpstr>
      <vt:lpstr>KRÁLOVÉHRADECKÝ KRAJ</vt:lpstr>
      <vt:lpstr>Anotace:</vt:lpstr>
      <vt:lpstr>KRÁLOVÉHRADECKÝ KRAJ</vt:lpstr>
      <vt:lpstr>KRÁLOVÉHRADECKÝ KRAJ - znak vlajka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Osobnosti KRÁLOVÉHRADECKÉHO KRAJE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Mirek</dc:creator>
  <cp:lastModifiedBy>Mirek</cp:lastModifiedBy>
  <cp:revision>115</cp:revision>
  <cp:lastPrinted>1601-01-01T00:00:00Z</cp:lastPrinted>
  <dcterms:created xsi:type="dcterms:W3CDTF">1601-01-01T00:00:00Z</dcterms:created>
  <dcterms:modified xsi:type="dcterms:W3CDTF">2013-01-21T19:49:21Z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