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74" r:id="rId8"/>
    <p:sldId id="265" r:id="rId9"/>
    <p:sldId id="266" r:id="rId10"/>
    <p:sldId id="275" r:id="rId11"/>
    <p:sldId id="268" r:id="rId12"/>
    <p:sldId id="269" r:id="rId13"/>
    <p:sldId id="271" r:id="rId14"/>
    <p:sldId id="273" r:id="rId15"/>
    <p:sldId id="270" r:id="rId16"/>
    <p:sldId id="262" r:id="rId17"/>
    <p:sldId id="267" r:id="rId18"/>
    <p:sldId id="272" r:id="rId19"/>
    <p:sldId id="276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EB8C6-27E8-4EA3-8BFD-C9265CEBCF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B6022-4456-4665-987B-6CEE43B84B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5F585-655D-4604-868C-2A46C0B496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3AF73-EAFA-4265-ACC9-FFE0EB86E2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24D00-83D9-4CA6-8CB7-B5F6D52012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412C-2C60-4166-A870-98173BAE57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BC42B-FA46-42F8-A553-C50478CD6E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C5EBC-35B8-4808-8DCF-A6686E7FA0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C87F4-99E4-4238-938A-B859007C6D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A1625-508D-48E3-ADA2-7F1393A47F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CD6C8-B24F-48E5-A4B1-B1C545A9CE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BD7AB90-9B5F-49B4-ABB2-32DAFC96EE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Tomas_Bata.jpg" TargetMode="External"/><Relationship Id="rId13" Type="http://schemas.openxmlformats.org/officeDocument/2006/relationships/hyperlink" Target="http://cs.wikipedia.org/wiki/Soubor:Abrham.jpg" TargetMode="External"/><Relationship Id="rId3" Type="http://schemas.openxmlformats.org/officeDocument/2006/relationships/hyperlink" Target="http://cs.wikipedia.org/wiki/Soubor:Flag_of_Zlin_Region.svg" TargetMode="External"/><Relationship Id="rId7" Type="http://schemas.openxmlformats.org/officeDocument/2006/relationships/hyperlink" Target="http://cs.wikipedia.org/wiki/Soubor:Radho%C5%A1%C5%A5,_kaple.jpg" TargetMode="External"/><Relationship Id="rId12" Type="http://schemas.openxmlformats.org/officeDocument/2006/relationships/hyperlink" Target="http://cs.wikipedia.org/wiki/Soubor:Max_Svabinsky_1933.jpg" TargetMode="External"/><Relationship Id="rId2" Type="http://schemas.openxmlformats.org/officeDocument/2006/relationships/hyperlink" Target="http://cs.wikipedia.org/wiki/Soubor:Zlin_Region_CoA_CZ.svg" TargetMode="Externa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Zlin2.jpg" TargetMode="External"/><Relationship Id="rId11" Type="http://schemas.openxmlformats.org/officeDocument/2006/relationships/hyperlink" Target="http://www.google.cz/search?q=e.+ji%C5%99i%C4%8Dn%C3%A1+obr%C3%25" TargetMode="External"/><Relationship Id="rId5" Type="http://schemas.openxmlformats.org/officeDocument/2006/relationships/hyperlink" Target="http://cs.wikipedia.org/wiki/Soubor:Kromeriz04.JPG" TargetMode="External"/><Relationship Id="rId15" Type="http://schemas.openxmlformats.org/officeDocument/2006/relationships/hyperlink" Target="http://www.google.cz/imgres?imgurl=http://www.inforally.sibiul.ro/foto/wrc-rally-driver-roman-kresta.jpg&amp;imgrefurl=http://www.inforally.sibiul.ro/wrc-rally-drivers.php&amp;h=144&amp;w=11" TargetMode="External"/><Relationship Id="rId10" Type="http://schemas.openxmlformats.org/officeDocument/2006/relationships/hyperlink" Target="http://cs.wikipedia.org/wiki/Soubor:Johan_amos_comenius_1592-1671.jpg" TargetMode="External"/><Relationship Id="rId4" Type="http://schemas.openxmlformats.org/officeDocument/2006/relationships/hyperlink" Target="http://cs.wikipedia.org/wiki/Soubor:2004_Zlinsky_kraj.PNG" TargetMode="External"/><Relationship Id="rId9" Type="http://schemas.openxmlformats.org/officeDocument/2006/relationships/hyperlink" Target="https://cs.wikipedia.org/wiki/Soubor:Cyril-methodius-small.jpg" TargetMode="External"/><Relationship Id="rId14" Type="http://schemas.openxmlformats.org/officeDocument/2006/relationships/hyperlink" Target="http://www.google.cz/imgre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search?q=tom%C3%A1%C5%A1+Bata+obr%C3%25" TargetMode="External"/><Relationship Id="rId13" Type="http://schemas.openxmlformats.org/officeDocument/2006/relationships/hyperlink" Target="http://www.google.cz/search?q=vala%C5%A1sk%C3%BD+kroj+obr%C3%25" TargetMode="External"/><Relationship Id="rId3" Type="http://schemas.openxmlformats.org/officeDocument/2006/relationships/hyperlink" Target="http://www.google.cz/search?q=Kl%C3%A1%C5%25" TargetMode="External"/><Relationship Id="rId7" Type="http://schemas.openxmlformats.org/officeDocument/2006/relationships/hyperlink" Target="http://cs.wikipedia.org/wiki/Soubor:Mrakodrap_zlin.jpg" TargetMode="External"/><Relationship Id="rId12" Type="http://schemas.openxmlformats.org/officeDocument/2006/relationships/hyperlink" Target="http://cs.wikipedia.org/wiki/Soubor:Jizda_Kralu_Vlcnov_Czech_Rep.jpg" TargetMode="External"/><Relationship Id="rId2" Type="http://schemas.openxmlformats.org/officeDocument/2006/relationships/hyperlink" Target="http://www.google.cz/imgr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z/search?q=orchideje+v+p%C5%99%C3%ADrod%C4%9B&amp;rlz=1R2RNRN_csCZ443&amp;tbm=isch&amp;tbo=u&amp;" TargetMode="External"/><Relationship Id="rId11" Type="http://schemas.openxmlformats.org/officeDocument/2006/relationships/hyperlink" Target="http://cs.wikipedia.org/wiki/Soubor:Grapes_in_P%C3%A1lava_region_(1).jpg" TargetMode="External"/><Relationship Id="rId5" Type="http://schemas.openxmlformats.org/officeDocument/2006/relationships/hyperlink" Target="http://cs.wikipedia.org/wiki/Soubor:Radho%C5%A1%C5%A5_od_Velk%C3%A9_Polany.jpg" TargetMode="External"/><Relationship Id="rId15" Type="http://schemas.openxmlformats.org/officeDocument/2006/relationships/image" Target="../media/image2.jpeg"/><Relationship Id="rId10" Type="http://schemas.openxmlformats.org/officeDocument/2006/relationships/hyperlink" Target="http://www.google.cz/search?q=tom%C3%A1%C5%A1+bata+boty+obr%C3%25" TargetMode="External"/><Relationship Id="rId4" Type="http://schemas.openxmlformats.org/officeDocument/2006/relationships/hyperlink" Target="http://cs.wikipedia.org/wiki/Soubor:%C4%8Cerven%C3%BD_kame%C5%88.jpg" TargetMode="External"/><Relationship Id="rId9" Type="http://schemas.openxmlformats.org/officeDocument/2006/relationships/hyperlink" Target="http://www.google.cz/search?q=t+bata+obr%C3%25" TargetMode="External"/><Relationship Id="rId14" Type="http://schemas.openxmlformats.org/officeDocument/2006/relationships/hyperlink" Target="http://www.google.cz/search?q=slov%C3%A1ck%C3%BD+kroj+obr%C3%25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Velk%C3%A9_Karlovice_kostel.jpg" TargetMode="External"/><Relationship Id="rId13" Type="http://schemas.openxmlformats.org/officeDocument/2006/relationships/image" Target="../media/image2.jpeg"/><Relationship Id="rId3" Type="http://schemas.openxmlformats.org/officeDocument/2006/relationships/hyperlink" Target="https://cs.wikipedia.org/wiki/Soubor:N%C3%A1m%C4%9Bst%C3%AD_Krom%C4%9B%C5%99%C3%AD%C5%BE.JPG" TargetMode="External"/><Relationship Id="rId7" Type="http://schemas.openxmlformats.org/officeDocument/2006/relationships/hyperlink" Target="http://cs.wikipedia.org/wiki/Soubor:Uhersk%C3%A9_Hradi%C5%A1t%C4%9B,_mari%C3%A1nsk%C3%BD_sloup.jpg" TargetMode="External"/><Relationship Id="rId12" Type="http://schemas.openxmlformats.org/officeDocument/2006/relationships/hyperlink" Target="http://cs.wikipedia.org/wiki/Soubor:New_granite_sculpture_of_Radegast.jpg" TargetMode="External"/><Relationship Id="rId2" Type="http://schemas.openxmlformats.org/officeDocument/2006/relationships/hyperlink" Target="http://www.google.cz/search?q=zl%C3%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N%C3%A1m%C4%9Bst%C3%AD_ve_Vala%C5%A1sk%C3%A9m_Mezi%C5%99%C3%AD%C4%8D%C3%AD_2.jpg" TargetMode="External"/><Relationship Id="rId11" Type="http://schemas.openxmlformats.org/officeDocument/2006/relationships/hyperlink" Target="http://www.google.cz/imgres?imgurl=http://www.hospudka.net/wp-" TargetMode="External"/><Relationship Id="rId5" Type="http://schemas.openxmlformats.org/officeDocument/2006/relationships/hyperlink" Target="http://cs.wikipedia.org/wiki/Soubor:Vsetinsky_zamek.jpg" TargetMode="External"/><Relationship Id="rId10" Type="http://schemas.openxmlformats.org/officeDocument/2006/relationships/hyperlink" Target="http://www.google.cz/search?q=jel%C3%ADnek+slivovice+obr%C3%25" TargetMode="External"/><Relationship Id="rId4" Type="http://schemas.openxmlformats.org/officeDocument/2006/relationships/hyperlink" Target="http://cs.wikipedia.org/wiki/Soubor:Roznov_p_Radhostem01.JPG" TargetMode="External"/><Relationship Id="rId9" Type="http://schemas.openxmlformats.org/officeDocument/2006/relationships/hyperlink" Target="http://cs.wikipedia.org/wiki/Soubor:%C5%BDamp%C3%ADk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cs.wikipedia.org/wiki/Soubor:Lesna_castle.jpg" TargetMode="External"/><Relationship Id="rId7" Type="http://schemas.openxmlformats.org/officeDocument/2006/relationships/hyperlink" Target="http://www.google.cz/search?q=bat%C5%AFv+kan%C3%25" TargetMode="External"/><Relationship Id="rId2" Type="http://schemas.openxmlformats.org/officeDocument/2006/relationships/hyperlink" Target="http://www.google.cz/search?q=zl%C3%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Velehrad.JPG" TargetMode="External"/><Relationship Id="rId5" Type="http://schemas.openxmlformats.org/officeDocument/2006/relationships/hyperlink" Target="http://cs.wikipedia.org/wiki/Soubor:Malenisko1.JPG" TargetMode="External"/><Relationship Id="rId4" Type="http://schemas.openxmlformats.org/officeDocument/2006/relationships/hyperlink" Target="http://cs.wikipedia.org/wiki/Soubor:Host%C3%BDn,_Bazilika_0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ZLÍNSKÝ KRAJ</a:t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Z_049_Česká republika_Zlínský kraj</a:t>
            </a:r>
            <a:r>
              <a:rPr lang="cs-CZ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1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Jitka Kořístková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a Mateřská škola Kašava, okres Zlín, příspěvková organizace</a:t>
            </a:r>
          </a:p>
          <a:p>
            <a:pPr algn="ctr"/>
            <a:endParaRPr lang="cs-CZ"/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75000"/>
                <a:lumOff val="2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agesCAM0AQ6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24384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 descr="imagesCAQS01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81000"/>
            <a:ext cx="4810125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imagesCAVO4PM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219200"/>
            <a:ext cx="246697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Obrázek 4" descr="bez názvu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2192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800PX-~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5181600"/>
            <a:ext cx="23622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800px-Roznov_p_Radhostem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3276600"/>
            <a:ext cx="23622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800px-Vsetinsky_zamek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2766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Obrázek 8" descr="800PX-~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00800" y="5181600"/>
            <a:ext cx="23622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799PX-~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" y="5181600"/>
            <a:ext cx="23622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 descr="254PX-~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9000" y="3276600"/>
            <a:ext cx="2286000" cy="153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76" name="TextovéPole 12"/>
          <p:cNvSpPr txBox="1">
            <a:spLocks noChangeArrowheads="1"/>
          </p:cNvSpPr>
          <p:nvPr/>
        </p:nvSpPr>
        <p:spPr bwMode="auto">
          <a:xfrm>
            <a:off x="381000" y="3048000"/>
            <a:ext cx="1947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Rožnov pod Radhoštěm</a:t>
            </a:r>
          </a:p>
        </p:txBody>
      </p:sp>
      <p:sp>
        <p:nvSpPr>
          <p:cNvPr id="11277" name="TextovéPole 13"/>
          <p:cNvSpPr txBox="1">
            <a:spLocks noChangeArrowheads="1"/>
          </p:cNvSpPr>
          <p:nvPr/>
        </p:nvSpPr>
        <p:spPr bwMode="auto">
          <a:xfrm>
            <a:off x="3429000" y="3048000"/>
            <a:ext cx="1439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Valašské Meziříčí</a:t>
            </a:r>
          </a:p>
        </p:txBody>
      </p:sp>
      <p:sp>
        <p:nvSpPr>
          <p:cNvPr id="11278" name="TextovéPole 14"/>
          <p:cNvSpPr txBox="1">
            <a:spLocks noChangeArrowheads="1"/>
          </p:cNvSpPr>
          <p:nvPr/>
        </p:nvSpPr>
        <p:spPr bwMode="auto">
          <a:xfrm>
            <a:off x="6400800" y="3048000"/>
            <a:ext cx="1252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Vsetín - zámek</a:t>
            </a:r>
          </a:p>
        </p:txBody>
      </p:sp>
      <p:sp>
        <p:nvSpPr>
          <p:cNvPr id="11279" name="TextovéPole 15"/>
          <p:cNvSpPr txBox="1">
            <a:spLocks noChangeArrowheads="1"/>
          </p:cNvSpPr>
          <p:nvPr/>
        </p:nvSpPr>
        <p:spPr bwMode="auto">
          <a:xfrm>
            <a:off x="381000" y="4953000"/>
            <a:ext cx="1446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Uherské Hradiště</a:t>
            </a:r>
          </a:p>
        </p:txBody>
      </p:sp>
      <p:sp>
        <p:nvSpPr>
          <p:cNvPr id="11280" name="TextovéPole 16"/>
          <p:cNvSpPr txBox="1">
            <a:spLocks noChangeArrowheads="1"/>
          </p:cNvSpPr>
          <p:nvPr/>
        </p:nvSpPr>
        <p:spPr bwMode="auto">
          <a:xfrm>
            <a:off x="3429000" y="4953000"/>
            <a:ext cx="849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Kroměříž</a:t>
            </a:r>
          </a:p>
        </p:txBody>
      </p:sp>
      <p:sp>
        <p:nvSpPr>
          <p:cNvPr id="11281" name="TextovéPole 17"/>
          <p:cNvSpPr txBox="1">
            <a:spLocks noChangeArrowheads="1"/>
          </p:cNvSpPr>
          <p:nvPr/>
        </p:nvSpPr>
        <p:spPr bwMode="auto">
          <a:xfrm>
            <a:off x="6400800" y="4953000"/>
            <a:ext cx="1311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Velké Karlovice</a:t>
            </a:r>
          </a:p>
        </p:txBody>
      </p:sp>
      <p:pic>
        <p:nvPicPr>
          <p:cNvPr id="11282" name="Picture 8" descr="OPVK_hor_zakladni_logolink_RGB_cz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0"/>
            <a:ext cx="2438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75000"/>
                <a:lumOff val="2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1"/>
          <p:cNvSpPr txBox="1">
            <a:spLocks noChangeArrowheads="1"/>
          </p:cNvSpPr>
          <p:nvPr/>
        </p:nvSpPr>
        <p:spPr bwMode="auto">
          <a:xfrm>
            <a:off x="457200" y="-152400"/>
            <a:ext cx="8839200" cy="911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endParaRPr lang="cs-CZ" sz="2000" b="1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sz="2000" b="1">
                <a:solidFill>
                  <a:srgbClr val="000066"/>
                </a:solidFill>
              </a:rPr>
              <a:t> </a:t>
            </a:r>
            <a:r>
              <a:rPr lang="cs-CZ">
                <a:solidFill>
                  <a:srgbClr val="000066"/>
                </a:solidFill>
              </a:rPr>
              <a:t>Hospodářství:</a:t>
            </a:r>
            <a:r>
              <a:rPr lang="cs-CZ" b="1">
                <a:solidFill>
                  <a:srgbClr val="000066"/>
                </a:solidFill>
              </a:rPr>
              <a:t> </a:t>
            </a:r>
            <a:r>
              <a:rPr lang="cs-CZ">
                <a:solidFill>
                  <a:srgbClr val="000066"/>
                </a:solidFill>
              </a:rPr>
              <a:t>nadmořská výška krajiny ovlivňuje zemědělskou výrobu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jižní část využívá 60% zemědělsky využívaných půd, severní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hornatou část zabírají z 80% lesy /smrkové/</a:t>
            </a:r>
            <a:r>
              <a:rPr lang="cs-CZ" b="1">
                <a:solidFill>
                  <a:srgbClr val="000066"/>
                </a:solidFill>
              </a:rPr>
              <a:t/>
            </a:r>
            <a:br>
              <a:rPr lang="cs-CZ" b="1">
                <a:solidFill>
                  <a:srgbClr val="000066"/>
                </a:solidFill>
              </a:rPr>
            </a:br>
            <a:r>
              <a:rPr lang="cs-CZ" b="1">
                <a:solidFill>
                  <a:srgbClr val="000066"/>
                </a:solidFill>
              </a:rPr>
              <a:t>   </a:t>
            </a:r>
            <a:r>
              <a:rPr lang="cs-CZ">
                <a:solidFill>
                  <a:srgbClr val="000066"/>
                </a:solidFill>
              </a:rPr>
              <a:t>zemědělství -  v úvalech se pěstuje pšenice, řepa cukrovka, vinná réva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-  v hornatých částech se pěstuje brambory, len a oves</a:t>
            </a:r>
          </a:p>
          <a:p>
            <a:r>
              <a:rPr lang="cs-CZ" sz="2000" b="1">
                <a:solidFill>
                  <a:srgbClr val="000066"/>
                </a:solidFill>
              </a:rPr>
              <a:t>                         </a:t>
            </a:r>
            <a:r>
              <a:rPr lang="cs-CZ">
                <a:solidFill>
                  <a:srgbClr val="000066"/>
                </a:solidFill>
              </a:rPr>
              <a:t>a k pastevectví dobytka</a:t>
            </a:r>
          </a:p>
          <a:p>
            <a:r>
              <a:rPr lang="cs-CZ" sz="2000" b="1">
                <a:solidFill>
                  <a:srgbClr val="000066"/>
                </a:solidFill>
              </a:rPr>
              <a:t/>
            </a:r>
            <a:br>
              <a:rPr lang="cs-CZ" sz="2000" b="1">
                <a:solidFill>
                  <a:srgbClr val="000066"/>
                </a:solidFill>
              </a:rPr>
            </a:br>
            <a:r>
              <a:rPr lang="cs-CZ" sz="2000" b="1">
                <a:solidFill>
                  <a:srgbClr val="000066"/>
                </a:solidFill>
              </a:rPr>
              <a:t>Odvětví:</a:t>
            </a:r>
            <a:endParaRPr lang="cs-CZ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strojírenský průmysl – Let Kunovice: výrobce malých dopravních letadel a kluzáků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gumárenský – Barum Continental Otrokovice: výroba pneumatik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potravinářský – Hamé Babice: konzervy, kečupy, kompoty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Uherský Brod: pivovar Janáček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R. Jelínek Vizovice: výroba destilátů /slivovice/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Linea Nivnice: destiláty, džusy, dětské výživy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Nestlé Holešov: SWINX největší středoevropský výrobce bonbonů 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např. z řady Jojo, BON PARI atd.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Medoks Všemina: výroba medového pečiva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výroba map – Shocart Zádveřice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zbrojní – Uherský Brod: výroba zbraní a střeliva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chemický – Deza Valašské Meziříčí: zpracovatel surového dehtu a benzolu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nábytkářský – TON Bystřice pod Hostýnem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sklářský – sklárny Květná: výroba skla</a:t>
            </a:r>
          </a:p>
          <a:p>
            <a:endParaRPr lang="cs-CZ">
              <a:solidFill>
                <a:srgbClr val="000066"/>
              </a:solidFill>
            </a:endParaRPr>
          </a:p>
          <a:p>
            <a:r>
              <a:rPr lang="cs-CZ">
                <a:solidFill>
                  <a:srgbClr val="000066"/>
                </a:solidFill>
              </a:rPr>
              <a:t/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</a:t>
            </a:r>
          </a:p>
          <a:p>
            <a:r>
              <a:rPr lang="cs-CZ">
                <a:solidFill>
                  <a:srgbClr val="000066"/>
                </a:solidFill>
              </a:rPr>
              <a:t/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</a:t>
            </a:r>
          </a:p>
          <a:p>
            <a:endParaRPr lang="cs-CZ">
              <a:solidFill>
                <a:srgbClr val="000066"/>
              </a:solidFill>
            </a:endParaRPr>
          </a:p>
        </p:txBody>
      </p:sp>
      <p:pic>
        <p:nvPicPr>
          <p:cNvPr id="1229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AMPK_1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505200"/>
            <a:ext cx="122872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imagesCA6K6LD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2971800"/>
            <a:ext cx="9906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nestl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495800"/>
            <a:ext cx="13716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Obrázek 6" descr="bez názv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1676400"/>
            <a:ext cx="2057400" cy="68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75000"/>
                <a:lumOff val="2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ovéPole 1"/>
          <p:cNvSpPr txBox="1">
            <a:spLocks noChangeArrowheads="1"/>
          </p:cNvSpPr>
          <p:nvPr/>
        </p:nvSpPr>
        <p:spPr bwMode="auto">
          <a:xfrm>
            <a:off x="304800" y="-228600"/>
            <a:ext cx="8991600" cy="712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endParaRPr lang="cs-CZ" sz="2000" b="1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sz="2000" b="1">
                <a:solidFill>
                  <a:srgbClr val="000066"/>
                </a:solidFill>
              </a:rPr>
              <a:t> </a:t>
            </a:r>
            <a:r>
              <a:rPr lang="cs-CZ">
                <a:solidFill>
                  <a:srgbClr val="000066"/>
                </a:solidFill>
              </a:rPr>
              <a:t>elektrotechnický průmysl – Rožnov pod Radhoštěm: Tesla Sezam /výroba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  polovodičů/</a:t>
            </a:r>
          </a:p>
          <a:p>
            <a:pPr>
              <a:buFont typeface="Wingdings" pitchFamily="2" charset="2"/>
              <a:buChar char="§"/>
            </a:pPr>
            <a:r>
              <a:rPr lang="cs-CZ" sz="2000" b="1">
                <a:solidFill>
                  <a:srgbClr val="000066"/>
                </a:solidFill>
              </a:rPr>
              <a:t> </a:t>
            </a:r>
            <a:r>
              <a:rPr lang="cs-CZ">
                <a:solidFill>
                  <a:srgbClr val="000066"/>
                </a:solidFill>
              </a:rPr>
              <a:t>dřevozpracující průmysl  - Timber Production Velké Karlovice: prodej dřevěných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briket a výroba okenních eurohranolů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- Pila MSK: sušení dřeva, paletový přířez, výroba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mulčovací kůry</a:t>
            </a:r>
          </a:p>
          <a:p>
            <a:r>
              <a:rPr lang="cs-CZ" sz="2000" b="1">
                <a:solidFill>
                  <a:srgbClr val="000066"/>
                </a:solidFill>
              </a:rPr>
              <a:t/>
            </a:r>
            <a:br>
              <a:rPr lang="cs-CZ" sz="2000" b="1">
                <a:solidFill>
                  <a:srgbClr val="000066"/>
                </a:solidFill>
              </a:rPr>
            </a:br>
            <a:r>
              <a:rPr lang="cs-CZ" sz="2000" b="1">
                <a:solidFill>
                  <a:srgbClr val="000066"/>
                </a:solidFill>
              </a:rPr>
              <a:t>Cestovní ruch: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kraj navštěvuje každoročně mnoho turistů: 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- Velké Karlovice: dřevěný kostel, muzeum, rekreační střediska, lyžování,</a:t>
            </a:r>
          </a:p>
          <a:p>
            <a:r>
              <a:rPr lang="cs-CZ">
                <a:solidFill>
                  <a:srgbClr val="000066"/>
                </a:solidFill>
              </a:rPr>
              <a:t>                                hřebeny Kohútka, Soláň, Kasárna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- Rožnov pod Radhoštěm: Valašské muzeum v přírodě - skanzen, v okolí hřeben 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 Pustevny – hora Radhošť,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                    kaple a socha Cyrila a Metoděje,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                    socha pohanského boha Radegasta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Zlín – Muzeum obuvi, univerzitní město, pořádá se zde automobilová soutěž 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Barum Rally, Mezinárodní festival filmů pro děti a mládež, v okolí se nachází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Zoo Lešná a zámek, Baťův kanál na řece Moravě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Kroměříž – zámek, Podzámecká a Květná zahrada /UNESCO/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lázně - Luhačovice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kulturní památky – hrad Buchlov, barokní zámek Buchlovice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poutní místa – Velehrad, Hostýn, Provodov</a:t>
            </a:r>
          </a:p>
          <a:p>
            <a:endParaRPr lang="cs-CZ">
              <a:solidFill>
                <a:srgbClr val="000066"/>
              </a:solidFill>
            </a:endParaRPr>
          </a:p>
          <a:p>
            <a:endParaRPr lang="cs-CZ">
              <a:solidFill>
                <a:srgbClr val="000066"/>
              </a:solidFill>
            </a:endParaRPr>
          </a:p>
        </p:txBody>
      </p:sp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image-5405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5105400"/>
            <a:ext cx="2020888" cy="144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cyril-a-metode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1624013"/>
            <a:ext cx="1219200" cy="104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solan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1066800"/>
            <a:ext cx="1676400" cy="1017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800px-Flower_Garden_Kromeri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3581400"/>
            <a:ext cx="1676400" cy="72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75000"/>
                <a:lumOff val="2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 descr="400px-New_granite_sculpture_of_Radeg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81000"/>
            <a:ext cx="21082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ek 15" descr="800px-Lesna_cast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191000"/>
            <a:ext cx="29718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ázek 16" descr="bez názv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219200"/>
            <a:ext cx="2057400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Obrázek 17" descr="Ba____v_kan__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3352800"/>
            <a:ext cx="2743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3" name="TextovéPole 6"/>
          <p:cNvSpPr txBox="1">
            <a:spLocks noChangeArrowheads="1"/>
          </p:cNvSpPr>
          <p:nvPr/>
        </p:nvSpPr>
        <p:spPr bwMode="auto">
          <a:xfrm>
            <a:off x="2971800" y="381000"/>
            <a:ext cx="2776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Socha Radegasta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staroslovanský bůh slunce a hojnosti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sídlil na nedaleké hoře Radhošť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je podle něj pojmenováno pivo,</a:t>
            </a:r>
          </a:p>
          <a:p>
            <a:r>
              <a:rPr lang="cs-CZ" sz="1200">
                <a:solidFill>
                  <a:srgbClr val="000066"/>
                </a:solidFill>
              </a:rPr>
              <a:t>  které se vaří v Nošovicích</a:t>
            </a:r>
          </a:p>
        </p:txBody>
      </p:sp>
      <p:sp>
        <p:nvSpPr>
          <p:cNvPr id="14344" name="TextovéPole 7"/>
          <p:cNvSpPr txBox="1">
            <a:spLocks noChangeArrowheads="1"/>
          </p:cNvSpPr>
          <p:nvPr/>
        </p:nvSpPr>
        <p:spPr bwMode="auto">
          <a:xfrm>
            <a:off x="381000" y="3352800"/>
            <a:ext cx="27130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Zámek Lešná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stojí v areálu bývalého </a:t>
            </a:r>
            <a:br>
              <a:rPr lang="cs-CZ" sz="1200">
                <a:solidFill>
                  <a:srgbClr val="000066"/>
                </a:solidFill>
              </a:rPr>
            </a:br>
            <a:r>
              <a:rPr lang="cs-CZ" sz="1200">
                <a:solidFill>
                  <a:srgbClr val="000066"/>
                </a:solidFill>
              </a:rPr>
              <a:t>   zámeckého parku /nyní Zoo Lešná/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byl postaven na konci 19. století</a:t>
            </a:r>
          </a:p>
        </p:txBody>
      </p:sp>
      <p:sp>
        <p:nvSpPr>
          <p:cNvPr id="14345" name="TextovéPole 8"/>
          <p:cNvSpPr txBox="1">
            <a:spLocks noChangeArrowheads="1"/>
          </p:cNvSpPr>
          <p:nvPr/>
        </p:nvSpPr>
        <p:spPr bwMode="auto">
          <a:xfrm>
            <a:off x="6858000" y="762000"/>
            <a:ext cx="1069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Baťův kanál</a:t>
            </a:r>
          </a:p>
          <a:p>
            <a:endParaRPr lang="cs-CZ" sz="1200">
              <a:solidFill>
                <a:srgbClr val="000066"/>
              </a:solidFill>
            </a:endParaRPr>
          </a:p>
        </p:txBody>
      </p:sp>
      <p:sp>
        <p:nvSpPr>
          <p:cNvPr id="14346" name="TextovéPole 9"/>
          <p:cNvSpPr txBox="1">
            <a:spLocks noChangeArrowheads="1"/>
          </p:cNvSpPr>
          <p:nvPr/>
        </p:nvSpPr>
        <p:spPr bwMode="auto">
          <a:xfrm>
            <a:off x="3810000" y="2362200"/>
            <a:ext cx="27035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průplav Otrokovice – Rohatec</a:t>
            </a:r>
          </a:p>
          <a:p>
            <a:r>
              <a:rPr lang="cs-CZ" sz="1200">
                <a:solidFill>
                  <a:srgbClr val="000066"/>
                </a:solidFill>
              </a:rPr>
              <a:t>- původně určen k přepravě lignitu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vodní cesta vybudována v roce</a:t>
            </a:r>
            <a:br>
              <a:rPr lang="cs-CZ" sz="1200">
                <a:solidFill>
                  <a:srgbClr val="000066"/>
                </a:solidFill>
              </a:rPr>
            </a:br>
            <a:r>
              <a:rPr lang="cs-CZ" sz="1200">
                <a:solidFill>
                  <a:srgbClr val="000066"/>
                </a:solidFill>
              </a:rPr>
              <a:t>  1934 – 1938, délka 52 km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na cestě je řada unikátních zařízení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75000"/>
                <a:lumOff val="2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11"/>
          <p:cNvSpPr txBox="1">
            <a:spLocks noChangeArrowheads="1"/>
          </p:cNvSpPr>
          <p:nvPr/>
        </p:nvSpPr>
        <p:spPr bwMode="auto">
          <a:xfrm>
            <a:off x="3429000" y="6248400"/>
            <a:ext cx="1404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MFF Karlovy Vary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ázek 19" descr="400px-Malenisk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886200"/>
            <a:ext cx="2209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Obrázek 20" descr="450PX-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914400"/>
            <a:ext cx="222885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Obrázek 21" descr="800px-Velehr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2971800"/>
            <a:ext cx="37338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7" name="TextovéPole 6"/>
          <p:cNvSpPr txBox="1">
            <a:spLocks noChangeArrowheads="1"/>
          </p:cNvSpPr>
          <p:nvPr/>
        </p:nvSpPr>
        <p:spPr bwMode="auto">
          <a:xfrm>
            <a:off x="2133600" y="152400"/>
            <a:ext cx="5057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000066"/>
                </a:solidFill>
              </a:rPr>
              <a:t>Poutní místa Zlínského kraje</a:t>
            </a:r>
          </a:p>
        </p:txBody>
      </p:sp>
      <p:sp>
        <p:nvSpPr>
          <p:cNvPr id="15368" name="TextovéPole 7"/>
          <p:cNvSpPr txBox="1">
            <a:spLocks noChangeArrowheads="1"/>
          </p:cNvSpPr>
          <p:nvPr/>
        </p:nvSpPr>
        <p:spPr bwMode="auto">
          <a:xfrm>
            <a:off x="3048000" y="914400"/>
            <a:ext cx="26812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Hostýn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Bazilika Nanebevzetí Panny Marie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leží na kopci Hostýn 734,6 m. n. m.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je zde křížová cesta D. Jurkoviče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nacházelo se zde pravěké hradiště</a:t>
            </a:r>
          </a:p>
        </p:txBody>
      </p:sp>
      <p:sp>
        <p:nvSpPr>
          <p:cNvPr id="15369" name="TextovéPole 8"/>
          <p:cNvSpPr txBox="1">
            <a:spLocks noChangeArrowheads="1"/>
          </p:cNvSpPr>
          <p:nvPr/>
        </p:nvSpPr>
        <p:spPr bwMode="auto">
          <a:xfrm>
            <a:off x="3048000" y="5410200"/>
            <a:ext cx="2513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Provodov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stojí na kopci Malenisko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je zasvěcen Panně Marii Sněžné</a:t>
            </a:r>
          </a:p>
        </p:txBody>
      </p:sp>
      <p:sp>
        <p:nvSpPr>
          <p:cNvPr id="15370" name="TextovéPole 9"/>
          <p:cNvSpPr txBox="1">
            <a:spLocks noChangeArrowheads="1"/>
          </p:cNvSpPr>
          <p:nvPr/>
        </p:nvSpPr>
        <p:spPr bwMode="auto">
          <a:xfrm>
            <a:off x="5562600" y="1981200"/>
            <a:ext cx="3263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Velehrad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Bazilika Nanebevzetí Panny Marie</a:t>
            </a:r>
            <a:br>
              <a:rPr lang="cs-CZ" sz="1200">
                <a:solidFill>
                  <a:srgbClr val="000066"/>
                </a:solidFill>
              </a:rPr>
            </a:br>
            <a:r>
              <a:rPr lang="cs-CZ" sz="1200">
                <a:solidFill>
                  <a:srgbClr val="000066"/>
                </a:solidFill>
              </a:rPr>
              <a:t>   a svatého  Cyrila a Metoděje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je hlavním střediskem Velké Moravy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duben 1990 návštěva papeže Jana Pavla II.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75000"/>
                <a:lumOff val="2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300" smtClean="0">
                <a:solidFill>
                  <a:srgbClr val="000066"/>
                </a:solidFill>
              </a:rPr>
              <a:t>Osobnosti ZLÍNSKÉHO KRAJE</a:t>
            </a:r>
          </a:p>
        </p:txBody>
      </p:sp>
      <p:pic>
        <p:nvPicPr>
          <p:cNvPr id="1638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044_Roman_Kre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962400"/>
            <a:ext cx="1600200" cy="200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370px-Tomas_Ba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371600"/>
            <a:ext cx="16002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425px-Abrh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962400"/>
            <a:ext cx="1600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4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3962400"/>
            <a:ext cx="155257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Cyril-methodius-sma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1447800"/>
            <a:ext cx="147002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Ivana_Trum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1800" y="3962400"/>
            <a:ext cx="16002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Johan_amos_comenius_1592-167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3000" y="1447800"/>
            <a:ext cx="15240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 descr="Max_Svabinsky_193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1524000"/>
            <a:ext cx="2214563" cy="19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1"/>
          <p:cNvSpPr txBox="1">
            <a:spLocks noChangeArrowheads="1"/>
          </p:cNvSpPr>
          <p:nvPr/>
        </p:nvSpPr>
        <p:spPr bwMode="auto">
          <a:xfrm>
            <a:off x="533400" y="304800"/>
            <a:ext cx="8748713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000066"/>
                </a:solidFill>
              </a:rPr>
              <a:t>Zdroje:</a:t>
            </a:r>
          </a:p>
          <a:p>
            <a:pPr>
              <a:buFont typeface="Arial" charset="0"/>
              <a:buChar char="•"/>
            </a:pPr>
            <a:r>
              <a:rPr lang="cs-CZ" sz="1400">
                <a:solidFill>
                  <a:srgbClr val="000066"/>
                </a:solidFill>
              </a:rPr>
              <a:t> </a:t>
            </a:r>
            <a:r>
              <a:rPr lang="cs-CZ" sz="1200"/>
              <a:t>Soubor:Zlin Region CoA CZ.svg.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21.5.2007]. Dostupné z: </a:t>
            </a:r>
            <a:r>
              <a:rPr lang="cs-CZ" sz="1200">
                <a:hlinkClick r:id="rId2"/>
              </a:rPr>
              <a:t>http://cs.wikipedia.org/wiki/Soubor:Zlin_Region_CoA_CZ.svg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Soubor:Flag of Zlin Region.svg.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26.5.2007]. Dostupné z: </a:t>
            </a:r>
            <a:r>
              <a:rPr lang="cs-CZ" sz="1200">
                <a:hlinkClick r:id="rId3"/>
              </a:rPr>
              <a:t>http://cs.wikipedia.org/wiki/Soubor:Flag_of_Zlin_Region.svg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Soubor:2004 Zlinsky kraj.PNG.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14.4.2011]. Dostupné z: </a:t>
            </a:r>
            <a:r>
              <a:rPr lang="cs-CZ" sz="1200">
                <a:hlinkClick r:id="rId4"/>
              </a:rPr>
              <a:t>http://cs.wikipedia.org/wiki/Soubor:2004_Zlinsky_kraj.PNG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Soubor:Kromeriz04.JPG.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29.4.2010]. Dostupné z: </a:t>
            </a:r>
            <a:r>
              <a:rPr lang="cs-CZ" sz="1200">
                <a:hlinkClick r:id="rId5"/>
              </a:rPr>
              <a:t>http://cs.wikipedia.org/wiki/Soubor:Kromeriz04.JPG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Soubor:Zlin2.jpg.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23.4.2007]. Dostupné z: </a:t>
            </a:r>
            <a:r>
              <a:rPr lang="cs-CZ" sz="1200">
                <a:hlinkClick r:id="rId6"/>
              </a:rPr>
              <a:t>http://cs.wikipedia.org/wiki/Soubor:Zlin2.jpg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Soubor:Radhošť, kaple.jpg.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20.6.2008]. Dostupné z: </a:t>
            </a:r>
            <a:r>
              <a:rPr lang="cs-CZ" sz="1200">
                <a:hlinkClick r:id="rId7"/>
              </a:rPr>
              <a:t>http://cs.wikipedia.org/wiki/Soubor:Radho%C5%A1%C5%A5,_kaple.jpg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Soubor:Tomas Bata.jpg.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21.2.2009]. Dostupné z: </a:t>
            </a:r>
            <a:r>
              <a:rPr lang="cs-CZ" sz="1200">
                <a:hlinkClick r:id="rId8"/>
              </a:rPr>
              <a:t>http://cs.wikipedia.org/wiki/Soubor:Tomas_Bata.jpg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Soubor:Cyril-methodius-small.jpg.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17.2.2008]. Dostupné z: </a:t>
            </a:r>
            <a:r>
              <a:rPr lang="cs-CZ" sz="1200">
                <a:hlinkClick r:id="rId9"/>
              </a:rPr>
              <a:t>https://cs.wikipedia.org/wiki/Soubor:Cyril-methodius-small.jpg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Soubor:Johan amos comenius 1592-1671.jpg.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1.12.2006]. Dostupné z: </a:t>
            </a:r>
            <a:r>
              <a:rPr lang="cs-CZ" sz="1200">
                <a:hlinkClick r:id="rId10"/>
              </a:rPr>
              <a:t>http://cs.wikipedia.org/wiki/Soubor:Johan_amos_comenius_1592-1671.jpg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Fakulta architektury VUT v Brně.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4.5.2006]. Dostupné z: </a:t>
            </a:r>
            <a:r>
              <a:rPr lang="cs-CZ" sz="1200">
                <a:hlinkClick r:id="rId11"/>
              </a:rPr>
              <a:t>http://www.google.cz/search?q=e.+ji%C5%99i%C4%8Dn%C3%A1+obr%C3%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Soubor:Max Svabinsky 1933.jpg.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18.3.2010]. Dostupné z: </a:t>
            </a:r>
            <a:r>
              <a:rPr lang="cs-CZ" sz="1200">
                <a:hlinkClick r:id="rId12"/>
              </a:rPr>
              <a:t>http://cs.wikipedia.org/wiki/Soubor:Max_Svabinsky_1933.jpg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Soubor:Abrham.jpg.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10.3.2007]. Dostupné z: </a:t>
            </a:r>
            <a:r>
              <a:rPr lang="cs-CZ" sz="1200">
                <a:hlinkClick r:id="rId13"/>
              </a:rPr>
              <a:t>http://cs.wikipedia.org/wiki/Soubor:Abrham.jpg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Roman Cechmanek - player profile.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20.10.2010]. Dostupné z: </a:t>
            </a:r>
            <a:r>
              <a:rPr lang="cs-CZ" sz="1200">
                <a:hlinkClick r:id="rId14"/>
              </a:rPr>
              <a:t>http://www.google.cz/imgres</a:t>
            </a:r>
            <a:r>
              <a:rPr lang="cs-CZ" sz="1200"/>
              <a:t>?</a:t>
            </a:r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Pepafotorally | 090327 Valašská Rally.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7.4.2011]. Dostupné z: </a:t>
            </a:r>
            <a:r>
              <a:rPr lang="cs-CZ" sz="1200">
                <a:hlinkClick r:id="rId15"/>
              </a:rPr>
              <a:t>http://www.google.cz/imgres?imgurl=http://www.inforally.sibiul.ro/foto/wrc-rally-driver-roman-kresta.jpg&amp;imgrefurl=http://www.inforally.sibiul.ro/wrc-rally-drivers.php&amp;h=144&amp;w=11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Soubor:Ivana Trump.jpg.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11.11.2007]. Dostupné z: http://cs.wikipedia.org/wiki/Soubor:Ivana_Trump.jpg</a:t>
            </a:r>
            <a:endParaRPr lang="cs-CZ" sz="1200">
              <a:solidFill>
                <a:srgbClr val="000066"/>
              </a:solidFill>
            </a:endParaRPr>
          </a:p>
        </p:txBody>
      </p:sp>
      <p:pic>
        <p:nvPicPr>
          <p:cNvPr id="17411" name="Picture 8" descr="OPVK_hor_zakladni_logolink_RGB_cz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ovéPole 1"/>
          <p:cNvSpPr txBox="1">
            <a:spLocks noChangeArrowheads="1"/>
          </p:cNvSpPr>
          <p:nvPr/>
        </p:nvSpPr>
        <p:spPr bwMode="auto">
          <a:xfrm>
            <a:off x="381000" y="152400"/>
            <a:ext cx="8534400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Brdo v Chřibech.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8.7.2006]. Dostupné z: </a:t>
            </a:r>
            <a:r>
              <a:rPr lang="cs-CZ" sz="1200">
                <a:hlinkClick r:id="rId2"/>
              </a:rPr>
              <a:t>http://www.google.cz/imgres</a:t>
            </a:r>
            <a:r>
              <a:rPr lang="cs-CZ" sz="1200"/>
              <a:t>?</a:t>
            </a:r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Klastov.jpg.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18.12.2007]. Dostupné z: </a:t>
            </a:r>
            <a:r>
              <a:rPr lang="cs-CZ" sz="1200">
                <a:hlinkClick r:id="rId3"/>
              </a:rPr>
              <a:t>http://www.google.cz/search?q=Kl%C3%A1%C5%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Soubor:Červený kameň.jpg.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8.8.2006]. Dostupné z: </a:t>
            </a:r>
            <a:r>
              <a:rPr lang="cs-CZ" sz="1200">
                <a:hlinkClick r:id="rId4"/>
              </a:rPr>
              <a:t>http://cs.wikipedia.org/wiki/Soubor:%C4%8Cerven%C3%BD_kame%C5%88.jpg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Soubor:Radhošť od Velké Polany.jpg.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10.2.2013]. Dostupné z: </a:t>
            </a:r>
            <a:r>
              <a:rPr lang="cs-CZ" sz="1200">
                <a:hlinkClick r:id="rId5"/>
              </a:rPr>
              <a:t>http://cs.wikipedia.org/wiki/Soubor:Radho%C5%A1%C5%A5_od_Velk%C3%A9_Polany.jpg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Italské Gargano, hlavní město.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5.5.2008]. Dostupné z: </a:t>
            </a:r>
            <a:r>
              <a:rPr lang="cs-CZ" sz="1200">
                <a:hlinkClick r:id="rId6"/>
              </a:rPr>
              <a:t>http://www.google.cz/search?q=orchideje+v+p%C5%99%C3%ADrod%C4%9B&amp;rlz=1R2RNRN_csCZ443&amp;tbm=isch&amp;tbo=u&amp;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Soubor:Mrakodrap zlin.jpg.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18.9.2012]. Dostupné z: </a:t>
            </a:r>
            <a:r>
              <a:rPr lang="cs-CZ" sz="1200">
                <a:hlinkClick r:id="rId7"/>
              </a:rPr>
              <a:t>http://cs.wikipedia.org/wiki/Soubor:Mrakodrap_zlin.jpg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Kalendárium: 3. dubna 1876.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4.5.2009]. Dostupné z: </a:t>
            </a:r>
            <a:r>
              <a:rPr lang="cs-CZ" sz="1200">
                <a:hlinkClick r:id="rId8"/>
              </a:rPr>
              <a:t>http://www.google.cz/search?q=tom%C3%A1%C5%A1+Bata+obr%C3%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it-IT" sz="1200"/>
              <a:t>Panoramio - Photo. In: [online]. [cit. 6.4.2010]. Dostupné z: </a:t>
            </a:r>
            <a:r>
              <a:rPr lang="it-IT" sz="1200">
                <a:hlinkClick r:id="rId9"/>
              </a:rPr>
              <a:t>http://www.google.cz/search?q=t+bata+obr%C3%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Nevzdáme to, pane Baťa! - Aktuálně.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8.5.2011]. Dostupné z: </a:t>
            </a:r>
            <a:r>
              <a:rPr lang="cs-CZ" sz="1200">
                <a:hlinkClick r:id="rId10"/>
              </a:rPr>
              <a:t>http://www.google.cz/search?q=tom%C3%A1%C5%A1+bata+boty+obr%C3%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Soubor:Grapes in Pálava region (1).jpg.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12.5.2011]. Dostupné z: </a:t>
            </a:r>
            <a:r>
              <a:rPr lang="cs-CZ" sz="1200">
                <a:hlinkClick r:id="rId11"/>
              </a:rPr>
              <a:t>http://cs.wikipedia.org/wiki/Soubor:Grapes_in_P%C3%A1lava_region_(1).jpg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Soubor:Jizda Kralu Vlcnov Czech Rep.jpg.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6.2.2008]. Dostupné z: </a:t>
            </a:r>
            <a:r>
              <a:rPr lang="cs-CZ" sz="1200">
                <a:hlinkClick r:id="rId12"/>
              </a:rPr>
              <a:t>http://cs.wikipedia.org/wiki/Soubor:Jizda_Kralu_Vlcnov_Czech_Rep.jpg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Soubory z Hané se představí na Národním.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14.5.2010]. Dostupné z: Soubor:Jizda Kralu Vlcnov Czech Rep.jpg. In: Wikipedia: the free </a:t>
            </a:r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Tradice Slovácka.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6.8.2009]. Dostupné z: </a:t>
            </a:r>
            <a:r>
              <a:rPr lang="cs-CZ" sz="1200">
                <a:hlinkClick r:id="rId13"/>
              </a:rPr>
              <a:t>http://www.google.cz/search?q=vala%C5%A1sk%C3%BD+kroj+obr%C3%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53cs_2_big.jpg?gcm_date=13643.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18.5.2006]. Dostupné z: </a:t>
            </a:r>
            <a:r>
              <a:rPr lang="cs-CZ" sz="1200">
                <a:hlinkClick r:id="rId14"/>
              </a:rPr>
              <a:t>http://www.google.cz/search?q=slov%C3%A1ck%C3%BD+kroj+obr%C3%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Zlínsko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3.4.2007]. Dostupné z: http://www.google.cz/search?q=zl%C3%</a:t>
            </a:r>
            <a:endParaRPr lang="cs-CZ" sz="1200">
              <a:solidFill>
                <a:srgbClr val="000066"/>
              </a:solidFill>
            </a:endParaRPr>
          </a:p>
        </p:txBody>
      </p:sp>
      <p:pic>
        <p:nvPicPr>
          <p:cNvPr id="18435" name="Picture 8" descr="OPVK_hor_zakladni_logolink_RGB_cz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ovéPole 1"/>
          <p:cNvSpPr txBox="1">
            <a:spLocks noChangeArrowheads="1"/>
          </p:cNvSpPr>
          <p:nvPr/>
        </p:nvSpPr>
        <p:spPr bwMode="auto">
          <a:xfrm>
            <a:off x="304800" y="228600"/>
            <a:ext cx="86868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Pro Zlín ráda navrhnu i nohu od stolu.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8.4.2010]. Dostupné z: </a:t>
            </a:r>
            <a:r>
              <a:rPr lang="cs-CZ" sz="1200">
                <a:hlinkClick r:id="rId2"/>
              </a:rPr>
              <a:t>http://www.google.cz/search?q=zl%C3%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Logo Utb.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2.7.2011]. Dostupné z: </a:t>
            </a:r>
            <a:r>
              <a:rPr lang="cs-CZ" sz="1200">
                <a:hlinkClick r:id="rId2"/>
              </a:rPr>
              <a:t>http://www.google.cz/search?q=zl%C3%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Univerzita Tomáše Bati ve Zlíně.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6.5.2012]. Dostupné z: </a:t>
            </a:r>
            <a:r>
              <a:rPr lang="cs-CZ" sz="1200">
                <a:hlinkClick r:id="rId2"/>
              </a:rPr>
              <a:t>http://www.google.cz/search?q=zl%C3%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Soubor:Náměstí Kroměříž.JPG.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20.10.2007]. Dostupné z: </a:t>
            </a:r>
            <a:r>
              <a:rPr lang="cs-CZ" sz="1200">
                <a:hlinkClick r:id="rId3"/>
              </a:rPr>
              <a:t>https://cs.wikipedia.org/wiki/Soubor:N%C3%A1m%C4%9Bst%C3%AD_Krom%C4%9B%C5%99%C3%AD%C5%BE.JPG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Soubor:Roznov p Radhostem01.JPG.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2.10.2008]. Dostupné z: </a:t>
            </a:r>
            <a:r>
              <a:rPr lang="cs-CZ" sz="1200">
                <a:hlinkClick r:id="rId4"/>
              </a:rPr>
              <a:t>http://cs.wikipedia.org/wiki/Soubor:Roznov_p_Radhostem01.JPG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Soubor:Vsetinsky zamek.jpg.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23.12.2007]. Dostupné z: </a:t>
            </a:r>
            <a:r>
              <a:rPr lang="cs-CZ" sz="1200">
                <a:hlinkClick r:id="rId5"/>
              </a:rPr>
              <a:t>http://cs.wikipedia.org/wiki/Soubor:Vsetinsky_zamek.jpg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Soubor:Náměstí ve Valašském Meziříčí 2.jpg.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2.6.2007]. Dostupné z: </a:t>
            </a:r>
            <a:r>
              <a:rPr lang="cs-CZ" sz="1200">
                <a:hlinkClick r:id="rId6"/>
              </a:rPr>
              <a:t>http://cs.wikipedia.org/wiki/Soubor:N%C3%A1m%C4%9Bst%C3%AD_ve_Vala%C5%A1sk%C3%A9m_Mezi%C5%99%C3%AD%C4%8D%C3%AD_2.jpg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Soubor:Uherské Hradiště, mariánský sloup.jpg.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30.10.2010]. Dostupné z: </a:t>
            </a:r>
            <a:r>
              <a:rPr lang="cs-CZ" sz="1200">
                <a:hlinkClick r:id="rId7"/>
              </a:rPr>
              <a:t>http://cs.wikipedia.org/wiki/Soubor:Uhersk%C3%A9_Hradi%C5%A1t%C4%9B,_mari%C3%A1nsk%C3%BD_sloup.jpg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Soubor:Velké Karlovice kostel.jpg.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19.4.2008]. Dostupné z: </a:t>
            </a:r>
            <a:r>
              <a:rPr lang="cs-CZ" sz="1200">
                <a:hlinkClick r:id="rId8"/>
              </a:rPr>
              <a:t>http://cs.wikipedia.org/wiki/Soubor:Velk%C3%A9_Karlovice_kostel.jpg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Soubor:Žampík.jpg.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17.2.2008]. Dostupné z: </a:t>
            </a:r>
            <a:r>
              <a:rPr lang="cs-CZ" sz="1200">
                <a:hlinkClick r:id="rId9"/>
              </a:rPr>
              <a:t>http://cs.wikipedia.org/wiki/Soubor:%C5%BDamp%C3%ADk.jpg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Ovocne destilaty.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4.5.2008]. Dostupné z: </a:t>
            </a:r>
            <a:r>
              <a:rPr lang="cs-CZ" sz="1200">
                <a:hlinkClick r:id="rId10"/>
              </a:rPr>
              <a:t>http://www.google.cz/search?q=jel%C3%ADnek+slivovice+obr%C3%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Nové jojo bonbony.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12.12.2009]. Dostupné z: </a:t>
            </a:r>
            <a:r>
              <a:rPr lang="cs-CZ" sz="1200">
                <a:hlinkClick r:id="rId11"/>
              </a:rPr>
              <a:t>http://www.google.cz/imgres?imgurl=http://www.hospudka.net/wp-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Soubor:New granite sculpture of Radegast.jpg.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30.12.2007]. Dostupné z: </a:t>
            </a:r>
            <a:r>
              <a:rPr lang="cs-CZ" sz="1200">
                <a:hlinkClick r:id="rId12"/>
              </a:rPr>
              <a:t>http://cs.wikipedia.org/wiki/Soubor:New_granite_sculpture_of_Radegast.jpg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Sousoší Cyrila a Metoděje na Radhošti.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6.8.2010]. Dostupné z: http://www.google.cz/search?q=cyril+a+metod%C4%9Bj+radho%C5%A1t+obr%C3%</a:t>
            </a:r>
          </a:p>
          <a:p>
            <a:endParaRPr lang="cs-CZ" sz="1200">
              <a:solidFill>
                <a:srgbClr val="000066"/>
              </a:solidFill>
            </a:endParaRPr>
          </a:p>
        </p:txBody>
      </p:sp>
      <p:pic>
        <p:nvPicPr>
          <p:cNvPr id="19459" name="Picture 8" descr="OPVK_hor_zakladni_logolink_RGB_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délník 1"/>
          <p:cNvSpPr>
            <a:spLocks noChangeArrowheads="1"/>
          </p:cNvSpPr>
          <p:nvPr/>
        </p:nvSpPr>
        <p:spPr bwMode="auto">
          <a:xfrm>
            <a:off x="228600" y="152400"/>
            <a:ext cx="8763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1200"/>
              <a:t> Pro Zlín ráda navrhnu i nohu od stolu.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8.4.2010]. Dostupné z: </a:t>
            </a:r>
            <a:r>
              <a:rPr lang="cs-CZ" sz="1200">
                <a:hlinkClick r:id="rId2"/>
              </a:rPr>
              <a:t>http://www.google.cz/search?q=zl%C3%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Soubor:Lesna castle.jpg.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3.9.2006]. Dostupné z: </a:t>
            </a:r>
            <a:r>
              <a:rPr lang="cs-CZ" sz="1200">
                <a:hlinkClick r:id="rId3"/>
              </a:rPr>
              <a:t>http://cs.wikipedia.org/wiki/Soubor:Lesna_castle.jpg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Soubor:Hostýn, Bazilika 02.jpg.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2.1.2009]. Dostupné z: </a:t>
            </a:r>
            <a:r>
              <a:rPr lang="cs-CZ" sz="1200">
                <a:hlinkClick r:id="rId4"/>
              </a:rPr>
              <a:t>http://cs.wikipedia.org/wiki/Soubor:Host%C3%BDn,_Bazilika_02.jpg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Soubor:Malenisko1.JPG.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15.4.2008]. Dostupné z: </a:t>
            </a:r>
            <a:r>
              <a:rPr lang="cs-CZ" sz="1200">
                <a:hlinkClick r:id="rId5"/>
              </a:rPr>
              <a:t>http://cs.wikipedia.org/wiki/Soubor:Malenisko1.JPG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Soubor:Velehrad.JPG.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22.4.2007]. Dostupné z: </a:t>
            </a:r>
            <a:r>
              <a:rPr lang="cs-CZ" sz="1200">
                <a:hlinkClick r:id="rId6"/>
              </a:rPr>
              <a:t>http://cs.wikipedia.org/wiki/Soubor:Velehrad.JPG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Baťův kanál.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 [cit. 4.5.2008]. Dostupné z: </a:t>
            </a:r>
            <a:r>
              <a:rPr lang="cs-CZ" sz="1200">
                <a:hlinkClick r:id="rId7"/>
              </a:rPr>
              <a:t>http://www.google.cz/search?q=bat%C5%AFv+kan%C3%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RNDr. D. Borecký, CSc. a kol. </a:t>
            </a:r>
            <a:r>
              <a:rPr lang="cs-CZ" sz="1200" i="1"/>
              <a:t>Zeměpis pro 8. ročník</a:t>
            </a:r>
            <a:r>
              <a:rPr lang="cs-CZ" sz="1200"/>
              <a:t>. Brno: Nová škola, 2009. ISBN 80-7289-102-2</a:t>
            </a:r>
          </a:p>
        </p:txBody>
      </p:sp>
      <p:pic>
        <p:nvPicPr>
          <p:cNvPr id="20483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307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/>
              <a:t>Digitální učební materiál je určen k seznámení žáků k tématu </a:t>
            </a:r>
            <a:br>
              <a:rPr lang="cs-CZ"/>
            </a:br>
            <a:r>
              <a:rPr lang="cs-CZ"/>
              <a:t>    ZLÍNSKÝ KRAJ</a:t>
            </a:r>
          </a:p>
          <a:p>
            <a:pPr>
              <a:buFont typeface="Wingdings" pitchFamily="2" charset="2"/>
              <a:buChar char="q"/>
            </a:pPr>
            <a:r>
              <a:rPr lang="cs-CZ"/>
              <a:t>Materiál rozvíjí nově získané vědomosti a dovednosti</a:t>
            </a:r>
          </a:p>
          <a:p>
            <a:pPr>
              <a:buFont typeface="Wingdings" pitchFamily="2" charset="2"/>
              <a:buChar char="q"/>
            </a:pPr>
            <a:r>
              <a:rPr lang="cs-CZ"/>
              <a:t>Je určen pro předmět zeměpis a ročník 8.</a:t>
            </a:r>
          </a:p>
          <a:p>
            <a:pPr>
              <a:buFont typeface="Wingdings" pitchFamily="2" charset="2"/>
              <a:buChar char="q"/>
            </a:pPr>
            <a:r>
              <a:rPr lang="cs-CZ"/>
              <a:t>Tento materiál vznikl jako doplňující materiál k učebnici: </a:t>
            </a:r>
            <a:br>
              <a:rPr lang="cs-CZ"/>
            </a:br>
            <a:r>
              <a:rPr lang="cs-CZ"/>
              <a:t>    MILAN HOLEČEK A KOL. </a:t>
            </a:r>
            <a:r>
              <a:rPr lang="cs-CZ" i="1"/>
              <a:t>Česká republika pro 8. a 9. ročník základní </a:t>
            </a:r>
            <a:br>
              <a:rPr lang="cs-CZ" i="1"/>
            </a:br>
            <a:r>
              <a:rPr lang="cs-CZ" i="1"/>
              <a:t>    školy</a:t>
            </a:r>
            <a:r>
              <a:rPr lang="cs-CZ"/>
              <a:t>. Praha: Fortuna, 2005. ISBN 80-7168--930-0</a:t>
            </a:r>
          </a:p>
          <a:p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75000"/>
                <a:lumOff val="2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cs-CZ" sz="3200" smtClean="0">
                <a:solidFill>
                  <a:srgbClr val="000066"/>
                </a:solidFill>
              </a:rPr>
              <a:t>ZLÍNSKÝ KRAJ</a:t>
            </a:r>
          </a:p>
        </p:txBody>
      </p:sp>
      <p:sp>
        <p:nvSpPr>
          <p:cNvPr id="4099" name="Zástupný symbol pro obsah 3"/>
          <p:cNvSpPr>
            <a:spLocks noGrp="1"/>
          </p:cNvSpPr>
          <p:nvPr>
            <p:ph sz="half" idx="2"/>
          </p:nvPr>
        </p:nvSpPr>
        <p:spPr>
          <a:xfrm>
            <a:off x="4419600" y="1676400"/>
            <a:ext cx="3886200" cy="838200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smtClean="0">
                <a:solidFill>
                  <a:srgbClr val="000066"/>
                </a:solidFill>
              </a:rPr>
              <a:t>Poloha kraje ČR</a:t>
            </a:r>
          </a:p>
        </p:txBody>
      </p:sp>
      <p:sp>
        <p:nvSpPr>
          <p:cNvPr id="11" name="Šipka doprava se zářezem 10"/>
          <p:cNvSpPr/>
          <p:nvPr/>
        </p:nvSpPr>
        <p:spPr bwMode="auto">
          <a:xfrm rot="18609190">
            <a:off x="5514975" y="5338763"/>
            <a:ext cx="2333625" cy="762000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000066"/>
                </a:solidFill>
              </a:rPr>
              <a:t>Zlínský kraj</a:t>
            </a:r>
          </a:p>
        </p:txBody>
      </p:sp>
      <p:pic>
        <p:nvPicPr>
          <p:cNvPr id="410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663PX-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895600"/>
            <a:ext cx="220980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800px-Kromeriz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495800"/>
            <a:ext cx="22098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800px-Zli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1295400"/>
            <a:ext cx="22098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2004_Zlinsky_kraj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2286000"/>
            <a:ext cx="3581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75000"/>
                <a:lumOff val="2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>
                <a:solidFill>
                  <a:srgbClr val="000066"/>
                </a:solidFill>
              </a:rPr>
              <a:t>ZLÍNSKÝ KRAJ - </a:t>
            </a:r>
            <a:r>
              <a:rPr lang="cs-CZ" sz="3200" smtClean="0">
                <a:solidFill>
                  <a:srgbClr val="000066"/>
                </a:solidFill>
              </a:rPr>
              <a:t>znak, vlajka</a:t>
            </a:r>
            <a:endParaRPr lang="cs-CZ" sz="3600" smtClean="0">
              <a:solidFill>
                <a:srgbClr val="000066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400" smtClean="0">
                <a:solidFill>
                  <a:srgbClr val="000066"/>
                </a:solidFill>
              </a:rPr>
              <a:t>Znak kraje</a:t>
            </a:r>
          </a:p>
        </p:txBody>
      </p:sp>
      <p:sp>
        <p:nvSpPr>
          <p:cNvPr id="512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smtClean="0">
                <a:solidFill>
                  <a:srgbClr val="000066"/>
                </a:solidFill>
              </a:rPr>
              <a:t>Vlajka kraje</a:t>
            </a:r>
          </a:p>
        </p:txBody>
      </p:sp>
      <p:pic>
        <p:nvPicPr>
          <p:cNvPr id="512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498px-Zlin_Region_CoA_CZ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508250"/>
            <a:ext cx="2819400" cy="339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800px-Flag_of_Zlin_Region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43200"/>
            <a:ext cx="3810000" cy="253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75000"/>
                <a:lumOff val="2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1"/>
          <p:cNvSpPr txBox="1">
            <a:spLocks noChangeArrowheads="1"/>
          </p:cNvSpPr>
          <p:nvPr/>
        </p:nvSpPr>
        <p:spPr bwMode="auto">
          <a:xfrm>
            <a:off x="609600" y="152400"/>
            <a:ext cx="8340725" cy="66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66"/>
                </a:solidFill>
              </a:rPr>
              <a:t>Základní údaje: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Poloha: vyplňuje jihovýchodní část Moravy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sousedé – Moravskoslezský, Olomoucký, Jihomoravský kraj,  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stát Slovensko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koncem 19. století vznikla v krajském městě firma Baťa /světově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proslulá obuvnická firma – zakladatel Tomáš Baťa/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známé folklorní slavnosti – Jízda králů /Vlčnov, Kunovice/,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               zapsáno do UNESCO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bývalé okresy – Zlín, Kroměříž, Vsetín, Uherské Hradiště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krajským městem je Zlín</a:t>
            </a:r>
          </a:p>
          <a:p>
            <a:endParaRPr lang="cs-CZ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Povrch: západ – Hornomoravský a Dolnomoravský úval, Chřiby /Brdo/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východ – Bílé Karpaty /Velká Javořina 970 m. n. m./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Javorníky /Velký Javorník 1 071 m. n. m./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Moravskoslezské Beskydy /Radhošť 1 129 m. n. m./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střed – Hostýnsko-vsetínská hornatina, Vizovická vrchovina /Kláštov/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CHKO:  vyplňují téměř 30% rozlohy kraje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Beskydy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Bílé Karpaty /jednou ze šesti biosférických rezervací UNESCO v ČR/</a:t>
            </a:r>
          </a:p>
          <a:p>
            <a:endParaRPr lang="cs-CZ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Vodstvo: řeky – Morava, menší přítoky Bečva, Dřevnice, Olšava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vodní nádrže – Fryšták, Luhačovická přehrada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</a:t>
            </a:r>
          </a:p>
        </p:txBody>
      </p:sp>
      <p:pic>
        <p:nvPicPr>
          <p:cNvPr id="614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75000"/>
                <a:lumOff val="2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ovéPole 5"/>
          <p:cNvSpPr txBox="1">
            <a:spLocks noChangeArrowheads="1"/>
          </p:cNvSpPr>
          <p:nvPr/>
        </p:nvSpPr>
        <p:spPr bwMode="auto">
          <a:xfrm>
            <a:off x="609600" y="228600"/>
            <a:ext cx="2665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Kláštov</a:t>
            </a:r>
          </a:p>
          <a:p>
            <a:r>
              <a:rPr lang="cs-CZ" sz="1200">
                <a:solidFill>
                  <a:srgbClr val="000066"/>
                </a:solidFill>
              </a:rPr>
              <a:t>- nejvyšší vrchol Vizovické vrchoviny</a:t>
            </a:r>
            <a:br>
              <a:rPr lang="cs-CZ" sz="1200">
                <a:solidFill>
                  <a:srgbClr val="000066"/>
                </a:solidFill>
              </a:rPr>
            </a:br>
            <a:r>
              <a:rPr lang="cs-CZ" sz="1200">
                <a:solidFill>
                  <a:srgbClr val="000066"/>
                </a:solidFill>
              </a:rPr>
              <a:t>- měří 753 m. n. m.</a:t>
            </a:r>
          </a:p>
        </p:txBody>
      </p:sp>
      <p:sp>
        <p:nvSpPr>
          <p:cNvPr id="7171" name="TextovéPole 6"/>
          <p:cNvSpPr txBox="1">
            <a:spLocks noChangeArrowheads="1"/>
          </p:cNvSpPr>
          <p:nvPr/>
        </p:nvSpPr>
        <p:spPr bwMode="auto">
          <a:xfrm>
            <a:off x="5334000" y="3048000"/>
            <a:ext cx="3228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Bílé Karpaty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území s nejvyšší pestrostí a početností</a:t>
            </a:r>
          </a:p>
          <a:p>
            <a:r>
              <a:rPr lang="cs-CZ" sz="1200">
                <a:solidFill>
                  <a:srgbClr val="000066"/>
                </a:solidFill>
              </a:rPr>
              <a:t>   zastoupení orchidejí ve střední Evropě </a:t>
            </a:r>
            <a:br>
              <a:rPr lang="cs-CZ" sz="1200">
                <a:solidFill>
                  <a:srgbClr val="000066"/>
                </a:solidFill>
              </a:rPr>
            </a:br>
            <a:r>
              <a:rPr lang="cs-CZ" sz="1200">
                <a:solidFill>
                  <a:srgbClr val="000066"/>
                </a:solidFill>
              </a:rPr>
              <a:t>- najdeme zde kriticky ohrožené druhy rostlin</a:t>
            </a:r>
          </a:p>
        </p:txBody>
      </p:sp>
      <p:sp>
        <p:nvSpPr>
          <p:cNvPr id="7172" name="TextovéPole 7"/>
          <p:cNvSpPr txBox="1">
            <a:spLocks noChangeArrowheads="1"/>
          </p:cNvSpPr>
          <p:nvPr/>
        </p:nvSpPr>
        <p:spPr bwMode="auto">
          <a:xfrm>
            <a:off x="685800" y="3276600"/>
            <a:ext cx="2687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Brdo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nejvyšší vrchol Chřibů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587 m. n. m. /postavena rozhledna/</a:t>
            </a:r>
          </a:p>
        </p:txBody>
      </p:sp>
      <p:sp>
        <p:nvSpPr>
          <p:cNvPr id="7173" name="TextovéPole 8"/>
          <p:cNvSpPr txBox="1">
            <a:spLocks noChangeArrowheads="1"/>
          </p:cNvSpPr>
          <p:nvPr/>
        </p:nvSpPr>
        <p:spPr bwMode="auto">
          <a:xfrm>
            <a:off x="5410200" y="228600"/>
            <a:ext cx="1897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Radhošť</a:t>
            </a:r>
          </a:p>
          <a:p>
            <a:r>
              <a:rPr lang="cs-CZ" sz="1200">
                <a:solidFill>
                  <a:srgbClr val="000066"/>
                </a:solidFill>
              </a:rPr>
              <a:t>- Pohled od Velké Polany</a:t>
            </a:r>
          </a:p>
        </p:txBody>
      </p:sp>
      <p:pic>
        <p:nvPicPr>
          <p:cNvPr id="717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04-2011-0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5486400"/>
            <a:ext cx="1905000" cy="108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ek 12" descr="brdo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962400"/>
            <a:ext cx="3124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ek 13" descr="ERVEN_~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886200"/>
            <a:ext cx="3124200" cy="158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ek 14" descr="klasto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3124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ek 15" descr="RADHO_~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685800"/>
            <a:ext cx="3140075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75000"/>
                <a:lumOff val="2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65266-bo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752600"/>
            <a:ext cx="2286000" cy="197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746617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419600"/>
            <a:ext cx="27495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tomas_ba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685800"/>
            <a:ext cx="2667000" cy="344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WEB2b84f2_BatovyDomkyZlin_MichalRuzic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4419600"/>
            <a:ext cx="27432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preview3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762000"/>
            <a:ext cx="2162175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00" name="TextovéPole 9"/>
          <p:cNvSpPr txBox="1">
            <a:spLocks noChangeArrowheads="1"/>
          </p:cNvSpPr>
          <p:nvPr/>
        </p:nvSpPr>
        <p:spPr bwMode="auto">
          <a:xfrm>
            <a:off x="533400" y="381000"/>
            <a:ext cx="2543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>
                <a:solidFill>
                  <a:srgbClr val="000066"/>
                </a:solidFill>
              </a:rPr>
              <a:t>Tomáš Baťa </a:t>
            </a:r>
            <a:r>
              <a:rPr lang="cs-CZ" sz="1200" b="1">
                <a:solidFill>
                  <a:srgbClr val="000066"/>
                </a:solidFill>
              </a:rPr>
              <a:t>– zakladatel firmy</a:t>
            </a:r>
          </a:p>
        </p:txBody>
      </p:sp>
      <p:sp>
        <p:nvSpPr>
          <p:cNvPr id="8201" name="TextovéPole 10"/>
          <p:cNvSpPr txBox="1">
            <a:spLocks noChangeArrowheads="1"/>
          </p:cNvSpPr>
          <p:nvPr/>
        </p:nvSpPr>
        <p:spPr bwMode="auto">
          <a:xfrm>
            <a:off x="3657600" y="1447800"/>
            <a:ext cx="814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Reklama</a:t>
            </a:r>
          </a:p>
        </p:txBody>
      </p:sp>
      <p:sp>
        <p:nvSpPr>
          <p:cNvPr id="8202" name="TextovéPole 11"/>
          <p:cNvSpPr txBox="1">
            <a:spLocks noChangeArrowheads="1"/>
          </p:cNvSpPr>
          <p:nvPr/>
        </p:nvSpPr>
        <p:spPr bwMode="auto">
          <a:xfrm>
            <a:off x="5105400" y="76200"/>
            <a:ext cx="3490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Zlínský mrakodrap – 21. budova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17nácti podlažní budova firmy Baťa z roku 1938</a:t>
            </a:r>
          </a:p>
          <a:p>
            <a:pPr>
              <a:buFontTx/>
              <a:buChar char="-"/>
            </a:pPr>
            <a:r>
              <a:rPr lang="cs-CZ" sz="1200">
                <a:solidFill>
                  <a:srgbClr val="000066"/>
                </a:solidFill>
              </a:rPr>
              <a:t> jedna z prvních výškových staveb v Evropě</a:t>
            </a:r>
          </a:p>
        </p:txBody>
      </p:sp>
      <p:sp>
        <p:nvSpPr>
          <p:cNvPr id="8203" name="TextovéPole 12"/>
          <p:cNvSpPr txBox="1">
            <a:spLocks noChangeArrowheads="1"/>
          </p:cNvSpPr>
          <p:nvPr/>
        </p:nvSpPr>
        <p:spPr bwMode="auto">
          <a:xfrm>
            <a:off x="5105400" y="4114800"/>
            <a:ext cx="3505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Typické Baťovské domky pro tehdejší dělníky</a:t>
            </a:r>
          </a:p>
        </p:txBody>
      </p:sp>
      <p:sp>
        <p:nvSpPr>
          <p:cNvPr id="8204" name="TextovéPole 13"/>
          <p:cNvSpPr txBox="1">
            <a:spLocks noChangeArrowheads="1"/>
          </p:cNvSpPr>
          <p:nvPr/>
        </p:nvSpPr>
        <p:spPr bwMode="auto">
          <a:xfrm>
            <a:off x="3276600" y="5334000"/>
            <a:ext cx="2474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Baťův hrob na Lesním hřbitově</a:t>
            </a:r>
          </a:p>
          <a:p>
            <a:r>
              <a:rPr lang="cs-CZ" sz="1200">
                <a:solidFill>
                  <a:srgbClr val="000066"/>
                </a:solidFill>
              </a:rPr>
              <a:t>- zemřel při leteckém neštěstí</a:t>
            </a:r>
            <a:br>
              <a:rPr lang="cs-CZ" sz="1200">
                <a:solidFill>
                  <a:srgbClr val="000066"/>
                </a:solidFill>
              </a:rPr>
            </a:br>
            <a:r>
              <a:rPr lang="cs-CZ" sz="1200">
                <a:solidFill>
                  <a:srgbClr val="000066"/>
                </a:solidFill>
              </a:rPr>
              <a:t>  nedaleko Otrokovic v roce 1932</a:t>
            </a:r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75000"/>
                <a:lumOff val="2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ovéPole 1"/>
          <p:cNvSpPr txBox="1">
            <a:spLocks noChangeArrowheads="1"/>
          </p:cNvSpPr>
          <p:nvPr/>
        </p:nvSpPr>
        <p:spPr bwMode="auto">
          <a:xfrm>
            <a:off x="457200" y="304800"/>
            <a:ext cx="8458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66"/>
                </a:solidFill>
              </a:rPr>
              <a:t>Obyvatelstvo a sídla: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setkávají se zde 3 národopisné oblasti – Slovácko, Valašsko, Haná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hustší osídlení je v úvalech, hory jsou osídleny méně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krajským městem je Zlín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další města – Vsetín, Kroměříž, Uherské Hradiště, Rožnov pod Radhoštěm,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Valašské Meziříčí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obec - Velké Karlovice svou rozlohou patří k největším vesnicím v ČR /82 km</a:t>
            </a:r>
            <a:r>
              <a:rPr lang="cs-CZ" baseline="30000">
                <a:solidFill>
                  <a:srgbClr val="000066"/>
                </a:solidFill>
              </a:rPr>
              <a:t>2</a:t>
            </a:r>
            <a:r>
              <a:rPr lang="cs-CZ">
                <a:solidFill>
                  <a:srgbClr val="000066"/>
                </a:solidFill>
              </a:rPr>
              <a:t>/</a:t>
            </a:r>
          </a:p>
        </p:txBody>
      </p:sp>
      <p:sp>
        <p:nvSpPr>
          <p:cNvPr id="9219" name="TextovéPole 13"/>
          <p:cNvSpPr txBox="1">
            <a:spLocks noChangeArrowheads="1"/>
          </p:cNvSpPr>
          <p:nvPr/>
        </p:nvSpPr>
        <p:spPr bwMode="auto">
          <a:xfrm>
            <a:off x="5638800" y="3048000"/>
            <a:ext cx="312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922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400px-Jizda_Kralu_Vlcnov_Czech_R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895600"/>
            <a:ext cx="22352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2438400"/>
            <a:ext cx="1839913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53cs_2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3886200"/>
            <a:ext cx="1722438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gal090506094511obr_3_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3886200"/>
            <a:ext cx="1752600" cy="219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svatecni_kroj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3886200"/>
            <a:ext cx="1752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6" name="TextovéPole 10"/>
          <p:cNvSpPr txBox="1">
            <a:spLocks noChangeArrowheads="1"/>
          </p:cNvSpPr>
          <p:nvPr/>
        </p:nvSpPr>
        <p:spPr bwMode="auto">
          <a:xfrm>
            <a:off x="5334000" y="2971800"/>
            <a:ext cx="1431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cs-CZ" sz="1200" b="1">
                <a:solidFill>
                  <a:srgbClr val="000066"/>
                </a:solidFill>
              </a:rPr>
              <a:t>Slovácký kroj</a:t>
            </a:r>
          </a:p>
          <a:p>
            <a:pPr marL="228600" indent="-228600">
              <a:buFontTx/>
              <a:buAutoNum type="arabicPeriod"/>
            </a:pPr>
            <a:r>
              <a:rPr lang="cs-CZ" sz="1200" b="1">
                <a:solidFill>
                  <a:srgbClr val="000066"/>
                </a:solidFill>
              </a:rPr>
              <a:t> Valašský kroj</a:t>
            </a:r>
          </a:p>
          <a:p>
            <a:pPr marL="228600" indent="-228600">
              <a:buFontTx/>
              <a:buAutoNum type="arabicPeriod"/>
            </a:pPr>
            <a:r>
              <a:rPr lang="cs-CZ" sz="1200" b="1">
                <a:solidFill>
                  <a:srgbClr val="000066"/>
                </a:solidFill>
              </a:rPr>
              <a:t> Hanácký kroj</a:t>
            </a:r>
          </a:p>
        </p:txBody>
      </p:sp>
      <p:sp>
        <p:nvSpPr>
          <p:cNvPr id="9227" name="TextovéPole 11"/>
          <p:cNvSpPr txBox="1">
            <a:spLocks noChangeArrowheads="1"/>
          </p:cNvSpPr>
          <p:nvPr/>
        </p:nvSpPr>
        <p:spPr bwMode="auto">
          <a:xfrm>
            <a:off x="3429000" y="3657600"/>
            <a:ext cx="312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1.</a:t>
            </a:r>
          </a:p>
        </p:txBody>
      </p:sp>
      <p:sp>
        <p:nvSpPr>
          <p:cNvPr id="9228" name="TextovéPole 12"/>
          <p:cNvSpPr txBox="1">
            <a:spLocks noChangeArrowheads="1"/>
          </p:cNvSpPr>
          <p:nvPr/>
        </p:nvSpPr>
        <p:spPr bwMode="auto">
          <a:xfrm>
            <a:off x="5181600" y="3657600"/>
            <a:ext cx="312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2.</a:t>
            </a:r>
          </a:p>
        </p:txBody>
      </p:sp>
      <p:sp>
        <p:nvSpPr>
          <p:cNvPr id="9229" name="TextovéPole 13"/>
          <p:cNvSpPr txBox="1">
            <a:spLocks noChangeArrowheads="1"/>
          </p:cNvSpPr>
          <p:nvPr/>
        </p:nvSpPr>
        <p:spPr bwMode="auto">
          <a:xfrm>
            <a:off x="6934200" y="3657600"/>
            <a:ext cx="312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3.</a:t>
            </a:r>
          </a:p>
        </p:txBody>
      </p:sp>
      <p:sp>
        <p:nvSpPr>
          <p:cNvPr id="9230" name="TextovéPole 14"/>
          <p:cNvSpPr txBox="1">
            <a:spLocks noChangeArrowheads="1"/>
          </p:cNvSpPr>
          <p:nvPr/>
        </p:nvSpPr>
        <p:spPr bwMode="auto">
          <a:xfrm>
            <a:off x="304800" y="2590800"/>
            <a:ext cx="1825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Jízda králů ve Vlčnově</a:t>
            </a:r>
          </a:p>
        </p:txBody>
      </p:sp>
      <p:pic>
        <p:nvPicPr>
          <p:cNvPr id="16" name="Obrázek 15" descr="2222F1~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43800" y="304800"/>
            <a:ext cx="1447800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32" name="TextovéPole 16"/>
          <p:cNvSpPr txBox="1">
            <a:spLocks noChangeArrowheads="1"/>
          </p:cNvSpPr>
          <p:nvPr/>
        </p:nvSpPr>
        <p:spPr bwMode="auto">
          <a:xfrm>
            <a:off x="6477000" y="0"/>
            <a:ext cx="1262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66"/>
                </a:solidFill>
              </a:rPr>
              <a:t>Slovácká búda</a:t>
            </a:r>
          </a:p>
          <a:p>
            <a:r>
              <a:rPr lang="cs-CZ" sz="1200">
                <a:solidFill>
                  <a:srgbClr val="000066"/>
                </a:solidFill>
              </a:rPr>
              <a:t>- detail žudra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75000"/>
                <a:lumOff val="2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57200"/>
            <a:ext cx="25146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 descr="imagesCAOI5S0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457200"/>
            <a:ext cx="25908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 descr="imagesCAV6E5N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2209800"/>
            <a:ext cx="25908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ek 12" descr="imagesCAYGD61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1675" y="2209800"/>
            <a:ext cx="260032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Obrázek 18" descr="imagesCAW6F9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457200"/>
            <a:ext cx="25908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8" name="Obrázek 19" descr="imagesCAHTXOWF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39624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ek 20" descr="800PX-~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" y="2209800"/>
            <a:ext cx="24384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Obrázek 21" descr="imagesCAE3PDU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1200" y="4495800"/>
            <a:ext cx="25908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1" name="Obrázek 22" descr="bez názvu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1200" y="39624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Obrázek 23" descr="okoli_mesta_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3962400"/>
            <a:ext cx="25146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3" name="TextovéPole 24"/>
          <p:cNvSpPr txBox="1">
            <a:spLocks noChangeArrowheads="1"/>
          </p:cNvSpPr>
          <p:nvPr/>
        </p:nvSpPr>
        <p:spPr bwMode="auto">
          <a:xfrm>
            <a:off x="4114800" y="152400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000066"/>
                </a:solidFill>
              </a:rPr>
              <a:t>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</TotalTime>
  <Words>2235</Words>
  <Application>Microsoft Office PowerPoint</Application>
  <PresentationFormat>Předvádění na obrazovce (4:3)</PresentationFormat>
  <Paragraphs>172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Výchozí návrh</vt:lpstr>
      <vt:lpstr>  ZLÍNSKÝ KRAJ  Z_049_Česká republika_Zlínský kraj </vt:lpstr>
      <vt:lpstr>Anotace:</vt:lpstr>
      <vt:lpstr>ZLÍNSKÝ KRAJ</vt:lpstr>
      <vt:lpstr>ZLÍNSKÝ KRAJ - znak, vlajka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Osobnosti ZLÍNSKÉHO KRAJE</vt:lpstr>
      <vt:lpstr>Snímek 16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Mirek</dc:creator>
  <cp:lastModifiedBy>Mirek</cp:lastModifiedBy>
  <cp:revision>202</cp:revision>
  <cp:lastPrinted>1601-01-01T00:00:00Z</cp:lastPrinted>
  <dcterms:created xsi:type="dcterms:W3CDTF">1601-01-01T00:00:00Z</dcterms:created>
  <dcterms:modified xsi:type="dcterms:W3CDTF">2013-07-14T06:25:36Z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