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8" r:id="rId4"/>
    <p:sldId id="259" r:id="rId5"/>
    <p:sldId id="260" r:id="rId6"/>
    <p:sldId id="275" r:id="rId7"/>
    <p:sldId id="273" r:id="rId8"/>
    <p:sldId id="279" r:id="rId9"/>
    <p:sldId id="270" r:id="rId10"/>
    <p:sldId id="277" r:id="rId11"/>
    <p:sldId id="265" r:id="rId12"/>
    <p:sldId id="280" r:id="rId13"/>
    <p:sldId id="281" r:id="rId14"/>
    <p:sldId id="282" r:id="rId15"/>
    <p:sldId id="284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484" autoAdjust="0"/>
    <p:restoredTop sz="94660"/>
  </p:normalViewPr>
  <p:slideViewPr>
    <p:cSldViewPr>
      <p:cViewPr varScale="1">
        <p:scale>
          <a:sx n="100" d="100"/>
          <a:sy n="100" d="100"/>
        </p:scale>
        <p:origin x="-2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FC39AD-C434-4BB0-8083-18B9BE7D4C01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CB02F6-2C71-4942-A199-BF03CF5A7E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FC39AD-C434-4BB0-8083-18B9BE7D4C01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CB02F6-2C71-4942-A199-BF03CF5A7E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FC39AD-C434-4BB0-8083-18B9BE7D4C01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CB02F6-2C71-4942-A199-BF03CF5A7E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AA57F-BCDB-47CA-B4D0-B509943FE6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2D34E-0C44-48F8-90A3-FB4B95F5FA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CBD54-D6C3-4A89-AC73-3C2D4C04D6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12E13-B768-4249-937B-13BD79577D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D3424-DEBE-4D86-987D-8EB4C7B53F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3D010-5E32-4663-833E-A0AB898C0C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1F3F1-EA88-4803-96DE-7963066926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6A9BA-3840-4074-A04D-504E3B9158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FC39AD-C434-4BB0-8083-18B9BE7D4C01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CB02F6-2C71-4942-A199-BF03CF5A7E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E683B-47DC-4BC5-8AFD-8BD6053754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8065A-9B2E-45A3-B459-B3BD27F66E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10E7A-339A-4A67-A107-DF1F336859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39AD-C434-4BB0-8083-18B9BE7D4C01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02F6-2C71-4942-A199-BF03CF5A7E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39AD-C434-4BB0-8083-18B9BE7D4C01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02F6-2C71-4942-A199-BF03CF5A7E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39AD-C434-4BB0-8083-18B9BE7D4C01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02F6-2C71-4942-A199-BF03CF5A7E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39AD-C434-4BB0-8083-18B9BE7D4C01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02F6-2C71-4942-A199-BF03CF5A7E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39AD-C434-4BB0-8083-18B9BE7D4C01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02F6-2C71-4942-A199-BF03CF5A7E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39AD-C434-4BB0-8083-18B9BE7D4C01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02F6-2C71-4942-A199-BF03CF5A7E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39AD-C434-4BB0-8083-18B9BE7D4C01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02F6-2C71-4942-A199-BF03CF5A7E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FC39AD-C434-4BB0-8083-18B9BE7D4C01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CB02F6-2C71-4942-A199-BF03CF5A7E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39AD-C434-4BB0-8083-18B9BE7D4C01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02F6-2C71-4942-A199-BF03CF5A7E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39AD-C434-4BB0-8083-18B9BE7D4C01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02F6-2C71-4942-A199-BF03CF5A7E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39AD-C434-4BB0-8083-18B9BE7D4C01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02F6-2C71-4942-A199-BF03CF5A7E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39AD-C434-4BB0-8083-18B9BE7D4C01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02F6-2C71-4942-A199-BF03CF5A7E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FC39AD-C434-4BB0-8083-18B9BE7D4C01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CB02F6-2C71-4942-A199-BF03CF5A7E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FC39AD-C434-4BB0-8083-18B9BE7D4C01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CB02F6-2C71-4942-A199-BF03CF5A7E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FC39AD-C434-4BB0-8083-18B9BE7D4C01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CB02F6-2C71-4942-A199-BF03CF5A7E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FC39AD-C434-4BB0-8083-18B9BE7D4C01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CB02F6-2C71-4942-A199-BF03CF5A7E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FC39AD-C434-4BB0-8083-18B9BE7D4C01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CB02F6-2C71-4942-A199-BF03CF5A7E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FC39AD-C434-4BB0-8083-18B9BE7D4C01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CB02F6-2C71-4942-A199-BF03CF5A7E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4FC39AD-C434-4BB0-8083-18B9BE7D4C01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CB02F6-2C71-4942-A199-BF03CF5A7E4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A4BAFAB7-B866-4988-AEE9-45B012253B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7463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47464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147465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147466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C39AD-C434-4BB0-8083-18B9BE7D4C01}" type="datetimeFigureOut">
              <a:rPr lang="cs-CZ" smtClean="0"/>
              <a:pPr/>
              <a:t>13.1.2013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B02F6-2C71-4942-A199-BF03CF5A7E4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tratifikace_Zem%C4%9B" TargetMode="External"/><Relationship Id="rId2" Type="http://schemas.openxmlformats.org/officeDocument/2006/relationships/hyperlink" Target="http://cs.wikipedia.org/wiki/Soubor:Pr%C5%AF%C5%99ez_Zem%C3%AD.png" TargetMode="Externa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2.jpeg"/><Relationship Id="rId4" Type="http://schemas.openxmlformats.org/officeDocument/2006/relationships/hyperlink" Target="http://cs.wikipedia.org/wiki/Soubor:Plates_tect_cs.sv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914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STAVBA ZEMĚ</a:t>
            </a:r>
          </a:p>
        </p:txBody>
      </p:sp>
      <p:pic>
        <p:nvPicPr>
          <p:cNvPr id="4099" name="Picture 4" descr="OPVK_hor_zakladni_logolink_RGB_c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>
              <a:latin typeface="Calibri" pitchFamily="34" charset="0"/>
            </a:endParaRPr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>
                <a:latin typeface="Arial" pitchFamily="34" charset="0"/>
                <a:cs typeface="Arial" pitchFamily="34" charset="0"/>
              </a:rPr>
              <a:t>Autor: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Mgr. Zdeňka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Krmášková</a:t>
            </a:r>
            <a:endParaRPr lang="cs-CZ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cs-CZ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dirty="0">
                <a:latin typeface="Arial" pitchFamily="34" charset="0"/>
                <a:cs typeface="Arial" pitchFamily="34" charset="0"/>
              </a:rPr>
              <a:t>Škola: Základní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škola a Mateřská škola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Kašava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příspěvková organizace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dirty="0">
                <a:latin typeface="Arial" pitchFamily="34" charset="0"/>
                <a:cs typeface="Arial" pitchFamily="34" charset="0"/>
              </a:rPr>
              <a:t>Registrační číslo projektu: CZ.1.07/1.1.38/02.0025</a:t>
            </a:r>
          </a:p>
          <a:p>
            <a:pPr algn="ctr"/>
            <a:r>
              <a:rPr lang="cs-CZ" dirty="0">
                <a:latin typeface="Arial" pitchFamily="34" charset="0"/>
                <a:cs typeface="Arial" pitchFamily="34" charset="0"/>
              </a:rPr>
              <a:t>Název projektu: Modernizace výuky na ZŠ Slušovice,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Fryšták</a:t>
            </a:r>
            <a:r>
              <a:rPr lang="cs-CZ" dirty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Kašava</a:t>
            </a:r>
            <a:r>
              <a:rPr lang="cs-CZ" dirty="0">
                <a:latin typeface="Arial" pitchFamily="34" charset="0"/>
                <a:cs typeface="Arial" pitchFamily="34" charset="0"/>
              </a:rPr>
              <a:t> a Velehrad</a:t>
            </a:r>
          </a:p>
          <a:p>
            <a:pPr algn="ctr"/>
            <a:r>
              <a:rPr lang="cs-CZ" sz="1200" dirty="0">
                <a:latin typeface="Arial" pitchFamily="34" charset="0"/>
                <a:cs typeface="Arial" pitchFamily="34" charset="0"/>
              </a:rPr>
              <a:t>Tento projekt je spolufinancován z Evropského sociálního fondu a státního rozpočtu České republiky.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571604" y="785794"/>
            <a:ext cx="5500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Dno oceánů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643042" y="1785926"/>
            <a:ext cx="450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Okraj pevniny zatopený mořem se nazývá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143636" y="1785926"/>
            <a:ext cx="178595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pevninský šelf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643042" y="2214554"/>
            <a:ext cx="62151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Šelf je tvořen pevninskou kůrou a moře je zde hluboké do 200 m. V šelfu se nacházejí velká naleziště ropy a zemního plynu.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643042" y="3429000"/>
            <a:ext cx="6215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Od hloubky okolo 200 m začíná mořské dno nápadně klesat a přechází do strmého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714876" y="3786190"/>
            <a:ext cx="228601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pevninského svahu,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643042" y="4143380"/>
            <a:ext cx="478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který může sahat do hloubky 2 500 m.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5786454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14480" y="1571612"/>
            <a:ext cx="7000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Dno oceánů není rovné. V hloubce 1 500 až 3 000 m přechází pevninský svah do oceánských hlubin, v nichž největší plochu zabírají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786050" y="2214554"/>
            <a:ext cx="192882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oceánské pánve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714480" y="2714620"/>
            <a:ext cx="6072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Mají ploché dno a dosahují hloubky kolem 5 000 m. 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Pánve oddělují mohutné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357686" y="3071810"/>
            <a:ext cx="285752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err="1" smtClean="0">
                <a:latin typeface="Arial" pitchFamily="34" charset="0"/>
                <a:cs typeface="Arial" pitchFamily="34" charset="0"/>
              </a:rPr>
              <a:t>středooceánské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hřbety.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714480" y="3500438"/>
            <a:ext cx="60722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Jsou to pohoří, která se místy zvedají až nad mořskou hladinu, kde tvoří řetězce ostrovů (Havajské ostrovy).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Nejhlubšími částmi dna jsou protáhlé sníženiny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857356" y="4429132"/>
            <a:ext cx="2928958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err="1" smtClean="0">
                <a:latin typeface="Arial" pitchFamily="34" charset="0"/>
                <a:cs typeface="Arial" pitchFamily="34" charset="0"/>
              </a:rPr>
              <a:t>hlubokooceánské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příkopy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714480" y="4929198"/>
            <a:ext cx="6000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Nejhlubší z nich dosahuje hloubky kolem  11 000 m. Je to Mariánský příkop v Tichém oceánu.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5786454"/>
            <a:ext cx="3657600" cy="796925"/>
          </a:xfrm>
          <a:prstGeom prst="rect">
            <a:avLst/>
          </a:prstGeom>
          <a:noFill/>
        </p:spPr>
      </p:pic>
      <p:sp>
        <p:nvSpPr>
          <p:cNvPr id="10" name="TextovéPole 9"/>
          <p:cNvSpPr txBox="1"/>
          <p:nvPr/>
        </p:nvSpPr>
        <p:spPr>
          <a:xfrm>
            <a:off x="1857356" y="785794"/>
            <a:ext cx="5143536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latin typeface="Arial" pitchFamily="34" charset="0"/>
                <a:cs typeface="Arial" pitchFamily="34" charset="0"/>
              </a:rPr>
              <a:t>Oceánské pánve, hřbety a příkopy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5786454"/>
            <a:ext cx="3657600" cy="796925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1071538" y="357166"/>
            <a:ext cx="4572032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latin typeface="Arial" pitchFamily="34" charset="0"/>
                <a:cs typeface="Arial" pitchFamily="34" charset="0"/>
              </a:rPr>
              <a:t>Znáš odpovědi na dané otázky?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928670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Ze kterých tří základních vrstev se skládá naše Země?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00100" y="1357298"/>
            <a:ext cx="457203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Zemská kůra, zemské jádro, zemský plášť.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57224" y="1857364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Co jsou litosférické desky?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000100" y="2428868"/>
            <a:ext cx="7215238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Svrchní plášť spolu se zemskou kůrou tvoří litosféru. Litosféra je rozlámaná na litosférické desky. Ty se pomalu pohybují po tekutém plastickém podkladu.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857224" y="3500438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Jaká je nadmořská výška nejvyšší hory světa Mount Everest?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000100" y="4071942"/>
            <a:ext cx="107157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8 848 m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286116" y="4071942"/>
            <a:ext cx="107157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8 732 m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572132" y="4071942"/>
            <a:ext cx="107157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8 884 m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857224" y="4643446"/>
            <a:ext cx="450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Jaká je hloubka Mariánského příkopu?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000100" y="5214950"/>
            <a:ext cx="142876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12 135 m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143240" y="5214950"/>
            <a:ext cx="142876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10 994 m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286380" y="5214950"/>
            <a:ext cx="142876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9 382 m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11" grpId="0" animBg="1"/>
      <p:bldP spid="13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7829576" cy="1143000"/>
          </a:xfrm>
        </p:spPr>
        <p:txBody>
          <a:bodyPr>
            <a:normAutofit/>
          </a:bodyPr>
          <a:lstStyle/>
          <a:p>
            <a:pPr algn="l"/>
            <a:r>
              <a:rPr lang="cs-CZ" sz="2800" dirty="0" smtClean="0">
                <a:latin typeface="Arial" pitchFamily="34" charset="0"/>
                <a:cs typeface="Arial" pitchFamily="34" charset="0"/>
              </a:rPr>
              <a:t>Zdroje: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1472" y="1285860"/>
            <a:ext cx="8229600" cy="4525963"/>
          </a:xfrm>
        </p:spPr>
        <p:txBody>
          <a:bodyPr>
            <a:normAutofit/>
          </a:bodyPr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Soubor:Průřez Zemí.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png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. </a:t>
            </a:r>
            <a:r>
              <a:rPr lang="cs-CZ" sz="1600" i="1" dirty="0" err="1" smtClean="0">
                <a:latin typeface="Arial" pitchFamily="34" charset="0"/>
                <a:cs typeface="Arial" pitchFamily="34" charset="0"/>
              </a:rPr>
              <a:t>Wikipedie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 [online]. 2005, 23.9.2008 [cit. 2013-01-03]. Dostupné z: </a:t>
            </a:r>
            <a:r>
              <a:rPr lang="cs-CZ" sz="1600" dirty="0" smtClean="0">
                <a:latin typeface="Arial" pitchFamily="34" charset="0"/>
                <a:cs typeface="Arial" pitchFamily="34" charset="0"/>
                <a:hlinkClick r:id="rId2"/>
              </a:rPr>
              <a:t>http://cs.wikipedia.org/wiki/Soubor:Pr%C5%AF%C5%99ez_Zem%C3%AD.png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Stratifikace Země. </a:t>
            </a:r>
            <a:r>
              <a:rPr lang="cs-CZ" sz="1600" i="1" dirty="0" err="1" smtClean="0">
                <a:latin typeface="Arial" pitchFamily="34" charset="0"/>
                <a:cs typeface="Arial" pitchFamily="34" charset="0"/>
              </a:rPr>
              <a:t>Wikipedie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 [online]. 2007, 6.12.2012 [cit. 2013-01-03]. Dostupné z: </a:t>
            </a:r>
            <a:r>
              <a:rPr lang="cs-CZ" sz="1600" dirty="0" smtClean="0">
                <a:latin typeface="Arial" pitchFamily="34" charset="0"/>
                <a:cs typeface="Arial" pitchFamily="34" charset="0"/>
                <a:hlinkClick r:id="rId3"/>
              </a:rPr>
              <a:t>http://cs.wikipedia.org/wiki/Stratifikace_Zem%C4%9B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Soubor: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Plates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tect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cs.svg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. </a:t>
            </a:r>
            <a:r>
              <a:rPr lang="cs-CZ" sz="1600" i="1" dirty="0" err="1" smtClean="0">
                <a:latin typeface="Arial" pitchFamily="34" charset="0"/>
                <a:cs typeface="Arial" pitchFamily="34" charset="0"/>
              </a:rPr>
              <a:t>Wikipedie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 [online]. 2008, 10.10.2008 [cit. 2013-01-04]. Dostupné z: </a:t>
            </a:r>
            <a:r>
              <a:rPr lang="cs-CZ" sz="1600" dirty="0" smtClean="0">
                <a:latin typeface="Arial" pitchFamily="34" charset="0"/>
                <a:cs typeface="Arial" pitchFamily="34" charset="0"/>
                <a:hlinkClick r:id="rId4"/>
              </a:rPr>
              <a:t>http://cs.wikipedia.org/wiki/Soubor:Plates_tect_cs.svg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28" y="5786454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6147" name="Picture 3" descr="OPVK_hor_zakladni_logolink_RGB_c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>
              <a:latin typeface="Calibri" pitchFamily="34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175432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>
                <a:latin typeface="Calibri" pitchFamily="34" charset="0"/>
              </a:rPr>
              <a:t>Digitální učební materiál je určen </a:t>
            </a:r>
            <a:r>
              <a:rPr lang="cs-CZ" dirty="0" smtClean="0">
                <a:latin typeface="Calibri" pitchFamily="34" charset="0"/>
              </a:rPr>
              <a:t>pro seznámení se stavbou Země</a:t>
            </a:r>
            <a:endParaRPr lang="cs-CZ" dirty="0"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cs-CZ" dirty="0">
                <a:latin typeface="Calibri" pitchFamily="34" charset="0"/>
              </a:rPr>
              <a:t>Materiál </a:t>
            </a:r>
            <a:r>
              <a:rPr lang="cs-CZ" dirty="0" smtClean="0">
                <a:latin typeface="Calibri" pitchFamily="34" charset="0"/>
              </a:rPr>
              <a:t>rozvíjí a podporuje nově získané vědomosti a dovednosti žáků</a:t>
            </a:r>
            <a:endParaRPr lang="cs-CZ" dirty="0"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cs-CZ" dirty="0">
                <a:latin typeface="Calibri" pitchFamily="34" charset="0"/>
              </a:rPr>
              <a:t>Je určen pro předmět </a:t>
            </a:r>
            <a:r>
              <a:rPr lang="cs-CZ" dirty="0" smtClean="0">
                <a:latin typeface="Calibri" pitchFamily="34" charset="0"/>
              </a:rPr>
              <a:t>zeměpis a ročník 6.</a:t>
            </a:r>
            <a:endParaRPr lang="cs-CZ" dirty="0"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cs-CZ" dirty="0">
                <a:latin typeface="Calibri" pitchFamily="34" charset="0"/>
              </a:rPr>
              <a:t>Tento materiál vznikl jako doplňující materiál k učebnici</a:t>
            </a:r>
            <a:r>
              <a:rPr lang="cs-CZ" dirty="0" smtClean="0">
                <a:latin typeface="Calibri" pitchFamily="34" charset="0"/>
              </a:rPr>
              <a:t>: BRYCHTOVÁ, Šárka, Josef BRINKE a Josef HERINK. </a:t>
            </a:r>
            <a:r>
              <a:rPr lang="cs-CZ" i="1" dirty="0" smtClean="0">
                <a:latin typeface="Calibri" pitchFamily="34" charset="0"/>
              </a:rPr>
              <a:t>Planeta Země: Zeměpis pro 6. a 7. ročník základní školy</a:t>
            </a:r>
            <a:r>
              <a:rPr lang="cs-CZ" dirty="0" smtClean="0">
                <a:latin typeface="Calibri" pitchFamily="34" charset="0"/>
              </a:rPr>
              <a:t>. Praha 1: Fortuna, 2001. ISBN 80-7168-475-9.</a:t>
            </a:r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Stavba Země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Naše Země se skládá ze tří základních vrstev: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lvl="5">
              <a:buNone/>
            </a:pPr>
            <a:endParaRPr lang="cs-CZ" dirty="0"/>
          </a:p>
          <a:p>
            <a:pPr lvl="5">
              <a:buNone/>
            </a:pPr>
            <a:endParaRPr lang="cs-CZ" dirty="0" smtClean="0"/>
          </a:p>
          <a:p>
            <a:pPr lvl="5">
              <a:buNone/>
            </a:pPr>
            <a:endParaRPr lang="cs-CZ" dirty="0"/>
          </a:p>
          <a:p>
            <a:pPr lvl="5">
              <a:buNone/>
            </a:pPr>
            <a:endParaRPr lang="cs-CZ" dirty="0" smtClean="0"/>
          </a:p>
          <a:p>
            <a:pPr lvl="5">
              <a:buNone/>
            </a:pPr>
            <a:endParaRPr lang="cs-CZ" dirty="0"/>
          </a:p>
          <a:p>
            <a:pPr lvl="5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00100" y="2857496"/>
            <a:ext cx="1643074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Zemská kůra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928662" y="4143380"/>
            <a:ext cx="1714512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Zemský plášť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928662" y="5357826"/>
            <a:ext cx="1714512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Zemské jádro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 rot="10800000" flipV="1">
            <a:off x="2714612" y="3500438"/>
            <a:ext cx="1357322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pevninská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572000" y="3500438"/>
            <a:ext cx="1285884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oceánská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786050" y="4714884"/>
            <a:ext cx="1000132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svrchní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214810" y="4714884"/>
            <a:ext cx="1000132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střední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715008" y="4714884"/>
            <a:ext cx="928694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spodní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714612" y="5786454"/>
            <a:ext cx="857256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vnější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000496" y="5786454"/>
            <a:ext cx="1000132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vnitřní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5929330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428736"/>
            <a:ext cx="6276975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ovéPole 3"/>
          <p:cNvSpPr txBox="1"/>
          <p:nvPr/>
        </p:nvSpPr>
        <p:spPr>
          <a:xfrm>
            <a:off x="285720" y="1714488"/>
            <a:ext cx="157163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zemská kůra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85720" y="2214554"/>
            <a:ext cx="157163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svrchní plášť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85720" y="2714620"/>
            <a:ext cx="164307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spodní plášť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85720" y="3214686"/>
            <a:ext cx="164307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vnější jádro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85720" y="3714752"/>
            <a:ext cx="164307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vnitřní jádro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000364" y="500042"/>
            <a:ext cx="3071834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Stavba Země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585789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2714620"/>
            <a:ext cx="5929354" cy="14773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Kůra pevnin a přilehlých částí některých moří se nazývá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pevninská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Má mocnost asi 40 km. </a:t>
            </a:r>
          </a:p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Je tvořena hlavně žulou, čedičem a pískovcem.</a:t>
            </a:r>
          </a:p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000100" y="4929198"/>
            <a:ext cx="5500726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Kůra pod oceány se nazývá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oceánská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Je mnohem tenčí a je tvořena převážně čedičem.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00100" y="1643050"/>
            <a:ext cx="378621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Zemská kůra  se dělí na dvě části: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357422" y="500042"/>
            <a:ext cx="3357586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Zemská kůra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5929330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14480" y="714356"/>
            <a:ext cx="4857784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Zemský plášť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714480" y="3429000"/>
            <a:ext cx="4857784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Svrchní plášť,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který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je tvořen tenkou vrstvou, která spolu se zemskou kůrou tvoří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litosféru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714480" y="4286256"/>
            <a:ext cx="48577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Pod svrchním pláštěm je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střední plášť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14480" y="5072074"/>
            <a:ext cx="4857784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Třetí část je velmi hustá a nazývá se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spodní plášť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714480" y="2714620"/>
            <a:ext cx="48577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Sahá do hloubky 2900 km a dělí se na: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714480" y="2000240"/>
            <a:ext cx="48577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Je mnohem mocnější než zemská kůra.</a:t>
            </a:r>
            <a:endParaRPr lang="cs-CZ" dirty="0"/>
          </a:p>
        </p:txBody>
      </p:sp>
      <p:pic>
        <p:nvPicPr>
          <p:cNvPr id="10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5929330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5572164" cy="785818"/>
          </a:xfrm>
        </p:spPr>
        <p:txBody>
          <a:bodyPr>
            <a:normAutofit/>
          </a:bodyPr>
          <a:lstStyle/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Litosféra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Je rozlámaná na litosférické desky, které se pomalu pohybují po tekutém plastickém podkladu.</a:t>
            </a:r>
          </a:p>
        </p:txBody>
      </p:sp>
      <p:pic>
        <p:nvPicPr>
          <p:cNvPr id="5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42852"/>
            <a:ext cx="3657600" cy="796925"/>
          </a:xfrm>
          <a:prstGeom prst="rect">
            <a:avLst/>
          </a:prstGeom>
          <a:noFill/>
        </p:spPr>
      </p:pic>
      <p:pic>
        <p:nvPicPr>
          <p:cNvPr id="6" name="Picture 2" descr="Soubor:Plates tect cs.sv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571612"/>
            <a:ext cx="7929618" cy="5572124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14480" y="3071810"/>
            <a:ext cx="5572164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Vnější – je zřejmě tekuté a plastické.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714480" y="3929066"/>
            <a:ext cx="5572164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Vnitřní - je velmi husté a těžké. Je složeno zřejmě ze železa a niklu. Má vysokou teplotu ( asi 3 000°C).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714480" y="2214554"/>
            <a:ext cx="321471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Tvoří dvě části :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928926" y="928670"/>
            <a:ext cx="2928958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Zemské jádro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5786454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Soubor:Jordens inre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500042"/>
            <a:ext cx="5486400" cy="5715000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6643702" y="4143380"/>
            <a:ext cx="150019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Vnitřní jádro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643702" y="3571876"/>
            <a:ext cx="150019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Vnější jádro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572264" y="2928934"/>
            <a:ext cx="157163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Spodní plášť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572264" y="2357430"/>
            <a:ext cx="157163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Svrchní plášť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500826" y="1285860"/>
            <a:ext cx="164307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Zemská kůra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214546" y="285728"/>
            <a:ext cx="3000396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Stavba Země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Přímá spojovací šipka 15"/>
          <p:cNvCxnSpPr>
            <a:stCxn id="7" idx="1"/>
          </p:cNvCxnSpPr>
          <p:nvPr/>
        </p:nvCxnSpPr>
        <p:spPr>
          <a:xfrm rot="10800000">
            <a:off x="5286380" y="1428736"/>
            <a:ext cx="1214446" cy="417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/>
          <p:nvPr/>
        </p:nvCxnSpPr>
        <p:spPr>
          <a:xfrm rot="10800000">
            <a:off x="4500562" y="3429000"/>
            <a:ext cx="2286016" cy="9286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>
            <a:stCxn id="4" idx="1"/>
          </p:cNvCxnSpPr>
          <p:nvPr/>
        </p:nvCxnSpPr>
        <p:spPr>
          <a:xfrm rot="10800000">
            <a:off x="5286380" y="3429000"/>
            <a:ext cx="1357322" cy="3275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>
            <a:stCxn id="5" idx="1"/>
          </p:cNvCxnSpPr>
          <p:nvPr/>
        </p:nvCxnSpPr>
        <p:spPr>
          <a:xfrm rot="10800000">
            <a:off x="5857884" y="3071810"/>
            <a:ext cx="714380" cy="417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šipka 29"/>
          <p:cNvCxnSpPr>
            <a:stCxn id="6" idx="1"/>
          </p:cNvCxnSpPr>
          <p:nvPr/>
        </p:nvCxnSpPr>
        <p:spPr>
          <a:xfrm rot="10800000">
            <a:off x="2571736" y="2143116"/>
            <a:ext cx="4000528" cy="3989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5786454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ppt_vzor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zvěna">
  <a:themeElements>
    <a:clrScheme name="Ozvěna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Ozvě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zvěna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zvěna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zvěna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zvěna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vzor ZK</Template>
  <TotalTime>510</TotalTime>
  <Words>550</Words>
  <Application>Microsoft Office PowerPoint</Application>
  <PresentationFormat>Předvádění na obrazovce (4:3)</PresentationFormat>
  <Paragraphs>97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ppt_vzor</vt:lpstr>
      <vt:lpstr>Ozvěna</vt:lpstr>
      <vt:lpstr>Motiv sady Office</vt:lpstr>
      <vt:lpstr>STAVBA ZEMĚ</vt:lpstr>
      <vt:lpstr>Anotace:</vt:lpstr>
      <vt:lpstr>Stavba Země</vt:lpstr>
      <vt:lpstr>Snímek 4</vt:lpstr>
      <vt:lpstr>Snímek 5</vt:lpstr>
      <vt:lpstr>Snímek 6</vt:lpstr>
      <vt:lpstr>Litosféra</vt:lpstr>
      <vt:lpstr>Snímek 8</vt:lpstr>
      <vt:lpstr>Snímek 9</vt:lpstr>
      <vt:lpstr>Snímek 10</vt:lpstr>
      <vt:lpstr>Snímek 11</vt:lpstr>
      <vt:lpstr>Snímek 12</vt:lpstr>
      <vt:lpstr>Zdroje: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MATERIÁLU</dc:title>
  <dc:creator>bobik</dc:creator>
  <cp:lastModifiedBy>bobik</cp:lastModifiedBy>
  <cp:revision>59</cp:revision>
  <dcterms:created xsi:type="dcterms:W3CDTF">2013-01-02T07:57:29Z</dcterms:created>
  <dcterms:modified xsi:type="dcterms:W3CDTF">2013-01-13T07:56:11Z</dcterms:modified>
</cp:coreProperties>
</file>