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6" r:id="rId3"/>
  </p:sldMasterIdLst>
  <p:sldIdLst>
    <p:sldId id="257" r:id="rId4"/>
    <p:sldId id="258" r:id="rId5"/>
    <p:sldId id="261" r:id="rId6"/>
    <p:sldId id="281" r:id="rId7"/>
    <p:sldId id="260" r:id="rId8"/>
    <p:sldId id="269" r:id="rId9"/>
    <p:sldId id="270" r:id="rId10"/>
    <p:sldId id="271" r:id="rId11"/>
    <p:sldId id="262" r:id="rId12"/>
    <p:sldId id="265" r:id="rId13"/>
    <p:sldId id="268" r:id="rId14"/>
    <p:sldId id="263" r:id="rId15"/>
    <p:sldId id="273" r:id="rId16"/>
    <p:sldId id="274" r:id="rId17"/>
    <p:sldId id="275" r:id="rId18"/>
    <p:sldId id="276" r:id="rId19"/>
    <p:sldId id="277" r:id="rId20"/>
    <p:sldId id="272" r:id="rId21"/>
    <p:sldId id="279" r:id="rId22"/>
    <p:sldId id="280" r:id="rId23"/>
    <p:sldId id="264" r:id="rId24"/>
    <p:sldId id="282"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CC99"/>
    <a:srgbClr val="CCCC00"/>
    <a:srgbClr val="99FF66"/>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58" autoAdjust="0"/>
    <p:restoredTop sz="94660"/>
  </p:normalViewPr>
  <p:slideViewPr>
    <p:cSldViewPr>
      <p:cViewPr varScale="1">
        <p:scale>
          <a:sx n="100" d="100"/>
          <a:sy n="100" d="100"/>
        </p:scale>
        <p:origin x="-37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2133600" y="1371600"/>
            <a:ext cx="6477000" cy="1752600"/>
          </a:xfrm>
        </p:spPr>
        <p:txBody>
          <a:bodyPr/>
          <a:lstStyle>
            <a:lvl1pPr>
              <a:defRPr sz="5400"/>
            </a:lvl1pPr>
          </a:lstStyle>
          <a:p>
            <a:r>
              <a:rPr lang="cs-CZ" smtClean="0"/>
              <a:t>Klepnutím lze upravit styl předlohy nadpisů.</a:t>
            </a:r>
            <a:endParaRPr lang="cs-CZ"/>
          </a:p>
        </p:txBody>
      </p:sp>
      <p:sp>
        <p:nvSpPr>
          <p:cNvPr id="148483"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cs-CZ" smtClean="0"/>
              <a:t>Klepnutím lze upravit styl předlohy podnadpisů.</a:t>
            </a:r>
            <a:endParaRPr lang="cs-CZ"/>
          </a:p>
        </p:txBody>
      </p:sp>
      <p:sp>
        <p:nvSpPr>
          <p:cNvPr id="148484" name="Rectangle 4"/>
          <p:cNvSpPr>
            <a:spLocks noGrp="1" noChangeArrowheads="1"/>
          </p:cNvSpPr>
          <p:nvPr>
            <p:ph type="dt" sz="half" idx="2"/>
          </p:nvPr>
        </p:nvSpPr>
        <p:spPr>
          <a:xfrm>
            <a:off x="7086600" y="6248400"/>
            <a:ext cx="1524000" cy="457200"/>
          </a:xfrm>
        </p:spPr>
        <p:txBody>
          <a:bodyPr/>
          <a:lstStyle>
            <a:lvl1pPr>
              <a:defRPr/>
            </a:lvl1pPr>
          </a:lstStyle>
          <a:p>
            <a:endParaRPr lang="cs-CZ"/>
          </a:p>
        </p:txBody>
      </p:sp>
      <p:sp>
        <p:nvSpPr>
          <p:cNvPr id="148485" name="Rectangle 5"/>
          <p:cNvSpPr>
            <a:spLocks noGrp="1" noChangeArrowheads="1"/>
          </p:cNvSpPr>
          <p:nvPr>
            <p:ph type="ftr" sz="quarter" idx="3"/>
          </p:nvPr>
        </p:nvSpPr>
        <p:spPr>
          <a:xfrm>
            <a:off x="3810000" y="6248400"/>
            <a:ext cx="2895600" cy="457200"/>
          </a:xfrm>
        </p:spPr>
        <p:txBody>
          <a:bodyPr/>
          <a:lstStyle>
            <a:lvl1pPr>
              <a:defRPr/>
            </a:lvl1pPr>
          </a:lstStyle>
          <a:p>
            <a:endParaRPr lang="cs-CZ"/>
          </a:p>
        </p:txBody>
      </p:sp>
      <p:sp>
        <p:nvSpPr>
          <p:cNvPr id="148486" name="Rectangle 6"/>
          <p:cNvSpPr>
            <a:spLocks noGrp="1" noChangeArrowheads="1"/>
          </p:cNvSpPr>
          <p:nvPr>
            <p:ph type="sldNum" sz="quarter" idx="4"/>
          </p:nvPr>
        </p:nvSpPr>
        <p:spPr>
          <a:xfrm>
            <a:off x="2209800" y="6248400"/>
            <a:ext cx="1219200" cy="457200"/>
          </a:xfrm>
        </p:spPr>
        <p:txBody>
          <a:bodyPr/>
          <a:lstStyle>
            <a:lvl1pPr>
              <a:defRPr/>
            </a:lvl1pPr>
          </a:lstStyle>
          <a:p>
            <a:fld id="{FEF8A6C8-39C5-4F4A-8E68-E7FF2D7EA583}" type="slidenum">
              <a:rPr lang="cs-CZ"/>
              <a:pPr/>
              <a:t>‹#›</a:t>
            </a:fld>
            <a:endParaRPr lang="cs-CZ"/>
          </a:p>
        </p:txBody>
      </p:sp>
      <p:sp>
        <p:nvSpPr>
          <p:cNvPr id="148487"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cs-CZ"/>
          </a:p>
        </p:txBody>
      </p:sp>
      <p:sp>
        <p:nvSpPr>
          <p:cNvPr id="148488"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a:endParaRPr lang="cs-CZ" sz="2400">
              <a:latin typeface="Times New Roman" pitchFamily="18" charset="0"/>
            </a:endParaRPr>
          </a:p>
        </p:txBody>
      </p:sp>
      <p:sp>
        <p:nvSpPr>
          <p:cNvPr id="148489"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a:endParaRPr lang="cs-CZ" sz="2400">
              <a:latin typeface="Times New Roman" pitchFamily="18" charset="0"/>
            </a:endParaRPr>
          </a:p>
        </p:txBody>
      </p:sp>
      <p:sp>
        <p:nvSpPr>
          <p:cNvPr id="148490"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a:endParaRPr lang="cs-CZ" sz="2400">
              <a:latin typeface="Times New Roman" pitchFamily="18" charset="0"/>
            </a:endParaRPr>
          </a:p>
        </p:txBody>
      </p:sp>
    </p:spTree>
  </p:cSld>
  <p:clrMapOvr>
    <a:masterClrMapping/>
  </p:clrMapOvr>
  <p:transition>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F9603C8C-01BC-4546-B5A2-65C4907A5FA4}" type="slidenum">
              <a:rPr lang="cs-CZ"/>
              <a:pPr/>
              <a:t>‹#›</a:t>
            </a:fld>
            <a:endParaRPr lang="cs-CZ"/>
          </a:p>
        </p:txBody>
      </p:sp>
    </p:spTree>
  </p:cSld>
  <p:clrMapOvr>
    <a:masterClrMapping/>
  </p:clrMapOvr>
  <p:transition>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B1A7A909-884E-4646-8ADA-FA2689A611C4}" type="slidenum">
              <a:rPr lang="cs-CZ"/>
              <a:pPr/>
              <a:t>‹#›</a:t>
            </a:fld>
            <a:endParaRPr lang="cs-CZ"/>
          </a:p>
        </p:txBody>
      </p:sp>
    </p:spTree>
  </p:cSld>
  <p:clrMapOvr>
    <a:masterClrMapping/>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DC4511AE-FE11-4B2B-B10E-8F9CB0A60C72}" type="slidenum">
              <a:rPr lang="cs-CZ"/>
              <a:pPr/>
              <a:t>‹#›</a:t>
            </a:fld>
            <a:endParaRPr lang="cs-CZ"/>
          </a:p>
        </p:txBody>
      </p:sp>
    </p:spTree>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5E9304E9-C0C6-45DF-8FCC-CAC88B791A2E}" type="slidenum">
              <a:rPr lang="cs-CZ"/>
              <a:pPr/>
              <a:t>‹#›</a:t>
            </a:fld>
            <a:endParaRPr lang="cs-CZ"/>
          </a:p>
        </p:txBody>
      </p:sp>
    </p:spTree>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69BE8B5C-325E-4235-B693-DEC139880569}" type="slidenum">
              <a:rPr lang="cs-CZ"/>
              <a:pPr/>
              <a:t>‹#›</a:t>
            </a:fld>
            <a:endParaRPr lang="cs-CZ"/>
          </a:p>
        </p:txBody>
      </p:sp>
    </p:spTree>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D60AFB30-4F72-40FA-AEAF-F9957B9DF4C8}" type="slidenum">
              <a:rPr lang="cs-CZ"/>
              <a:pPr/>
              <a:t>‹#›</a:t>
            </a:fld>
            <a:endParaRPr lang="cs-CZ"/>
          </a:p>
        </p:txBody>
      </p:sp>
    </p:spTree>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0D929433-B519-42B9-8584-8CC31FC406B3}" type="slidenum">
              <a:rPr lang="cs-CZ"/>
              <a:pPr/>
              <a:t>‹#›</a:t>
            </a:fld>
            <a:endParaRPr lang="cs-CZ"/>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3E39093A-C2EA-4660-A1A6-7844BC09D569}" type="slidenum">
              <a:rPr lang="cs-CZ"/>
              <a:pPr/>
              <a:t>‹#›</a:t>
            </a:fld>
            <a:endParaRPr lang="cs-CZ"/>
          </a:p>
        </p:txBody>
      </p:sp>
    </p:spTree>
  </p:cSld>
  <p:clrMapOvr>
    <a:masterClrMapping/>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1DE772B2-18C6-4255-B6C5-FBFBD7433ADA}" type="slidenum">
              <a:rPr lang="cs-CZ"/>
              <a:pPr/>
              <a:t>‹#›</a:t>
            </a:fld>
            <a:endParaRPr lang="cs-CZ"/>
          </a:p>
        </p:txBody>
      </p:sp>
    </p:spTree>
  </p:cSld>
  <p:clrMapOvr>
    <a:masterClrMapping/>
  </p:clrMapOvr>
  <p:transition>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90500"/>
            <a:ext cx="1752600" cy="58293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1524000" y="190500"/>
            <a:ext cx="5105400" cy="58293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4E59CB76-CE6B-496F-98D0-5FC769E00CE4}" type="slidenum">
              <a:rPr lang="cs-CZ"/>
              <a:pPr/>
              <a:t>‹#›</a:t>
            </a:fld>
            <a:endParaRPr lang="cs-CZ"/>
          </a:p>
        </p:txBody>
      </p:sp>
    </p:spTree>
  </p:cSld>
  <p:clrMapOvr>
    <a:masterClrMapping/>
  </p:clrMapOvr>
  <p:transition>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FEF8A6C8-39C5-4F4A-8E68-E7FF2D7EA583}"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transition>
    <p:pu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endParaRPr lang="cs-CZ"/>
          </a:p>
        </p:txBody>
      </p:sp>
      <p:sp>
        <p:nvSpPr>
          <p:cNvPr id="9" name="Zástupný symbol pro číslo snímku 8"/>
          <p:cNvSpPr>
            <a:spLocks noGrp="1"/>
          </p:cNvSpPr>
          <p:nvPr>
            <p:ph type="sldNum" sz="quarter" idx="15"/>
          </p:nvPr>
        </p:nvSpPr>
        <p:spPr/>
        <p:txBody>
          <a:bodyPr rtlCol="0"/>
          <a:lstStyle/>
          <a:p>
            <a:fld id="{F9603C8C-01BC-4546-B5A2-65C4907A5FA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transition>
    <p:pu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B1A7A909-884E-4646-8ADA-FA2689A611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transition>
    <p:pu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4511AE-FE11-4B2B-B10E-8F9CB0A60C72}"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ransition>
    <p:pu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E9304E9-C0C6-45DF-8FCC-CAC88B791A2E}"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transition>
    <p:pu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endParaRPr lang="cs-CZ"/>
          </a:p>
        </p:txBody>
      </p:sp>
      <p:sp>
        <p:nvSpPr>
          <p:cNvPr id="7" name="Zástupný symbol pro číslo snímku 6"/>
          <p:cNvSpPr>
            <a:spLocks noGrp="1"/>
          </p:cNvSpPr>
          <p:nvPr>
            <p:ph type="sldNum" sz="quarter" idx="11"/>
          </p:nvPr>
        </p:nvSpPr>
        <p:spPr/>
        <p:txBody>
          <a:bodyPr rtlCol="0"/>
          <a:lstStyle/>
          <a:p>
            <a:fld id="{69BE8B5C-325E-4235-B693-DEC139880569}"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transition>
    <p:pu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60AFB30-4F72-40FA-AEAF-F9957B9DF4C8}" type="slidenum">
              <a:rPr lang="cs-CZ" smtClean="0"/>
              <a:pPr/>
              <a:t>‹#›</a:t>
            </a:fld>
            <a:endParaRPr lang="cs-CZ"/>
          </a:p>
        </p:txBody>
      </p:sp>
    </p:spTree>
  </p:cSld>
  <p:clrMapOvr>
    <a:masterClrMapping/>
  </p:clrMapOvr>
  <p:transition>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endParaRPr lang="cs-CZ"/>
          </a:p>
        </p:txBody>
      </p:sp>
      <p:sp>
        <p:nvSpPr>
          <p:cNvPr id="22" name="Zástupný symbol pro číslo snímku 21"/>
          <p:cNvSpPr>
            <a:spLocks noGrp="1"/>
          </p:cNvSpPr>
          <p:nvPr>
            <p:ph type="sldNum" sz="quarter" idx="15"/>
          </p:nvPr>
        </p:nvSpPr>
        <p:spPr/>
        <p:txBody>
          <a:bodyPr rtlCol="0"/>
          <a:lstStyle/>
          <a:p>
            <a:fld id="{0D929433-B519-42B9-8584-8CC31FC406B3}"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transition>
    <p:pu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endParaRPr lang="cs-CZ"/>
          </a:p>
        </p:txBody>
      </p:sp>
      <p:sp>
        <p:nvSpPr>
          <p:cNvPr id="18" name="Zástupný symbol pro číslo snímku 17"/>
          <p:cNvSpPr>
            <a:spLocks noGrp="1"/>
          </p:cNvSpPr>
          <p:nvPr>
            <p:ph type="sldNum" sz="quarter" idx="11"/>
          </p:nvPr>
        </p:nvSpPr>
        <p:spPr/>
        <p:txBody>
          <a:bodyPr rtlCol="0"/>
          <a:lstStyle/>
          <a:p>
            <a:fld id="{3E39093A-C2EA-4660-A1A6-7844BC09D569}"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transition>
    <p:push/>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E772B2-18C6-4255-B6C5-FBFBD7433ADA}" type="slidenum">
              <a:rPr lang="cs-CZ" smtClean="0"/>
              <a:pPr/>
              <a:t>‹#›</a:t>
            </a:fld>
            <a:endParaRPr lang="cs-CZ"/>
          </a:p>
        </p:txBody>
      </p:sp>
    </p:spTree>
  </p:cSld>
  <p:clrMapOvr>
    <a:masterClrMapping/>
  </p:clrMapOvr>
  <p:transition>
    <p:push/>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59CB76-CE6B-496F-98D0-5FC769E00CE4}" type="slidenum">
              <a:rPr lang="cs-CZ" smtClean="0"/>
              <a:pPr/>
              <a:t>‹#›</a:t>
            </a:fld>
            <a:endParaRPr lang="cs-CZ"/>
          </a:p>
        </p:txBody>
      </p:sp>
    </p:spTree>
  </p:cSld>
  <p:clrMapOvr>
    <a:masterClrMapping/>
  </p:clrMapOvr>
  <p:transition>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fld id="{E2588873-D18A-454A-8CDA-38AF984F5D0C}" type="datetimeFigureOut">
              <a:rPr lang="cs-CZ" smtClean="0"/>
              <a:pPr/>
              <a:t>4.8.2013</a:t>
            </a:fld>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C5105792-F995-41A8-9F67-5EC61AF8C3D1}" type="slidenum">
              <a:rPr lang="cs-CZ" smtClean="0"/>
              <a:pPr/>
              <a:t>‹#›</a:t>
            </a:fld>
            <a:endParaRPr lang="cs-CZ"/>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2588873-D18A-454A-8CDA-38AF984F5D0C}" type="datetimeFigureOut">
              <a:rPr lang="cs-CZ" smtClean="0"/>
              <a:pPr/>
              <a:t>4.8.2013</a:t>
            </a:fld>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105792-F995-41A8-9F67-5EC61AF8C3D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47459"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47460"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endParaRPr lang="cs-CZ"/>
          </a:p>
        </p:txBody>
      </p:sp>
      <p:sp>
        <p:nvSpPr>
          <p:cNvPr id="147461"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cs-CZ"/>
          </a:p>
        </p:txBody>
      </p:sp>
      <p:sp>
        <p:nvSpPr>
          <p:cNvPr id="147462"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225FE60-BA33-4208-A1A2-871E6FE7B93F}" type="slidenum">
              <a:rPr lang="cs-CZ"/>
              <a:pPr/>
              <a:t>‹#›</a:t>
            </a:fld>
            <a:endParaRPr lang="cs-CZ"/>
          </a:p>
        </p:txBody>
      </p:sp>
      <p:sp>
        <p:nvSpPr>
          <p:cNvPr id="147463"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cs-CZ"/>
          </a:p>
        </p:txBody>
      </p:sp>
      <p:sp>
        <p:nvSpPr>
          <p:cNvPr id="147464"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a:endParaRPr lang="cs-CZ" sz="2400">
              <a:latin typeface="Times New Roman" pitchFamily="18" charset="0"/>
            </a:endParaRPr>
          </a:p>
        </p:txBody>
      </p:sp>
      <p:sp>
        <p:nvSpPr>
          <p:cNvPr id="147465"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a:endParaRPr lang="cs-CZ" sz="2400">
              <a:latin typeface="Times New Roman" pitchFamily="18" charset="0"/>
            </a:endParaRPr>
          </a:p>
        </p:txBody>
      </p:sp>
      <p:sp>
        <p:nvSpPr>
          <p:cNvPr id="147466"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a:endParaRPr lang="cs-CZ"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sh/>
  </p:transition>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2588873-D18A-454A-8CDA-38AF984F5D0C}" type="datetimeFigureOut">
              <a:rPr lang="cs-CZ" smtClean="0"/>
              <a:pPr/>
              <a:t>4.8.2013</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5105792-F995-41A8-9F67-5EC61AF8C3D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push/>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9.xml"/><Relationship Id="rId5" Type="http://schemas.openxmlformats.org/officeDocument/2006/relationships/image" Target="../media/image29.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hyperlink" Target="http://cs.wikipedia.org/wiki/Soubor:Mediterranean_forests_1.JPG" TargetMode="External"/><Relationship Id="rId13" Type="http://schemas.openxmlformats.org/officeDocument/2006/relationships/hyperlink" Target="http://cs.wikipedia.org/wiki/Soubor:Saiga_tatarica_tatarica.jpg" TargetMode="External"/><Relationship Id="rId3" Type="http://schemas.openxmlformats.org/officeDocument/2006/relationships/hyperlink" Target="http://cs.wikipedia.org/wiki/Soubor:Quercus_suber_algarve.jpg" TargetMode="External"/><Relationship Id="rId7" Type="http://schemas.openxmlformats.org/officeDocument/2006/relationships/hyperlink" Target="http://cs.wikipedia.org/wiki/Soubor:Subtropical.png" TargetMode="External"/><Relationship Id="rId12" Type="http://schemas.openxmlformats.org/officeDocument/2006/relationships/hyperlink" Target="http://cs.wikipedia.org/wiki/Soubor:Gutturu_mannu_g3.jpg" TargetMode="External"/><Relationship Id="rId2"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hyperlink" Target="http://cs.wikipedia.org/wiki/Soubor:Fidicina_mannifera_MHNT.jpg" TargetMode="External"/><Relationship Id="rId11" Type="http://schemas.openxmlformats.org/officeDocument/2006/relationships/hyperlink" Target="http://cs.wikipedia.org/wiki/Soubor:Clconmas.jpg" TargetMode="External"/><Relationship Id="rId5" Type="http://schemas.openxmlformats.org/officeDocument/2006/relationships/hyperlink" Target="http://cs.wikipedia.org/wiki/Soubor:Olea_lancea_fruit.jpg" TargetMode="External"/><Relationship Id="rId15" Type="http://schemas.openxmlformats.org/officeDocument/2006/relationships/image" Target="../media/image4.jpeg"/><Relationship Id="rId10" Type="http://schemas.openxmlformats.org/officeDocument/2006/relationships/hyperlink" Target="http://cs.wikipedia.org/wiki/Soubor:Cedrus_libani_by_Line1.jpg" TargetMode="External"/><Relationship Id="rId4" Type="http://schemas.openxmlformats.org/officeDocument/2006/relationships/hyperlink" Target="http://cs.wikipedia.org/wiki/Soubor:Citrus_collage.png" TargetMode="External"/><Relationship Id="rId9" Type="http://schemas.openxmlformats.org/officeDocument/2006/relationships/hyperlink" Target="http://cs.wikipedia.org/wiki/Soubor:Bush_in_fog.jpg" TargetMode="External"/><Relationship Id="rId14" Type="http://schemas.openxmlformats.org/officeDocument/2006/relationships/hyperlink" Target="http://cs.wikipedia.org/wiki/Soubor:Caracal_hunting_in_the_serengeti.jp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cs.wikipedia.org/wiki/Soubor:Feldhase.jpg" TargetMode="External"/><Relationship Id="rId13" Type="http://schemas.openxmlformats.org/officeDocument/2006/relationships/image" Target="../media/image4.jpeg"/><Relationship Id="rId3" Type="http://schemas.openxmlformats.org/officeDocument/2006/relationships/hyperlink" Target="http://cs.wikipedia.org/wiki/Soubor:Gabelbock_fws_1b.jpg" TargetMode="External"/><Relationship Id="rId7" Type="http://schemas.openxmlformats.org/officeDocument/2006/relationships/hyperlink" Target="http://commons.wikimedia.org/wiki/File:Pampa_Guanacasteca.JPG" TargetMode="External"/><Relationship Id="rId12" Type="http://schemas.openxmlformats.org/officeDocument/2006/relationships/hyperlink" Target="http://cs.wikipedia.org/wiki/Soubor:Mohelno4.jpg" TargetMode="External"/><Relationship Id="rId2"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hyperlink" Target="http://commons.wikimedia.org/wiki/File:Prairie_Rohrschollen.JPG" TargetMode="External"/><Relationship Id="rId11" Type="http://schemas.openxmlformats.org/officeDocument/2006/relationships/hyperlink" Target="http://cs.wikipedia.org/wiki/Soubor:Wheat_harvest.jpg" TargetMode="External"/><Relationship Id="rId5" Type="http://schemas.openxmlformats.org/officeDocument/2006/relationships/hyperlink" Target="http://commons.wikimedia.org/wiki/File:Steppe_world.png" TargetMode="External"/><Relationship Id="rId10" Type="http://schemas.openxmlformats.org/officeDocument/2006/relationships/hyperlink" Target="http://cs.wikipedia.org/wiki/Soubor:Corn_Zea_mays_Plant_Row_2000px.jpg" TargetMode="External"/><Relationship Id="rId4" Type="http://schemas.openxmlformats.org/officeDocument/2006/relationships/hyperlink" Target="http://cs.wikipedia.org/wiki/Soubor:Two_Dolichotis_patagonum_hamburg.JPG" TargetMode="External"/><Relationship Id="rId9" Type="http://schemas.openxmlformats.org/officeDocument/2006/relationships/hyperlink" Target="http://cs.wikipedia.org/wiki/Soubor:Gyps_fulvus_-_01.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9.xml"/><Relationship Id="rId5" Type="http://schemas.openxmlformats.org/officeDocument/2006/relationships/image" Target="../media/image4.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9.xml"/><Relationship Id="rId5" Type="http://schemas.openxmlformats.org/officeDocument/2006/relationships/image" Target="../media/image4.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9.xml"/><Relationship Id="rId5" Type="http://schemas.openxmlformats.org/officeDocument/2006/relationships/image" Target="../media/image4.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276600"/>
            <a:ext cx="7772400" cy="914400"/>
          </a:xfrm>
        </p:spPr>
        <p:txBody>
          <a:bodyPr/>
          <a:lstStyle/>
          <a:p>
            <a:r>
              <a:rPr lang="cs-CZ" sz="4800" b="1" dirty="0" smtClean="0">
                <a:effectLst>
                  <a:outerShdw blurRad="38100" dist="38100" dir="2700000" algn="tl">
                    <a:srgbClr val="000000"/>
                  </a:outerShdw>
                </a:effectLst>
              </a:rPr>
              <a:t>Subtropy a stepi</a:t>
            </a:r>
            <a:endParaRPr lang="cs-CZ" sz="4800" b="1" dirty="0">
              <a:effectLst>
                <a:outerShdw blurRad="38100" dist="38100" dir="2700000" algn="tl">
                  <a:srgbClr val="000000"/>
                </a:outerShdw>
              </a:effectLst>
            </a:endParaRPr>
          </a:p>
        </p:txBody>
      </p:sp>
      <p:pic>
        <p:nvPicPr>
          <p:cNvPr id="4100" name="Picture 4" descr="OPVK_hor_zakladni_logolink_RGB_cz"/>
          <p:cNvPicPr>
            <a:picLocks noChangeAspect="1" noChangeArrowheads="1"/>
          </p:cNvPicPr>
          <p:nvPr/>
        </p:nvPicPr>
        <p:blipFill>
          <a:blip r:embed="rId2" cstate="print"/>
          <a:srcRect/>
          <a:stretch>
            <a:fillRect/>
          </a:stretch>
        </p:blipFill>
        <p:spPr bwMode="auto">
          <a:xfrm>
            <a:off x="1752600" y="609600"/>
            <a:ext cx="5575300" cy="1217613"/>
          </a:xfrm>
          <a:prstGeom prst="rect">
            <a:avLst/>
          </a:prstGeom>
          <a:noFill/>
        </p:spPr>
      </p:pic>
      <p:sp>
        <p:nvSpPr>
          <p:cNvPr id="4103" name="Text Box 7"/>
          <p:cNvSpPr txBox="1">
            <a:spLocks noChangeArrowheads="1"/>
          </p:cNvSpPr>
          <p:nvPr/>
        </p:nvSpPr>
        <p:spPr bwMode="auto">
          <a:xfrm>
            <a:off x="9072563" y="4760913"/>
            <a:ext cx="184150" cy="366712"/>
          </a:xfrm>
          <a:prstGeom prst="rect">
            <a:avLst/>
          </a:prstGeom>
          <a:noFill/>
          <a:ln w="9525">
            <a:noFill/>
            <a:miter lim="800000"/>
            <a:headEnd/>
            <a:tailEnd/>
          </a:ln>
          <a:effectLst/>
        </p:spPr>
        <p:txBody>
          <a:bodyPr wrap="none">
            <a:spAutoFit/>
          </a:bodyPr>
          <a:lstStyle/>
          <a:p>
            <a:pPr algn="ctr"/>
            <a:endParaRPr lang="cs-CZ"/>
          </a:p>
        </p:txBody>
      </p:sp>
      <p:sp>
        <p:nvSpPr>
          <p:cNvPr id="4110" name="Text Box 14"/>
          <p:cNvSpPr txBox="1">
            <a:spLocks noChangeArrowheads="1"/>
          </p:cNvSpPr>
          <p:nvPr/>
        </p:nvSpPr>
        <p:spPr bwMode="auto">
          <a:xfrm>
            <a:off x="0" y="4572000"/>
            <a:ext cx="9144000" cy="923330"/>
          </a:xfrm>
          <a:prstGeom prst="rect">
            <a:avLst/>
          </a:prstGeom>
          <a:solidFill>
            <a:schemeClr val="accent1"/>
          </a:solidFill>
          <a:ln w="9525">
            <a:noFill/>
            <a:miter lim="800000"/>
            <a:headEnd/>
            <a:tailEnd/>
          </a:ln>
          <a:effectLst/>
        </p:spPr>
        <p:txBody>
          <a:bodyPr>
            <a:spAutoFit/>
          </a:bodyPr>
          <a:lstStyle/>
          <a:p>
            <a:pPr algn="ctr"/>
            <a:r>
              <a:rPr lang="cs-CZ" b="1" dirty="0"/>
              <a:t>Autor: Mgr. </a:t>
            </a:r>
            <a:r>
              <a:rPr lang="cs-CZ" b="1" dirty="0" smtClean="0"/>
              <a:t>Zdeňka </a:t>
            </a:r>
            <a:r>
              <a:rPr lang="cs-CZ" b="1" dirty="0" err="1" smtClean="0"/>
              <a:t>Krmášková</a:t>
            </a:r>
            <a:endParaRPr lang="cs-CZ" b="1" dirty="0"/>
          </a:p>
          <a:p>
            <a:pPr algn="ctr"/>
            <a:endParaRPr lang="cs-CZ" dirty="0"/>
          </a:p>
          <a:p>
            <a:pPr algn="ctr"/>
            <a:r>
              <a:rPr lang="cs-CZ" dirty="0"/>
              <a:t>Škola: Základní </a:t>
            </a:r>
            <a:r>
              <a:rPr lang="cs-CZ" dirty="0" smtClean="0"/>
              <a:t>škola a Mateřská škola </a:t>
            </a:r>
            <a:r>
              <a:rPr lang="cs-CZ" dirty="0" err="1" smtClean="0"/>
              <a:t>Kašava</a:t>
            </a:r>
            <a:r>
              <a:rPr lang="cs-CZ" dirty="0" smtClean="0"/>
              <a:t>, </a:t>
            </a:r>
            <a:r>
              <a:rPr lang="cs-CZ" dirty="0"/>
              <a:t>okres Zlín, příspěvková organizace </a:t>
            </a:r>
          </a:p>
        </p:txBody>
      </p:sp>
      <p:sp>
        <p:nvSpPr>
          <p:cNvPr id="4113" name="Text Box 17"/>
          <p:cNvSpPr txBox="1">
            <a:spLocks noChangeArrowheads="1"/>
          </p:cNvSpPr>
          <p:nvPr/>
        </p:nvSpPr>
        <p:spPr bwMode="auto">
          <a:xfrm>
            <a:off x="0" y="2057400"/>
            <a:ext cx="9144000" cy="823913"/>
          </a:xfrm>
          <a:prstGeom prst="rect">
            <a:avLst/>
          </a:prstGeom>
          <a:solidFill>
            <a:srgbClr val="FFFFFF"/>
          </a:solidFill>
          <a:ln w="9525" algn="ctr">
            <a:noFill/>
            <a:miter lim="800000"/>
            <a:headEnd/>
            <a:tailEnd/>
          </a:ln>
          <a:effectLst/>
        </p:spPr>
        <p:txBody>
          <a:bodyPr>
            <a:spAutoFit/>
          </a:bodyPr>
          <a:lstStyle/>
          <a:p>
            <a:pPr algn="ctr"/>
            <a:r>
              <a:rPr lang="cs-CZ"/>
              <a:t>Registrační číslo projektu: CZ.1.07/1.1.38/02.0025</a:t>
            </a:r>
          </a:p>
          <a:p>
            <a:pPr algn="ctr"/>
            <a:r>
              <a:rPr lang="cs-CZ"/>
              <a:t>Název projektu: Modernizace výuky na ZŠ Slušovice, Fryšták, Kašava a Velehrad</a:t>
            </a:r>
          </a:p>
          <a:p>
            <a:pPr algn="ctr"/>
            <a:r>
              <a:rPr lang="cs-CZ" sz="1200"/>
              <a:t>Tento projekt je spolufinancován z Evropského sociálního fondu a státního rozpočtu České republiky.</a:t>
            </a:r>
          </a:p>
        </p:txBody>
      </p:sp>
      <p:sp>
        <p:nvSpPr>
          <p:cNvPr id="7" name="TextovéPole 6"/>
          <p:cNvSpPr txBox="1"/>
          <p:nvPr/>
        </p:nvSpPr>
        <p:spPr>
          <a:xfrm>
            <a:off x="1285852" y="4214818"/>
            <a:ext cx="6643734" cy="369332"/>
          </a:xfrm>
          <a:prstGeom prst="rect">
            <a:avLst/>
          </a:prstGeom>
          <a:noFill/>
        </p:spPr>
        <p:txBody>
          <a:bodyPr wrap="square" rtlCol="0">
            <a:spAutoFit/>
          </a:bodyPr>
          <a:lstStyle/>
          <a:p>
            <a:r>
              <a:rPr lang="cs-CZ" dirty="0" smtClean="0"/>
              <a:t>Z_068_Krajinná sféra a její základní části_Subtropy a stepi</a:t>
            </a:r>
            <a:endParaRPr lang="cs-CZ" dirty="0"/>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2743200" y="5500688"/>
            <a:ext cx="3657600" cy="796925"/>
          </a:xfrm>
          <a:prstGeom prst="rect">
            <a:avLst/>
          </a:prstGeom>
          <a:noFill/>
          <a:ln w="9525">
            <a:noFill/>
            <a:miter lim="800000"/>
            <a:headEnd/>
            <a:tailEnd/>
          </a:ln>
        </p:spPr>
      </p:pic>
      <p:sp>
        <p:nvSpPr>
          <p:cNvPr id="3" name="TextovéPole 2"/>
          <p:cNvSpPr txBox="1"/>
          <p:nvPr/>
        </p:nvSpPr>
        <p:spPr>
          <a:xfrm>
            <a:off x="3143240" y="500042"/>
            <a:ext cx="2857520" cy="461665"/>
          </a:xfrm>
          <a:prstGeom prst="rect">
            <a:avLst/>
          </a:prstGeom>
          <a:solidFill>
            <a:srgbClr val="FFCC99"/>
          </a:solidFill>
          <a:effectLst>
            <a:innerShdw blurRad="114300">
              <a:prstClr val="black"/>
            </a:innerShdw>
          </a:effectLst>
        </p:spPr>
        <p:txBody>
          <a:bodyPr wrap="square" rtlCol="0">
            <a:spAutoFit/>
          </a:bodyPr>
          <a:lstStyle/>
          <a:p>
            <a:pPr algn="ctr"/>
            <a:r>
              <a:rPr lang="cs-CZ" sz="2400" dirty="0" smtClean="0">
                <a:latin typeface="Arial" pitchFamily="34" charset="0"/>
                <a:cs typeface="Arial" pitchFamily="34" charset="0"/>
              </a:rPr>
              <a:t>Zvířena subtropů</a:t>
            </a:r>
            <a:endParaRPr lang="cs-CZ" sz="2400" dirty="0">
              <a:latin typeface="Arial" pitchFamily="34" charset="0"/>
              <a:cs typeface="Arial" pitchFamily="34" charset="0"/>
            </a:endParaRPr>
          </a:p>
        </p:txBody>
      </p:sp>
      <p:sp>
        <p:nvSpPr>
          <p:cNvPr id="4" name="TextovéPole 3"/>
          <p:cNvSpPr txBox="1"/>
          <p:nvPr/>
        </p:nvSpPr>
        <p:spPr>
          <a:xfrm>
            <a:off x="2464579" y="1142984"/>
            <a:ext cx="4214842" cy="369332"/>
          </a:xfrm>
          <a:prstGeom prst="rect">
            <a:avLst/>
          </a:prstGeom>
          <a:noFill/>
        </p:spPr>
        <p:txBody>
          <a:bodyPr wrap="square" rtlCol="0">
            <a:spAutoFit/>
          </a:bodyPr>
          <a:lstStyle/>
          <a:p>
            <a:pPr algn="ctr"/>
            <a:r>
              <a:rPr lang="cs-CZ" dirty="0" smtClean="0">
                <a:latin typeface="Arial" pitchFamily="34" charset="0"/>
                <a:cs typeface="Arial" pitchFamily="34" charset="0"/>
              </a:rPr>
              <a:t>Na pobřeží je možno slyšet cikády</a:t>
            </a:r>
            <a:r>
              <a:rPr lang="cs-CZ" dirty="0" smtClean="0"/>
              <a:t>.</a:t>
            </a:r>
            <a:endParaRPr lang="cs-CZ" dirty="0"/>
          </a:p>
        </p:txBody>
      </p:sp>
      <p:pic>
        <p:nvPicPr>
          <p:cNvPr id="48130" name="Picture 2" descr="Soubor:Fidicina mannifera MHNT.jpg"/>
          <p:cNvPicPr>
            <a:picLocks noChangeAspect="1" noChangeArrowheads="1"/>
          </p:cNvPicPr>
          <p:nvPr/>
        </p:nvPicPr>
        <p:blipFill>
          <a:blip r:embed="rId4"/>
          <a:srcRect/>
          <a:stretch>
            <a:fillRect/>
          </a:stretch>
        </p:blipFill>
        <p:spPr bwMode="auto">
          <a:xfrm>
            <a:off x="2400431" y="1643050"/>
            <a:ext cx="4343138" cy="3286107"/>
          </a:xfrm>
          <a:prstGeom prst="rect">
            <a:avLst/>
          </a:prstGeom>
          <a:noFill/>
        </p:spPr>
      </p:pic>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2743200" y="5500688"/>
            <a:ext cx="3657600" cy="796925"/>
          </a:xfrm>
          <a:prstGeom prst="rect">
            <a:avLst/>
          </a:prstGeom>
          <a:noFill/>
          <a:ln w="9525">
            <a:noFill/>
            <a:miter lim="800000"/>
            <a:headEnd/>
            <a:tailEnd/>
          </a:ln>
        </p:spPr>
      </p:pic>
      <p:sp>
        <p:nvSpPr>
          <p:cNvPr id="3" name="Obdélník 2"/>
          <p:cNvSpPr/>
          <p:nvPr/>
        </p:nvSpPr>
        <p:spPr>
          <a:xfrm>
            <a:off x="4040444" y="928670"/>
            <a:ext cx="1063112" cy="523220"/>
          </a:xfrm>
          <a:prstGeom prst="rect">
            <a:avLst/>
          </a:prstGeom>
          <a:solidFill>
            <a:srgbClr val="FFCC66"/>
          </a:solidFill>
          <a:effectLst>
            <a:innerShdw blurRad="114300">
              <a:prstClr val="black"/>
            </a:innerShdw>
          </a:effectLst>
        </p:spPr>
        <p:txBody>
          <a:bodyPr wrap="none">
            <a:spAutoFit/>
          </a:bodyPr>
          <a:lstStyle/>
          <a:p>
            <a:pPr>
              <a:spcBef>
                <a:spcPct val="0"/>
              </a:spcBef>
              <a:buClrTx/>
              <a:buSzTx/>
              <a:buFontTx/>
              <a:buNone/>
            </a:pPr>
            <a:r>
              <a:rPr lang="cs-CZ" sz="2800" b="1" dirty="0" smtClean="0">
                <a:latin typeface="Arial" pitchFamily="34" charset="0"/>
                <a:cs typeface="Arial" pitchFamily="34" charset="0"/>
              </a:rPr>
              <a:t>Stepi</a:t>
            </a:r>
            <a:endParaRPr lang="cs-CZ" sz="2800" b="1" dirty="0">
              <a:latin typeface="Arial" pitchFamily="34" charset="0"/>
              <a:cs typeface="Arial" pitchFamily="34" charset="0"/>
            </a:endParaRPr>
          </a:p>
        </p:txBody>
      </p:sp>
      <p:sp>
        <p:nvSpPr>
          <p:cNvPr id="4" name="TextovéPole 3"/>
          <p:cNvSpPr txBox="1"/>
          <p:nvPr/>
        </p:nvSpPr>
        <p:spPr>
          <a:xfrm>
            <a:off x="3964777" y="3000372"/>
            <a:ext cx="1214446" cy="369332"/>
          </a:xfrm>
          <a:prstGeom prst="rect">
            <a:avLst/>
          </a:prstGeom>
          <a:solidFill>
            <a:srgbClr val="99FF66"/>
          </a:solidFill>
          <a:effectLst>
            <a:innerShdw blurRad="114300">
              <a:prstClr val="black"/>
            </a:innerShdw>
          </a:effectLst>
        </p:spPr>
        <p:txBody>
          <a:bodyPr wrap="square" rtlCol="0">
            <a:spAutoFit/>
          </a:bodyPr>
          <a:lstStyle/>
          <a:p>
            <a:r>
              <a:rPr lang="cs-CZ" dirty="0" smtClean="0">
                <a:latin typeface="Arial" pitchFamily="34" charset="0"/>
                <a:cs typeface="Arial" pitchFamily="34" charset="0"/>
              </a:rPr>
              <a:t>Podnebí</a:t>
            </a:r>
            <a:endParaRPr lang="cs-CZ" dirty="0">
              <a:latin typeface="Arial" pitchFamily="34" charset="0"/>
              <a:cs typeface="Arial" pitchFamily="34" charset="0"/>
            </a:endParaRPr>
          </a:p>
        </p:txBody>
      </p:sp>
      <p:sp>
        <p:nvSpPr>
          <p:cNvPr id="5" name="TextovéPole 4"/>
          <p:cNvSpPr txBox="1"/>
          <p:nvPr/>
        </p:nvSpPr>
        <p:spPr>
          <a:xfrm>
            <a:off x="1285852" y="3714752"/>
            <a:ext cx="6572296" cy="923330"/>
          </a:xfrm>
          <a:prstGeom prst="rect">
            <a:avLst/>
          </a:prstGeom>
          <a:noFill/>
        </p:spPr>
        <p:txBody>
          <a:bodyPr wrap="square" rtlCol="0">
            <a:spAutoFit/>
          </a:bodyPr>
          <a:lstStyle/>
          <a:p>
            <a:r>
              <a:rPr lang="cs-CZ" dirty="0" smtClean="0">
                <a:latin typeface="Arial" pitchFamily="34" charset="0"/>
                <a:cs typeface="Arial" pitchFamily="34" charset="0"/>
              </a:rPr>
              <a:t>Stepi se nacházejí v mírném pásu. Podnebí stepí je suché. Roste zde hlavně tráva. Srážky jsou příliš nízké a neumožňují růst stromů, ale na tak nízké, aby se zde vytvořila poušť.</a:t>
            </a:r>
            <a:endParaRPr lang="cs-CZ" dirty="0">
              <a:latin typeface="Arial" pitchFamily="34" charset="0"/>
              <a:cs typeface="Arial" pitchFamily="34" charset="0"/>
            </a:endParaRPr>
          </a:p>
        </p:txBody>
      </p:sp>
      <p:sp>
        <p:nvSpPr>
          <p:cNvPr id="6" name="Obdélník 5"/>
          <p:cNvSpPr/>
          <p:nvPr/>
        </p:nvSpPr>
        <p:spPr>
          <a:xfrm>
            <a:off x="1678761" y="1571612"/>
            <a:ext cx="5786478" cy="646331"/>
          </a:xfrm>
          <a:prstGeom prst="rect">
            <a:avLst/>
          </a:prstGeom>
        </p:spPr>
        <p:txBody>
          <a:bodyPr wrap="square">
            <a:spAutoFit/>
          </a:bodyPr>
          <a:lstStyle/>
          <a:p>
            <a:r>
              <a:rPr lang="cs-CZ" dirty="0" smtClean="0">
                <a:latin typeface="Arial" pitchFamily="34" charset="0"/>
                <a:cs typeface="Arial" pitchFamily="34" charset="0"/>
              </a:rPr>
              <a:t>Termín step (který pochází z ruštiny) označuje travnatá společenstva v mírném pásu.</a:t>
            </a:r>
            <a:endParaRPr lang="cs-CZ" dirty="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2743200" y="5500688"/>
            <a:ext cx="3657600" cy="796925"/>
          </a:xfrm>
          <a:prstGeom prst="rect">
            <a:avLst/>
          </a:prstGeom>
          <a:noFill/>
          <a:ln w="9525">
            <a:noFill/>
            <a:miter lim="800000"/>
            <a:headEnd/>
            <a:tailEnd/>
          </a:ln>
        </p:spPr>
      </p:pic>
      <p:sp>
        <p:nvSpPr>
          <p:cNvPr id="3" name="TextovéPole 2"/>
          <p:cNvSpPr txBox="1"/>
          <p:nvPr/>
        </p:nvSpPr>
        <p:spPr>
          <a:xfrm>
            <a:off x="3464711" y="428604"/>
            <a:ext cx="2214578" cy="461665"/>
          </a:xfrm>
          <a:prstGeom prst="rect">
            <a:avLst/>
          </a:prstGeom>
          <a:solidFill>
            <a:schemeClr val="bg2">
              <a:lumMod val="90000"/>
            </a:schemeClr>
          </a:solidFill>
          <a:effectLst>
            <a:glow rad="139700">
              <a:schemeClr val="accent6">
                <a:satMod val="175000"/>
                <a:alpha val="40000"/>
              </a:schemeClr>
            </a:glow>
          </a:effectLst>
        </p:spPr>
        <p:txBody>
          <a:bodyPr wrap="square" rtlCol="0">
            <a:spAutoFit/>
          </a:bodyPr>
          <a:lstStyle/>
          <a:p>
            <a:pPr algn="ctr"/>
            <a:r>
              <a:rPr lang="cs-CZ" sz="2400" dirty="0" smtClean="0">
                <a:latin typeface="Arial" pitchFamily="34" charset="0"/>
                <a:cs typeface="Arial" pitchFamily="34" charset="0"/>
              </a:rPr>
              <a:t>Hlavní oblasti</a:t>
            </a:r>
            <a:endParaRPr lang="cs-CZ" sz="2400" dirty="0">
              <a:latin typeface="Arial" pitchFamily="34" charset="0"/>
              <a:cs typeface="Arial" pitchFamily="34" charset="0"/>
            </a:endParaRPr>
          </a:p>
        </p:txBody>
      </p:sp>
      <p:sp>
        <p:nvSpPr>
          <p:cNvPr id="4" name="TextovéPole 3"/>
          <p:cNvSpPr txBox="1"/>
          <p:nvPr/>
        </p:nvSpPr>
        <p:spPr>
          <a:xfrm>
            <a:off x="1357290" y="1142984"/>
            <a:ext cx="6429420" cy="369332"/>
          </a:xfrm>
          <a:prstGeom prst="rect">
            <a:avLst/>
          </a:prstGeom>
          <a:noFill/>
        </p:spPr>
        <p:txBody>
          <a:bodyPr wrap="square" rtlCol="0">
            <a:spAutoFit/>
          </a:bodyPr>
          <a:lstStyle/>
          <a:p>
            <a:r>
              <a:rPr lang="cs-CZ" dirty="0" smtClean="0">
                <a:latin typeface="Arial" pitchFamily="34" charset="0"/>
                <a:cs typeface="Arial" pitchFamily="34" charset="0"/>
              </a:rPr>
              <a:t>Většinu střední části severoamerického kontinentu pokrývají</a:t>
            </a:r>
            <a:endParaRPr lang="cs-CZ" dirty="0">
              <a:latin typeface="Arial" pitchFamily="34" charset="0"/>
              <a:cs typeface="Arial" pitchFamily="34" charset="0"/>
            </a:endParaRPr>
          </a:p>
        </p:txBody>
      </p:sp>
      <p:sp>
        <p:nvSpPr>
          <p:cNvPr id="5" name="Obdélník 4"/>
          <p:cNvSpPr/>
          <p:nvPr/>
        </p:nvSpPr>
        <p:spPr>
          <a:xfrm>
            <a:off x="6572264" y="1571612"/>
            <a:ext cx="838691" cy="369332"/>
          </a:xfrm>
          <a:prstGeom prst="rect">
            <a:avLst/>
          </a:prstGeom>
          <a:solidFill>
            <a:schemeClr val="accent6">
              <a:lumMod val="40000"/>
              <a:lumOff val="60000"/>
            </a:schemeClr>
          </a:solidFill>
          <a:effectLst>
            <a:innerShdw blurRad="63500" dist="50800" dir="16200000">
              <a:prstClr val="black">
                <a:alpha val="50000"/>
              </a:prstClr>
            </a:innerShdw>
          </a:effectLst>
        </p:spPr>
        <p:txBody>
          <a:bodyPr wrap="none">
            <a:spAutoFit/>
          </a:bodyPr>
          <a:lstStyle/>
          <a:p>
            <a:r>
              <a:rPr lang="cs-CZ" dirty="0" smtClean="0">
                <a:latin typeface="Arial" pitchFamily="34" charset="0"/>
                <a:cs typeface="Arial" pitchFamily="34" charset="0"/>
              </a:rPr>
              <a:t>prérie.</a:t>
            </a:r>
            <a:endParaRPr lang="cs-CZ" dirty="0"/>
          </a:p>
        </p:txBody>
      </p:sp>
      <p:sp>
        <p:nvSpPr>
          <p:cNvPr id="6" name="TextovéPole 5"/>
          <p:cNvSpPr txBox="1"/>
          <p:nvPr/>
        </p:nvSpPr>
        <p:spPr>
          <a:xfrm>
            <a:off x="1357290" y="2428868"/>
            <a:ext cx="6429420" cy="369332"/>
          </a:xfrm>
          <a:prstGeom prst="rect">
            <a:avLst/>
          </a:prstGeom>
          <a:noFill/>
        </p:spPr>
        <p:txBody>
          <a:bodyPr wrap="square" rtlCol="0">
            <a:spAutoFit/>
          </a:bodyPr>
          <a:lstStyle/>
          <a:p>
            <a:r>
              <a:rPr lang="cs-CZ" dirty="0" smtClean="0">
                <a:latin typeface="Arial" pitchFamily="34" charset="0"/>
                <a:cs typeface="Arial" pitchFamily="34" charset="0"/>
              </a:rPr>
              <a:t>Většinu plochy jihovýchodní oblasti Jižní Ameriky pokrývají </a:t>
            </a:r>
            <a:endParaRPr lang="cs-CZ" dirty="0">
              <a:latin typeface="Arial" pitchFamily="34" charset="0"/>
              <a:cs typeface="Arial" pitchFamily="34" charset="0"/>
            </a:endParaRPr>
          </a:p>
        </p:txBody>
      </p:sp>
      <p:sp>
        <p:nvSpPr>
          <p:cNvPr id="7" name="TextovéPole 6"/>
          <p:cNvSpPr txBox="1"/>
          <p:nvPr/>
        </p:nvSpPr>
        <p:spPr>
          <a:xfrm>
            <a:off x="6357950" y="2786058"/>
            <a:ext cx="1071570" cy="369332"/>
          </a:xfrm>
          <a:prstGeom prst="rect">
            <a:avLst/>
          </a:prstGeom>
          <a:solidFill>
            <a:schemeClr val="accent6">
              <a:lumMod val="20000"/>
              <a:lumOff val="80000"/>
            </a:schemeClr>
          </a:solidFill>
          <a:effectLst>
            <a:outerShdw blurRad="50800" dist="38100" dir="13500000" algn="br" rotWithShape="0">
              <a:prstClr val="black">
                <a:alpha val="40000"/>
              </a:prstClr>
            </a:outerShdw>
          </a:effectLst>
        </p:spPr>
        <p:txBody>
          <a:bodyPr wrap="square" rtlCol="0">
            <a:spAutoFit/>
          </a:bodyPr>
          <a:lstStyle/>
          <a:p>
            <a:r>
              <a:rPr lang="cs-CZ" dirty="0">
                <a:latin typeface="Arial" pitchFamily="34" charset="0"/>
                <a:cs typeface="Arial" pitchFamily="34" charset="0"/>
              </a:rPr>
              <a:t>p</a:t>
            </a:r>
            <a:r>
              <a:rPr lang="cs-CZ" dirty="0" smtClean="0">
                <a:latin typeface="Arial" pitchFamily="34" charset="0"/>
                <a:cs typeface="Arial" pitchFamily="34" charset="0"/>
              </a:rPr>
              <a:t>ampy.</a:t>
            </a:r>
            <a:endParaRPr lang="cs-CZ" dirty="0">
              <a:latin typeface="Arial" pitchFamily="34" charset="0"/>
              <a:cs typeface="Arial" pitchFamily="34" charset="0"/>
            </a:endParaRPr>
          </a:p>
        </p:txBody>
      </p:sp>
      <p:sp>
        <p:nvSpPr>
          <p:cNvPr id="8" name="TextovéPole 7"/>
          <p:cNvSpPr txBox="1"/>
          <p:nvPr/>
        </p:nvSpPr>
        <p:spPr>
          <a:xfrm>
            <a:off x="1285852" y="3429000"/>
            <a:ext cx="6715172" cy="646331"/>
          </a:xfrm>
          <a:prstGeom prst="rect">
            <a:avLst/>
          </a:prstGeom>
          <a:noFill/>
        </p:spPr>
        <p:txBody>
          <a:bodyPr wrap="square" rtlCol="0">
            <a:spAutoFit/>
          </a:bodyPr>
          <a:lstStyle/>
          <a:p>
            <a:r>
              <a:rPr lang="cs-CZ" dirty="0" smtClean="0">
                <a:latin typeface="Arial" pitchFamily="34" charset="0"/>
                <a:cs typeface="Arial" pitchFamily="34" charset="0"/>
              </a:rPr>
              <a:t>Ve východní Evropě začíná pásmo stepí, které se </a:t>
            </a:r>
            <a:r>
              <a:rPr lang="cs-CZ" dirty="0">
                <a:latin typeface="Arial" pitchFamily="34" charset="0"/>
                <a:cs typeface="Arial" pitchFamily="34" charset="0"/>
              </a:rPr>
              <a:t>t</a:t>
            </a:r>
            <a:r>
              <a:rPr lang="cs-CZ" dirty="0" smtClean="0">
                <a:latin typeface="Arial" pitchFamily="34" charset="0"/>
                <a:cs typeface="Arial" pitchFamily="34" charset="0"/>
              </a:rPr>
              <a:t>áhne do Asie v širokém pruhu. </a:t>
            </a:r>
            <a:endParaRPr lang="cs-CZ" dirty="0">
              <a:latin typeface="Arial" pitchFamily="34" charset="0"/>
              <a:cs typeface="Arial" pitchFamily="34" charset="0"/>
            </a:endParaRPr>
          </a:p>
        </p:txBody>
      </p:sp>
      <p:sp>
        <p:nvSpPr>
          <p:cNvPr id="9" name="Obdélník 8"/>
          <p:cNvSpPr/>
          <p:nvPr/>
        </p:nvSpPr>
        <p:spPr>
          <a:xfrm>
            <a:off x="1285852" y="4357694"/>
            <a:ext cx="6500858" cy="369332"/>
          </a:xfrm>
          <a:prstGeom prst="rect">
            <a:avLst/>
          </a:prstGeom>
        </p:spPr>
        <p:txBody>
          <a:bodyPr wrap="square">
            <a:spAutoFit/>
          </a:bodyPr>
          <a:lstStyle/>
          <a:p>
            <a:pPr marL="342900" indent="-342900">
              <a:buClr>
                <a:srgbClr val="FFFF00"/>
              </a:buClr>
            </a:pPr>
            <a:r>
              <a:rPr lang="cs-CZ" dirty="0" smtClean="0">
                <a:latin typeface="Arial" pitchFamily="34" charset="0"/>
                <a:cs typeface="Arial" pitchFamily="34" charset="0"/>
              </a:rPr>
              <a:t>Charakteristickým půdním typem ve stepích jsou černozemě.</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2743200" y="5715016"/>
            <a:ext cx="3657600" cy="796925"/>
          </a:xfrm>
          <a:prstGeom prst="rect">
            <a:avLst/>
          </a:prstGeom>
          <a:noFill/>
          <a:ln w="9525">
            <a:noFill/>
            <a:miter lim="800000"/>
            <a:headEnd/>
            <a:tailEnd/>
          </a:ln>
        </p:spPr>
      </p:pic>
      <p:pic>
        <p:nvPicPr>
          <p:cNvPr id="57346" name="Picture 2" descr="Soubor: Stepní world.png"/>
          <p:cNvPicPr>
            <a:picLocks noChangeAspect="1" noChangeArrowheads="1"/>
          </p:cNvPicPr>
          <p:nvPr/>
        </p:nvPicPr>
        <p:blipFill>
          <a:blip r:embed="rId4"/>
          <a:srcRect/>
          <a:stretch>
            <a:fillRect/>
          </a:stretch>
        </p:blipFill>
        <p:spPr bwMode="auto">
          <a:xfrm>
            <a:off x="762000" y="1357298"/>
            <a:ext cx="7620000" cy="3524251"/>
          </a:xfrm>
          <a:prstGeom prst="rect">
            <a:avLst/>
          </a:prstGeom>
          <a:noFill/>
        </p:spPr>
      </p:pic>
      <p:sp>
        <p:nvSpPr>
          <p:cNvPr id="4" name="Obdélník 3"/>
          <p:cNvSpPr/>
          <p:nvPr/>
        </p:nvSpPr>
        <p:spPr>
          <a:xfrm>
            <a:off x="2285984" y="285728"/>
            <a:ext cx="3076483" cy="461665"/>
          </a:xfrm>
          <a:prstGeom prst="rect">
            <a:avLst/>
          </a:prstGeom>
          <a:solidFill>
            <a:schemeClr val="accent6">
              <a:lumMod val="40000"/>
              <a:lumOff val="60000"/>
            </a:schemeClr>
          </a:solidFill>
          <a:effectLst>
            <a:innerShdw blurRad="114300">
              <a:prstClr val="black"/>
            </a:innerShdw>
          </a:effectLst>
        </p:spPr>
        <p:txBody>
          <a:bodyPr wrap="none">
            <a:spAutoFit/>
          </a:bodyPr>
          <a:lstStyle/>
          <a:p>
            <a:r>
              <a:rPr lang="cs-CZ" sz="2400" b="1" dirty="0">
                <a:latin typeface="Arial" pitchFamily="34" charset="0"/>
                <a:cs typeface="Arial" pitchFamily="34" charset="0"/>
              </a:rPr>
              <a:t>Mapa </a:t>
            </a:r>
            <a:r>
              <a:rPr lang="cs-CZ" sz="2400" b="1" dirty="0" smtClean="0">
                <a:latin typeface="Arial" pitchFamily="34" charset="0"/>
                <a:cs typeface="Arial" pitchFamily="34" charset="0"/>
              </a:rPr>
              <a:t>stepí ve </a:t>
            </a:r>
            <a:r>
              <a:rPr lang="cs-CZ" sz="2400" b="1" dirty="0">
                <a:latin typeface="Arial" pitchFamily="34" charset="0"/>
                <a:cs typeface="Arial" pitchFamily="34" charset="0"/>
              </a:rPr>
              <a:t>světě</a:t>
            </a:r>
          </a:p>
        </p:txBody>
      </p:sp>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2743200" y="5715016"/>
            <a:ext cx="3657600" cy="796925"/>
          </a:xfrm>
          <a:prstGeom prst="rect">
            <a:avLst/>
          </a:prstGeom>
          <a:noFill/>
          <a:ln w="9525">
            <a:noFill/>
            <a:miter lim="800000"/>
            <a:headEnd/>
            <a:tailEnd/>
          </a:ln>
        </p:spPr>
      </p:pic>
      <p:pic>
        <p:nvPicPr>
          <p:cNvPr id="56322" name="Picture 2" descr="Soubor: Prairie Rohrschollen.JPG"/>
          <p:cNvPicPr>
            <a:picLocks noChangeAspect="1" noChangeArrowheads="1"/>
          </p:cNvPicPr>
          <p:nvPr/>
        </p:nvPicPr>
        <p:blipFill>
          <a:blip r:embed="rId4"/>
          <a:srcRect/>
          <a:stretch>
            <a:fillRect/>
          </a:stretch>
        </p:blipFill>
        <p:spPr bwMode="auto">
          <a:xfrm>
            <a:off x="428596" y="1000108"/>
            <a:ext cx="8255004" cy="4643440"/>
          </a:xfrm>
          <a:prstGeom prst="rect">
            <a:avLst/>
          </a:prstGeom>
          <a:noFill/>
        </p:spPr>
      </p:pic>
      <p:sp>
        <p:nvSpPr>
          <p:cNvPr id="4" name="TextovéPole 3"/>
          <p:cNvSpPr txBox="1"/>
          <p:nvPr/>
        </p:nvSpPr>
        <p:spPr>
          <a:xfrm>
            <a:off x="3964777" y="428604"/>
            <a:ext cx="1214446" cy="461665"/>
          </a:xfrm>
          <a:prstGeom prst="rect">
            <a:avLst/>
          </a:prstGeom>
          <a:solidFill>
            <a:schemeClr val="accent6">
              <a:lumMod val="40000"/>
              <a:lumOff val="60000"/>
            </a:schemeClr>
          </a:solidFill>
          <a:effectLst>
            <a:innerShdw blurRad="114300">
              <a:prstClr val="black"/>
            </a:innerShdw>
          </a:effectLst>
        </p:spPr>
        <p:txBody>
          <a:bodyPr wrap="square" rtlCol="0">
            <a:spAutoFit/>
          </a:bodyPr>
          <a:lstStyle/>
          <a:p>
            <a:pPr algn="ctr"/>
            <a:r>
              <a:rPr lang="cs-CZ" sz="2400" dirty="0" smtClean="0">
                <a:latin typeface="Arial" pitchFamily="34" charset="0"/>
                <a:cs typeface="Arial" pitchFamily="34" charset="0"/>
              </a:rPr>
              <a:t>Prérie</a:t>
            </a:r>
            <a:endParaRPr lang="cs-CZ" sz="2400" dirty="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2743200" y="5715016"/>
            <a:ext cx="3657600" cy="796925"/>
          </a:xfrm>
          <a:prstGeom prst="rect">
            <a:avLst/>
          </a:prstGeom>
          <a:noFill/>
          <a:ln w="9525">
            <a:noFill/>
            <a:miter lim="800000"/>
            <a:headEnd/>
            <a:tailEnd/>
          </a:ln>
        </p:spPr>
      </p:pic>
      <p:pic>
        <p:nvPicPr>
          <p:cNvPr id="55298" name="Picture 2" descr="Soubor: Pampa Guanacasteca.JPG"/>
          <p:cNvPicPr>
            <a:picLocks noChangeAspect="1" noChangeArrowheads="1"/>
          </p:cNvPicPr>
          <p:nvPr/>
        </p:nvPicPr>
        <p:blipFill>
          <a:blip r:embed="rId4"/>
          <a:srcRect/>
          <a:stretch>
            <a:fillRect/>
          </a:stretch>
        </p:blipFill>
        <p:spPr bwMode="auto">
          <a:xfrm>
            <a:off x="1500166" y="857232"/>
            <a:ext cx="6215106" cy="4661330"/>
          </a:xfrm>
          <a:prstGeom prst="rect">
            <a:avLst/>
          </a:prstGeom>
          <a:noFill/>
        </p:spPr>
      </p:pic>
      <p:sp>
        <p:nvSpPr>
          <p:cNvPr id="4" name="TextovéPole 3"/>
          <p:cNvSpPr txBox="1"/>
          <p:nvPr/>
        </p:nvSpPr>
        <p:spPr>
          <a:xfrm>
            <a:off x="3643306" y="214290"/>
            <a:ext cx="1857388" cy="461665"/>
          </a:xfrm>
          <a:prstGeom prst="rect">
            <a:avLst/>
          </a:prstGeom>
          <a:solidFill>
            <a:schemeClr val="accent6">
              <a:lumMod val="40000"/>
              <a:lumOff val="60000"/>
            </a:schemeClr>
          </a:solidFill>
          <a:effectLst>
            <a:innerShdw blurRad="114300">
              <a:prstClr val="black"/>
            </a:innerShdw>
          </a:effectLst>
        </p:spPr>
        <p:txBody>
          <a:bodyPr wrap="square" rtlCol="0">
            <a:spAutoFit/>
          </a:bodyPr>
          <a:lstStyle/>
          <a:p>
            <a:pPr algn="ctr"/>
            <a:r>
              <a:rPr lang="cs-CZ" sz="2400" dirty="0" smtClean="0">
                <a:latin typeface="Arial" pitchFamily="34" charset="0"/>
                <a:cs typeface="Arial" pitchFamily="34" charset="0"/>
              </a:rPr>
              <a:t>Pampa</a:t>
            </a:r>
            <a:endParaRPr lang="cs-CZ" sz="2400" dirty="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2743200" y="5715016"/>
            <a:ext cx="3657600" cy="796925"/>
          </a:xfrm>
          <a:prstGeom prst="rect">
            <a:avLst/>
          </a:prstGeom>
          <a:noFill/>
          <a:ln w="9525">
            <a:noFill/>
            <a:miter lim="800000"/>
            <a:headEnd/>
            <a:tailEnd/>
          </a:ln>
        </p:spPr>
      </p:pic>
      <p:pic>
        <p:nvPicPr>
          <p:cNvPr id="54274" name="Picture 2" descr="Soubor: Ukrajinská steppe.jpg"/>
          <p:cNvPicPr>
            <a:picLocks noChangeAspect="1" noChangeArrowheads="1"/>
          </p:cNvPicPr>
          <p:nvPr/>
        </p:nvPicPr>
        <p:blipFill>
          <a:blip r:embed="rId4"/>
          <a:srcRect/>
          <a:stretch>
            <a:fillRect/>
          </a:stretch>
        </p:blipFill>
        <p:spPr bwMode="auto">
          <a:xfrm>
            <a:off x="434491" y="1500174"/>
            <a:ext cx="8275019" cy="3609978"/>
          </a:xfrm>
          <a:prstGeom prst="rect">
            <a:avLst/>
          </a:prstGeom>
          <a:noFill/>
        </p:spPr>
      </p:pic>
      <p:sp>
        <p:nvSpPr>
          <p:cNvPr id="4" name="TextovéPole 3"/>
          <p:cNvSpPr txBox="1"/>
          <p:nvPr/>
        </p:nvSpPr>
        <p:spPr>
          <a:xfrm>
            <a:off x="3214678" y="571480"/>
            <a:ext cx="2714644" cy="461665"/>
          </a:xfrm>
          <a:prstGeom prst="rect">
            <a:avLst/>
          </a:prstGeom>
          <a:solidFill>
            <a:schemeClr val="accent6">
              <a:lumMod val="40000"/>
              <a:lumOff val="60000"/>
            </a:schemeClr>
          </a:solidFill>
          <a:effectLst>
            <a:innerShdw blurRad="114300">
              <a:prstClr val="black"/>
            </a:innerShdw>
          </a:effectLst>
        </p:spPr>
        <p:txBody>
          <a:bodyPr wrap="square" rtlCol="0">
            <a:spAutoFit/>
          </a:bodyPr>
          <a:lstStyle/>
          <a:p>
            <a:pPr algn="ctr"/>
            <a:r>
              <a:rPr lang="cs-CZ" sz="2400" b="1" dirty="0" smtClean="0">
                <a:latin typeface="Arial" pitchFamily="34" charset="0"/>
                <a:cs typeface="Arial" pitchFamily="34" charset="0"/>
              </a:rPr>
              <a:t>Ukrajinská step</a:t>
            </a:r>
            <a:endParaRPr lang="cs-CZ" sz="2400" b="1" dirty="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2743200" y="5715016"/>
            <a:ext cx="3657600" cy="796925"/>
          </a:xfrm>
          <a:prstGeom prst="rect">
            <a:avLst/>
          </a:prstGeom>
          <a:noFill/>
          <a:ln w="9525">
            <a:noFill/>
            <a:miter lim="800000"/>
            <a:headEnd/>
            <a:tailEnd/>
          </a:ln>
        </p:spPr>
      </p:pic>
      <p:sp>
        <p:nvSpPr>
          <p:cNvPr id="3" name="TextovéPole 2"/>
          <p:cNvSpPr txBox="1"/>
          <p:nvPr/>
        </p:nvSpPr>
        <p:spPr>
          <a:xfrm>
            <a:off x="3393273" y="500042"/>
            <a:ext cx="2357454" cy="461665"/>
          </a:xfrm>
          <a:prstGeom prst="rect">
            <a:avLst/>
          </a:prstGeom>
          <a:solidFill>
            <a:schemeClr val="accent6">
              <a:lumMod val="40000"/>
              <a:lumOff val="60000"/>
            </a:schemeClr>
          </a:solidFill>
          <a:effectLst>
            <a:innerShdw blurRad="114300">
              <a:prstClr val="black"/>
            </a:innerShdw>
          </a:effectLst>
        </p:spPr>
        <p:txBody>
          <a:bodyPr wrap="square" rtlCol="0">
            <a:spAutoFit/>
          </a:bodyPr>
          <a:lstStyle/>
          <a:p>
            <a:r>
              <a:rPr lang="cs-CZ" sz="2400" b="1" dirty="0" smtClean="0">
                <a:latin typeface="Arial" pitchFamily="34" charset="0"/>
                <a:cs typeface="Arial" pitchFamily="34" charset="0"/>
              </a:rPr>
              <a:t>Stepní zvířena</a:t>
            </a:r>
            <a:endParaRPr lang="cs-CZ" sz="2400" b="1" dirty="0">
              <a:latin typeface="Arial" pitchFamily="34" charset="0"/>
              <a:cs typeface="Arial" pitchFamily="34" charset="0"/>
            </a:endParaRPr>
          </a:p>
        </p:txBody>
      </p:sp>
      <p:sp>
        <p:nvSpPr>
          <p:cNvPr id="4" name="TextovéPole 3"/>
          <p:cNvSpPr txBox="1"/>
          <p:nvPr/>
        </p:nvSpPr>
        <p:spPr>
          <a:xfrm>
            <a:off x="714348" y="1142984"/>
            <a:ext cx="8215370" cy="1200329"/>
          </a:xfrm>
          <a:prstGeom prst="rect">
            <a:avLst/>
          </a:prstGeom>
          <a:noFill/>
        </p:spPr>
        <p:txBody>
          <a:bodyPr wrap="square" rtlCol="0">
            <a:spAutoFit/>
          </a:bodyPr>
          <a:lstStyle/>
          <a:p>
            <a:r>
              <a:rPr lang="cs-CZ" dirty="0" smtClean="0">
                <a:latin typeface="Arial" pitchFamily="34" charset="0"/>
                <a:cs typeface="Arial" pitchFamily="34" charset="0"/>
              </a:rPr>
              <a:t>Ve stepích žijí hraboši, zajíci a supi, ale v minulosti zde žila i větší zvířata. Americké prérie byly kdysi domovem tisíců bizonů, které lovili prérijní Indiáni. Indiáni je lovili jen ke své obživě, ale bílí přistěhovalci je vybíjeli z lovecké vášně po  celých stádech.</a:t>
            </a:r>
            <a:endParaRPr lang="cs-CZ" dirty="0">
              <a:latin typeface="Arial" pitchFamily="34" charset="0"/>
              <a:cs typeface="Arial" pitchFamily="34" charset="0"/>
            </a:endParaRPr>
          </a:p>
        </p:txBody>
      </p:sp>
      <p:pic>
        <p:nvPicPr>
          <p:cNvPr id="53250" name="Picture 2" descr="Soubor:Feldhase.jpg"/>
          <p:cNvPicPr>
            <a:picLocks noChangeAspect="1" noChangeArrowheads="1"/>
          </p:cNvPicPr>
          <p:nvPr/>
        </p:nvPicPr>
        <p:blipFill>
          <a:blip r:embed="rId4"/>
          <a:srcRect/>
          <a:stretch>
            <a:fillRect/>
          </a:stretch>
        </p:blipFill>
        <p:spPr bwMode="auto">
          <a:xfrm>
            <a:off x="357158" y="2500306"/>
            <a:ext cx="4000528" cy="2667019"/>
          </a:xfrm>
          <a:prstGeom prst="rect">
            <a:avLst/>
          </a:prstGeom>
          <a:noFill/>
        </p:spPr>
      </p:pic>
      <p:pic>
        <p:nvPicPr>
          <p:cNvPr id="53252" name="Picture 4" descr="Soubor:Gyps fulvus - 01.jpg"/>
          <p:cNvPicPr>
            <a:picLocks noChangeAspect="1" noChangeArrowheads="1"/>
          </p:cNvPicPr>
          <p:nvPr/>
        </p:nvPicPr>
        <p:blipFill>
          <a:blip r:embed="rId5"/>
          <a:srcRect/>
          <a:stretch>
            <a:fillRect/>
          </a:stretch>
        </p:blipFill>
        <p:spPr bwMode="auto">
          <a:xfrm>
            <a:off x="4643438" y="2500306"/>
            <a:ext cx="4072100" cy="2713037"/>
          </a:xfrm>
          <a:prstGeom prst="rect">
            <a:avLst/>
          </a:prstGeom>
          <a:noFill/>
        </p:spPr>
      </p:pic>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5000628" y="5786454"/>
            <a:ext cx="3657600" cy="796925"/>
          </a:xfrm>
          <a:prstGeom prst="rect">
            <a:avLst/>
          </a:prstGeom>
          <a:noFill/>
          <a:ln w="9525">
            <a:noFill/>
            <a:miter lim="800000"/>
            <a:headEnd/>
            <a:tailEnd/>
          </a:ln>
        </p:spPr>
      </p:pic>
      <p:sp>
        <p:nvSpPr>
          <p:cNvPr id="3" name="TextovéPole 2"/>
          <p:cNvSpPr txBox="1"/>
          <p:nvPr/>
        </p:nvSpPr>
        <p:spPr>
          <a:xfrm>
            <a:off x="2714612" y="214290"/>
            <a:ext cx="2357454" cy="461665"/>
          </a:xfrm>
          <a:prstGeom prst="rect">
            <a:avLst/>
          </a:prstGeom>
          <a:solidFill>
            <a:srgbClr val="CCCC00"/>
          </a:solidFill>
          <a:effectLst>
            <a:glow rad="101600">
              <a:schemeClr val="accent6">
                <a:satMod val="175000"/>
                <a:alpha val="40000"/>
              </a:schemeClr>
            </a:glow>
          </a:effectLst>
        </p:spPr>
        <p:txBody>
          <a:bodyPr wrap="square" rtlCol="0">
            <a:spAutoFit/>
          </a:bodyPr>
          <a:lstStyle/>
          <a:p>
            <a:r>
              <a:rPr lang="cs-CZ" sz="2400" dirty="0" smtClean="0">
                <a:latin typeface="Arial" pitchFamily="34" charset="0"/>
                <a:cs typeface="Arial" pitchFamily="34" charset="0"/>
              </a:rPr>
              <a:t>Stepní zvířena</a:t>
            </a:r>
            <a:endParaRPr lang="cs-CZ" sz="2400" dirty="0">
              <a:latin typeface="Arial" pitchFamily="34" charset="0"/>
              <a:cs typeface="Arial" pitchFamily="34" charset="0"/>
            </a:endParaRPr>
          </a:p>
        </p:txBody>
      </p:sp>
      <p:pic>
        <p:nvPicPr>
          <p:cNvPr id="58370" name="Picture 2" descr="Soubor:Saiga tatarica tatarica.jpg"/>
          <p:cNvPicPr>
            <a:picLocks noChangeAspect="1" noChangeArrowheads="1"/>
          </p:cNvPicPr>
          <p:nvPr/>
        </p:nvPicPr>
        <p:blipFill>
          <a:blip r:embed="rId4"/>
          <a:srcRect/>
          <a:stretch>
            <a:fillRect/>
          </a:stretch>
        </p:blipFill>
        <p:spPr bwMode="auto">
          <a:xfrm>
            <a:off x="428596" y="857232"/>
            <a:ext cx="3690931" cy="2768199"/>
          </a:xfrm>
          <a:prstGeom prst="rect">
            <a:avLst/>
          </a:prstGeom>
          <a:noFill/>
        </p:spPr>
      </p:pic>
      <p:sp>
        <p:nvSpPr>
          <p:cNvPr id="5" name="Obdélník 4"/>
          <p:cNvSpPr/>
          <p:nvPr/>
        </p:nvSpPr>
        <p:spPr>
          <a:xfrm>
            <a:off x="857224" y="1000108"/>
            <a:ext cx="1659429" cy="369332"/>
          </a:xfrm>
          <a:prstGeom prst="rect">
            <a:avLst/>
          </a:prstGeom>
        </p:spPr>
        <p:txBody>
          <a:bodyPr wrap="none">
            <a:spAutoFit/>
          </a:bodyPr>
          <a:lstStyle/>
          <a:p>
            <a:r>
              <a:rPr lang="cs-CZ" dirty="0">
                <a:solidFill>
                  <a:schemeClr val="bg1"/>
                </a:solidFill>
                <a:latin typeface="Arial" pitchFamily="34" charset="0"/>
                <a:cs typeface="Arial" pitchFamily="34" charset="0"/>
              </a:rPr>
              <a:t>Sajga tatarská</a:t>
            </a:r>
          </a:p>
        </p:txBody>
      </p:sp>
      <p:pic>
        <p:nvPicPr>
          <p:cNvPr id="58372" name="Picture 4" descr="Soubor:Caracal hunting in the serengeti.jpg"/>
          <p:cNvPicPr>
            <a:picLocks noChangeAspect="1" noChangeArrowheads="1"/>
          </p:cNvPicPr>
          <p:nvPr/>
        </p:nvPicPr>
        <p:blipFill>
          <a:blip r:embed="rId5"/>
          <a:srcRect/>
          <a:stretch>
            <a:fillRect/>
          </a:stretch>
        </p:blipFill>
        <p:spPr bwMode="auto">
          <a:xfrm>
            <a:off x="5214942" y="285728"/>
            <a:ext cx="3428969" cy="2571727"/>
          </a:xfrm>
          <a:prstGeom prst="rect">
            <a:avLst/>
          </a:prstGeom>
          <a:noFill/>
        </p:spPr>
      </p:pic>
      <p:sp>
        <p:nvSpPr>
          <p:cNvPr id="7" name="Obdélník 6"/>
          <p:cNvSpPr/>
          <p:nvPr/>
        </p:nvSpPr>
        <p:spPr>
          <a:xfrm>
            <a:off x="7143768" y="642918"/>
            <a:ext cx="966931" cy="369332"/>
          </a:xfrm>
          <a:prstGeom prst="rect">
            <a:avLst/>
          </a:prstGeom>
        </p:spPr>
        <p:txBody>
          <a:bodyPr wrap="none">
            <a:spAutoFit/>
          </a:bodyPr>
          <a:lstStyle/>
          <a:p>
            <a:r>
              <a:rPr lang="cs-CZ" dirty="0">
                <a:solidFill>
                  <a:schemeClr val="bg1"/>
                </a:solidFill>
                <a:latin typeface="Arial" pitchFamily="34" charset="0"/>
                <a:cs typeface="Arial" pitchFamily="34" charset="0"/>
              </a:rPr>
              <a:t>Karakal</a:t>
            </a:r>
          </a:p>
        </p:txBody>
      </p:sp>
      <p:pic>
        <p:nvPicPr>
          <p:cNvPr id="58374" name="Picture 6" descr="Soubor:Gabelbock fws 1b.jpg"/>
          <p:cNvPicPr>
            <a:picLocks noChangeAspect="1" noChangeArrowheads="1"/>
          </p:cNvPicPr>
          <p:nvPr/>
        </p:nvPicPr>
        <p:blipFill>
          <a:blip r:embed="rId6"/>
          <a:srcRect/>
          <a:stretch>
            <a:fillRect/>
          </a:stretch>
        </p:blipFill>
        <p:spPr bwMode="auto">
          <a:xfrm>
            <a:off x="142844" y="3714752"/>
            <a:ext cx="4286280" cy="2877166"/>
          </a:xfrm>
          <a:prstGeom prst="rect">
            <a:avLst/>
          </a:prstGeom>
          <a:noFill/>
        </p:spPr>
      </p:pic>
      <p:sp>
        <p:nvSpPr>
          <p:cNvPr id="9" name="Obdélník 8"/>
          <p:cNvSpPr/>
          <p:nvPr/>
        </p:nvSpPr>
        <p:spPr>
          <a:xfrm>
            <a:off x="2428860" y="3929066"/>
            <a:ext cx="2014334" cy="369332"/>
          </a:xfrm>
          <a:prstGeom prst="rect">
            <a:avLst/>
          </a:prstGeom>
        </p:spPr>
        <p:txBody>
          <a:bodyPr wrap="none">
            <a:spAutoFit/>
          </a:bodyPr>
          <a:lstStyle/>
          <a:p>
            <a:r>
              <a:rPr lang="cs-CZ" dirty="0">
                <a:solidFill>
                  <a:schemeClr val="bg1"/>
                </a:solidFill>
                <a:latin typeface="Arial" pitchFamily="34" charset="0"/>
                <a:cs typeface="Arial" pitchFamily="34" charset="0"/>
              </a:rPr>
              <a:t>Vidloroh americký</a:t>
            </a:r>
          </a:p>
        </p:txBody>
      </p:sp>
      <p:pic>
        <p:nvPicPr>
          <p:cNvPr id="58376" name="Picture 8" descr="Soubor:Two Dolichotis patagonum hamburg.JPG"/>
          <p:cNvPicPr>
            <a:picLocks noChangeAspect="1" noChangeArrowheads="1"/>
          </p:cNvPicPr>
          <p:nvPr/>
        </p:nvPicPr>
        <p:blipFill>
          <a:blip r:embed="rId7"/>
          <a:srcRect/>
          <a:stretch>
            <a:fillRect/>
          </a:stretch>
        </p:blipFill>
        <p:spPr bwMode="auto">
          <a:xfrm>
            <a:off x="4881566" y="3000373"/>
            <a:ext cx="3571952" cy="2678964"/>
          </a:xfrm>
          <a:prstGeom prst="rect">
            <a:avLst/>
          </a:prstGeom>
          <a:noFill/>
        </p:spPr>
      </p:pic>
      <p:sp>
        <p:nvSpPr>
          <p:cNvPr id="11" name="Obdélník 10"/>
          <p:cNvSpPr/>
          <p:nvPr/>
        </p:nvSpPr>
        <p:spPr>
          <a:xfrm>
            <a:off x="5000628" y="3071810"/>
            <a:ext cx="1402948" cy="369332"/>
          </a:xfrm>
          <a:prstGeom prst="rect">
            <a:avLst/>
          </a:prstGeom>
        </p:spPr>
        <p:txBody>
          <a:bodyPr wrap="none">
            <a:spAutoFit/>
          </a:bodyPr>
          <a:lstStyle/>
          <a:p>
            <a:r>
              <a:rPr lang="cs-CZ" dirty="0" err="1">
                <a:solidFill>
                  <a:schemeClr val="bg1"/>
                </a:solidFill>
                <a:latin typeface="Arial" pitchFamily="34" charset="0"/>
                <a:cs typeface="Arial" pitchFamily="34" charset="0"/>
              </a:rPr>
              <a:t>Mara</a:t>
            </a:r>
            <a:r>
              <a:rPr lang="cs-CZ" dirty="0">
                <a:solidFill>
                  <a:schemeClr val="bg1"/>
                </a:solidFill>
                <a:latin typeface="Arial" pitchFamily="34" charset="0"/>
                <a:cs typeface="Arial" pitchFamily="34" charset="0"/>
              </a:rPr>
              <a:t> stepní</a:t>
            </a:r>
          </a:p>
        </p:txBody>
      </p:sp>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536017" y="357166"/>
            <a:ext cx="4071966" cy="461665"/>
          </a:xfrm>
          <a:prstGeom prst="rect">
            <a:avLst/>
          </a:prstGeom>
          <a:solidFill>
            <a:srgbClr val="FFCC99"/>
          </a:solidFill>
          <a:effectLst>
            <a:innerShdw blurRad="114300">
              <a:prstClr val="black"/>
            </a:innerShdw>
          </a:effectLst>
        </p:spPr>
        <p:txBody>
          <a:bodyPr wrap="square" rtlCol="0">
            <a:spAutoFit/>
          </a:bodyPr>
          <a:lstStyle/>
          <a:p>
            <a:pPr algn="ctr"/>
            <a:r>
              <a:rPr lang="cs-CZ" sz="2400" b="1" dirty="0" smtClean="0">
                <a:latin typeface="Arial" pitchFamily="34" charset="0"/>
                <a:cs typeface="Arial" pitchFamily="34" charset="0"/>
              </a:rPr>
              <a:t>Zemědělské využití stepí</a:t>
            </a:r>
            <a:endParaRPr lang="cs-CZ" sz="2400" b="1" dirty="0">
              <a:latin typeface="Arial" pitchFamily="34" charset="0"/>
              <a:cs typeface="Arial" pitchFamily="34" charset="0"/>
            </a:endParaRPr>
          </a:p>
        </p:txBody>
      </p:sp>
      <p:sp>
        <p:nvSpPr>
          <p:cNvPr id="3" name="TextovéPole 2"/>
          <p:cNvSpPr txBox="1"/>
          <p:nvPr/>
        </p:nvSpPr>
        <p:spPr>
          <a:xfrm>
            <a:off x="1000100" y="1142984"/>
            <a:ext cx="7429552" cy="1477328"/>
          </a:xfrm>
          <a:prstGeom prst="rect">
            <a:avLst/>
          </a:prstGeom>
          <a:noFill/>
        </p:spPr>
        <p:txBody>
          <a:bodyPr wrap="square" rtlCol="0">
            <a:spAutoFit/>
          </a:bodyPr>
          <a:lstStyle/>
          <a:p>
            <a:r>
              <a:rPr lang="cs-CZ" dirty="0" smtClean="0">
                <a:latin typeface="Arial" pitchFamily="34" charset="0"/>
                <a:cs typeface="Arial" pitchFamily="34" charset="0"/>
              </a:rPr>
              <a:t>Stepi jsou velmi úrodné, proto člověk tuto krajinu přeměnil v pole. Pěstuje se zde pšenice a kukuřice.</a:t>
            </a:r>
          </a:p>
          <a:p>
            <a:r>
              <a:rPr lang="cs-CZ" dirty="0" smtClean="0">
                <a:latin typeface="Arial" pitchFamily="34" charset="0"/>
                <a:cs typeface="Arial" pitchFamily="34" charset="0"/>
              </a:rPr>
              <a:t>Rozoráním travnatých oblastí však člověk v mnoha případech narušil rovnováhu  mezi stepními rostlinami a živočichy. Výsledkem bylo rozšiřování pustých oblastí. </a:t>
            </a:r>
            <a:endParaRPr lang="cs-CZ" dirty="0">
              <a:latin typeface="Arial" pitchFamily="34" charset="0"/>
              <a:cs typeface="Arial" pitchFamily="34" charset="0"/>
            </a:endParaRPr>
          </a:p>
        </p:txBody>
      </p:sp>
      <p:pic>
        <p:nvPicPr>
          <p:cNvPr id="4" name="Picture 8" descr="OPVK_hor_zakladni_logolink_RGB_cz"/>
          <p:cNvPicPr>
            <a:picLocks noChangeAspect="1" noChangeArrowheads="1"/>
          </p:cNvPicPr>
          <p:nvPr/>
        </p:nvPicPr>
        <p:blipFill>
          <a:blip r:embed="rId3"/>
          <a:srcRect/>
          <a:stretch>
            <a:fillRect/>
          </a:stretch>
        </p:blipFill>
        <p:spPr bwMode="auto">
          <a:xfrm>
            <a:off x="4000496" y="5786454"/>
            <a:ext cx="3657600" cy="796925"/>
          </a:xfrm>
          <a:prstGeom prst="rect">
            <a:avLst/>
          </a:prstGeom>
          <a:noFill/>
          <a:ln w="9525">
            <a:noFill/>
            <a:miter lim="800000"/>
            <a:headEnd/>
            <a:tailEnd/>
          </a:ln>
        </p:spPr>
      </p:pic>
      <p:pic>
        <p:nvPicPr>
          <p:cNvPr id="60418" name="Picture 2" descr="Soubor:Corn Zea mays Plant Row 2000px.jpg"/>
          <p:cNvPicPr>
            <a:picLocks noChangeAspect="1" noChangeArrowheads="1"/>
          </p:cNvPicPr>
          <p:nvPr/>
        </p:nvPicPr>
        <p:blipFill>
          <a:blip r:embed="rId4"/>
          <a:srcRect/>
          <a:stretch>
            <a:fillRect/>
          </a:stretch>
        </p:blipFill>
        <p:spPr bwMode="auto">
          <a:xfrm>
            <a:off x="928662" y="2643182"/>
            <a:ext cx="2604292" cy="3919526"/>
          </a:xfrm>
          <a:prstGeom prst="rect">
            <a:avLst/>
          </a:prstGeom>
          <a:noFill/>
        </p:spPr>
      </p:pic>
      <p:pic>
        <p:nvPicPr>
          <p:cNvPr id="60420" name="Picture 4" descr="Soubor:Wheat harvest.jpg"/>
          <p:cNvPicPr>
            <a:picLocks noChangeAspect="1" noChangeArrowheads="1"/>
          </p:cNvPicPr>
          <p:nvPr/>
        </p:nvPicPr>
        <p:blipFill>
          <a:blip r:embed="rId5"/>
          <a:srcRect/>
          <a:stretch>
            <a:fillRect/>
          </a:stretch>
        </p:blipFill>
        <p:spPr bwMode="auto">
          <a:xfrm>
            <a:off x="3786182" y="2643182"/>
            <a:ext cx="4341743" cy="2828917"/>
          </a:xfrm>
          <a:prstGeom prst="rect">
            <a:avLst/>
          </a:prstGeom>
          <a:noFill/>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r>
              <a:rPr lang="cs-CZ" sz="4800" b="1">
                <a:effectLst>
                  <a:outerShdw blurRad="38100" dist="38100" dir="2700000" algn="tl">
                    <a:srgbClr val="000000"/>
                  </a:outerShdw>
                </a:effectLst>
              </a:rPr>
              <a:t>Anotace:</a:t>
            </a:r>
          </a:p>
        </p:txBody>
      </p:sp>
      <p:pic>
        <p:nvPicPr>
          <p:cNvPr id="90115" name="Picture 3" descr="OPVK_hor_zakladni_logolink_RGB_cz"/>
          <p:cNvPicPr>
            <a:picLocks noChangeAspect="1" noChangeArrowheads="1"/>
          </p:cNvPicPr>
          <p:nvPr/>
        </p:nvPicPr>
        <p:blipFill>
          <a:blip r:embed="rId2" cstate="print"/>
          <a:srcRect/>
          <a:stretch>
            <a:fillRect/>
          </a:stretch>
        </p:blipFill>
        <p:spPr bwMode="auto">
          <a:xfrm>
            <a:off x="1752600" y="609600"/>
            <a:ext cx="5575300" cy="1217613"/>
          </a:xfrm>
          <a:prstGeom prst="rect">
            <a:avLst/>
          </a:prstGeom>
          <a:noFill/>
        </p:spPr>
      </p:pic>
      <p:sp>
        <p:nvSpPr>
          <p:cNvPr id="90116" name="Text Box 4"/>
          <p:cNvSpPr txBox="1">
            <a:spLocks noChangeArrowheads="1"/>
          </p:cNvSpPr>
          <p:nvPr/>
        </p:nvSpPr>
        <p:spPr bwMode="auto">
          <a:xfrm>
            <a:off x="9072563" y="4760913"/>
            <a:ext cx="184150" cy="366712"/>
          </a:xfrm>
          <a:prstGeom prst="rect">
            <a:avLst/>
          </a:prstGeom>
          <a:noFill/>
          <a:ln w="9525">
            <a:noFill/>
            <a:miter lim="800000"/>
            <a:headEnd/>
            <a:tailEnd/>
          </a:ln>
          <a:effectLst/>
        </p:spPr>
        <p:txBody>
          <a:bodyPr wrap="none">
            <a:spAutoFit/>
          </a:bodyPr>
          <a:lstStyle/>
          <a:p>
            <a:pPr algn="ctr"/>
            <a:endParaRPr lang="cs-CZ"/>
          </a:p>
        </p:txBody>
      </p:sp>
      <p:sp>
        <p:nvSpPr>
          <p:cNvPr id="90117" name="Text Box 5"/>
          <p:cNvSpPr txBox="1">
            <a:spLocks noChangeArrowheads="1"/>
          </p:cNvSpPr>
          <p:nvPr/>
        </p:nvSpPr>
        <p:spPr bwMode="auto">
          <a:xfrm>
            <a:off x="0" y="3357562"/>
            <a:ext cx="9144000" cy="2031325"/>
          </a:xfrm>
          <a:prstGeom prst="rect">
            <a:avLst/>
          </a:prstGeom>
          <a:solidFill>
            <a:schemeClr val="accent1"/>
          </a:solidFill>
          <a:ln w="9525">
            <a:noFill/>
            <a:miter lim="800000"/>
            <a:headEnd/>
            <a:tailEnd/>
          </a:ln>
          <a:effectLst/>
        </p:spPr>
        <p:txBody>
          <a:bodyPr lIns="738000" rIns="738000">
            <a:spAutoFit/>
          </a:bodyPr>
          <a:lstStyle/>
          <a:p>
            <a:pPr>
              <a:buFont typeface="Wingdings" pitchFamily="2" charset="2"/>
              <a:buChar char="q"/>
            </a:pPr>
            <a:r>
              <a:rPr lang="cs-CZ" dirty="0"/>
              <a:t>Digitální učební materiál je určen pro </a:t>
            </a:r>
            <a:r>
              <a:rPr lang="cs-CZ" dirty="0" smtClean="0"/>
              <a:t>upevňování </a:t>
            </a:r>
            <a:r>
              <a:rPr lang="cs-CZ" dirty="0"/>
              <a:t>a </a:t>
            </a:r>
            <a:r>
              <a:rPr lang="cs-CZ" dirty="0" smtClean="0"/>
              <a:t>rozšiřování vědomostí o subtropech a stepích</a:t>
            </a:r>
            <a:endParaRPr lang="cs-CZ" dirty="0"/>
          </a:p>
          <a:p>
            <a:pPr>
              <a:buFont typeface="Wingdings" pitchFamily="2" charset="2"/>
              <a:buChar char="q"/>
            </a:pPr>
            <a:r>
              <a:rPr lang="cs-CZ" dirty="0"/>
              <a:t>Materiál </a:t>
            </a:r>
            <a:r>
              <a:rPr lang="cs-CZ" dirty="0" smtClean="0"/>
              <a:t>rozvíjí</a:t>
            </a:r>
            <a:r>
              <a:rPr lang="cs-CZ" dirty="0"/>
              <a:t> </a:t>
            </a:r>
            <a:r>
              <a:rPr lang="cs-CZ" dirty="0" smtClean="0"/>
              <a:t>základní znalosti a vědomosti žáků</a:t>
            </a:r>
            <a:endParaRPr lang="cs-CZ" dirty="0"/>
          </a:p>
          <a:p>
            <a:pPr>
              <a:buFont typeface="Wingdings" pitchFamily="2" charset="2"/>
              <a:buChar char="q"/>
            </a:pPr>
            <a:r>
              <a:rPr lang="cs-CZ" dirty="0"/>
              <a:t>Je určen pro </a:t>
            </a:r>
            <a:r>
              <a:rPr lang="cs-CZ" dirty="0" smtClean="0"/>
              <a:t>předmět zeměpis </a:t>
            </a:r>
            <a:r>
              <a:rPr lang="cs-CZ" dirty="0"/>
              <a:t>a </a:t>
            </a:r>
            <a:r>
              <a:rPr lang="cs-CZ" dirty="0" smtClean="0"/>
              <a:t>ročník 6.</a:t>
            </a:r>
            <a:endParaRPr lang="cs-CZ" dirty="0"/>
          </a:p>
          <a:p>
            <a:pPr>
              <a:buFont typeface="Wingdings" pitchFamily="2" charset="2"/>
              <a:buChar char="q"/>
            </a:pPr>
            <a:r>
              <a:rPr lang="cs-CZ" dirty="0"/>
              <a:t>Tento materiál vznikl jako doplňující materiál k učebnici</a:t>
            </a:r>
            <a:r>
              <a:rPr lang="cs-CZ" dirty="0" smtClean="0"/>
              <a:t>: BRYCHTOVÁ, Šárka, Josef BRINKE a Josef HERINK. </a:t>
            </a:r>
            <a:r>
              <a:rPr lang="cs-CZ" i="1" dirty="0" smtClean="0"/>
              <a:t>Planeta Země: Zeměpis pro 6. a 7. ročník základní školy</a:t>
            </a:r>
            <a:r>
              <a:rPr lang="cs-CZ" dirty="0" smtClean="0"/>
              <a:t>. Praha 1: Fortuna, 2001. ISBN 80-7168-475-9</a:t>
            </a:r>
            <a:endParaRPr lang="cs-CZ" dirty="0"/>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1000100" y="1000108"/>
            <a:ext cx="7143800" cy="923330"/>
          </a:xfrm>
          <a:prstGeom prst="rect">
            <a:avLst/>
          </a:prstGeom>
        </p:spPr>
        <p:txBody>
          <a:bodyPr wrap="square">
            <a:spAutoFit/>
          </a:bodyPr>
          <a:lstStyle/>
          <a:p>
            <a:r>
              <a:rPr lang="cs-CZ" dirty="0" smtClean="0">
                <a:latin typeface="Arial" pitchFamily="34" charset="0"/>
                <a:cs typeface="Arial" pitchFamily="34" charset="0"/>
              </a:rPr>
              <a:t>Je </a:t>
            </a:r>
            <a:r>
              <a:rPr lang="cs-CZ" dirty="0">
                <a:latin typeface="Arial" pitchFamily="34" charset="0"/>
                <a:cs typeface="Arial" pitchFamily="34" charset="0"/>
              </a:rPr>
              <a:t>jediná step vyskytující se v </a:t>
            </a:r>
            <a:r>
              <a:rPr lang="cs-CZ" dirty="0" smtClean="0">
                <a:latin typeface="Arial" pitchFamily="34" charset="0"/>
                <a:cs typeface="Arial" pitchFamily="34" charset="0"/>
              </a:rPr>
              <a:t>ČR</a:t>
            </a:r>
            <a:r>
              <a:rPr lang="cs-CZ" dirty="0" smtClean="0"/>
              <a:t>. </a:t>
            </a:r>
            <a:r>
              <a:rPr lang="cs-CZ" dirty="0" smtClean="0">
                <a:latin typeface="Arial" pitchFamily="34" charset="0"/>
                <a:cs typeface="Arial" pitchFamily="34" charset="0"/>
              </a:rPr>
              <a:t>Je národní přírodní rezervací. Leží </a:t>
            </a:r>
            <a:r>
              <a:rPr lang="cs-CZ" dirty="0">
                <a:latin typeface="Arial" pitchFamily="34" charset="0"/>
                <a:cs typeface="Arial" pitchFamily="34" charset="0"/>
              </a:rPr>
              <a:t>nedaleko obce </a:t>
            </a:r>
            <a:r>
              <a:rPr lang="cs-CZ" dirty="0" err="1" smtClean="0">
                <a:latin typeface="Arial" pitchFamily="34" charset="0"/>
                <a:cs typeface="Arial" pitchFamily="34" charset="0"/>
              </a:rPr>
              <a:t>Mohelno</a:t>
            </a:r>
            <a:r>
              <a:rPr lang="cs-CZ" dirty="0">
                <a:latin typeface="Arial" pitchFamily="34" charset="0"/>
                <a:cs typeface="Arial" pitchFamily="34" charset="0"/>
              </a:rPr>
              <a:t> </a:t>
            </a:r>
            <a:r>
              <a:rPr lang="cs-CZ" dirty="0" smtClean="0">
                <a:latin typeface="Arial" pitchFamily="34" charset="0"/>
                <a:cs typeface="Arial" pitchFamily="34" charset="0"/>
              </a:rPr>
              <a:t>v </a:t>
            </a:r>
            <a:r>
              <a:rPr lang="cs-CZ" dirty="0">
                <a:latin typeface="Arial" pitchFamily="34" charset="0"/>
                <a:cs typeface="Arial" pitchFamily="34" charset="0"/>
              </a:rPr>
              <a:t>okrese </a:t>
            </a:r>
            <a:r>
              <a:rPr lang="cs-CZ" dirty="0" smtClean="0">
                <a:latin typeface="Arial" pitchFamily="34" charset="0"/>
                <a:cs typeface="Arial" pitchFamily="34" charset="0"/>
              </a:rPr>
              <a:t>Třebíč.</a:t>
            </a:r>
          </a:p>
          <a:p>
            <a:r>
              <a:rPr lang="cs-CZ" dirty="0" smtClean="0">
                <a:latin typeface="Arial" pitchFamily="34" charset="0"/>
                <a:cs typeface="Arial" pitchFamily="34" charset="0"/>
              </a:rPr>
              <a:t>Dělí se na tři části – pastvinná step, skalní step a zalesněné stráně.</a:t>
            </a:r>
            <a:endParaRPr lang="cs-CZ" dirty="0">
              <a:latin typeface="Arial" pitchFamily="34" charset="0"/>
              <a:cs typeface="Arial" pitchFamily="34" charset="0"/>
            </a:endParaRPr>
          </a:p>
        </p:txBody>
      </p:sp>
      <p:sp>
        <p:nvSpPr>
          <p:cNvPr id="4" name="Obdélník 3"/>
          <p:cNvSpPr/>
          <p:nvPr/>
        </p:nvSpPr>
        <p:spPr>
          <a:xfrm>
            <a:off x="2571736" y="428604"/>
            <a:ext cx="3998210" cy="461665"/>
          </a:xfrm>
          <a:prstGeom prst="rect">
            <a:avLst/>
          </a:prstGeom>
          <a:solidFill>
            <a:schemeClr val="accent6">
              <a:lumMod val="40000"/>
              <a:lumOff val="60000"/>
            </a:schemeClr>
          </a:solidFill>
          <a:effectLst>
            <a:innerShdw blurRad="114300">
              <a:prstClr val="black"/>
            </a:innerShdw>
          </a:effectLst>
        </p:spPr>
        <p:txBody>
          <a:bodyPr wrap="none">
            <a:spAutoFit/>
          </a:bodyPr>
          <a:lstStyle/>
          <a:p>
            <a:r>
              <a:rPr lang="cs-CZ" sz="2400" b="1" dirty="0" err="1" smtClean="0">
                <a:latin typeface="Arial" pitchFamily="34" charset="0"/>
                <a:cs typeface="Arial" pitchFamily="34" charset="0"/>
              </a:rPr>
              <a:t>Mohelenská</a:t>
            </a:r>
            <a:r>
              <a:rPr lang="cs-CZ" sz="2400" b="1" dirty="0" smtClean="0">
                <a:latin typeface="Arial" pitchFamily="34" charset="0"/>
                <a:cs typeface="Arial" pitchFamily="34" charset="0"/>
              </a:rPr>
              <a:t> hadcová step</a:t>
            </a:r>
            <a:endParaRPr lang="cs-CZ" sz="2400" dirty="0"/>
          </a:p>
        </p:txBody>
      </p:sp>
      <p:pic>
        <p:nvPicPr>
          <p:cNvPr id="59394" name="Picture 2" descr="Soubor:Mohelno4.jpg"/>
          <p:cNvPicPr>
            <a:picLocks noChangeAspect="1" noChangeArrowheads="1"/>
          </p:cNvPicPr>
          <p:nvPr/>
        </p:nvPicPr>
        <p:blipFill>
          <a:blip r:embed="rId3"/>
          <a:srcRect/>
          <a:stretch>
            <a:fillRect/>
          </a:stretch>
        </p:blipFill>
        <p:spPr bwMode="auto">
          <a:xfrm>
            <a:off x="214282" y="2071678"/>
            <a:ext cx="4405343" cy="3304007"/>
          </a:xfrm>
          <a:prstGeom prst="rect">
            <a:avLst/>
          </a:prstGeom>
          <a:noFill/>
        </p:spPr>
      </p:pic>
      <p:pic>
        <p:nvPicPr>
          <p:cNvPr id="6" name="Picture 8" descr="OPVK_hor_zakladni_logolink_RGB_cz"/>
          <p:cNvPicPr>
            <a:picLocks noChangeAspect="1" noChangeArrowheads="1"/>
          </p:cNvPicPr>
          <p:nvPr/>
        </p:nvPicPr>
        <p:blipFill>
          <a:blip r:embed="rId4"/>
          <a:srcRect/>
          <a:stretch>
            <a:fillRect/>
          </a:stretch>
        </p:blipFill>
        <p:spPr bwMode="auto">
          <a:xfrm>
            <a:off x="2743200" y="5786454"/>
            <a:ext cx="3657600" cy="796925"/>
          </a:xfrm>
          <a:prstGeom prst="rect">
            <a:avLst/>
          </a:prstGeom>
          <a:noFill/>
          <a:ln w="9525">
            <a:noFill/>
            <a:miter lim="800000"/>
            <a:headEnd/>
            <a:tailEnd/>
          </a:ln>
        </p:spPr>
      </p:pic>
      <p:pic>
        <p:nvPicPr>
          <p:cNvPr id="59396" name="Picture 4" descr="Soubor:Step v říjnu.jpg"/>
          <p:cNvPicPr>
            <a:picLocks noChangeAspect="1" noChangeArrowheads="1"/>
          </p:cNvPicPr>
          <p:nvPr/>
        </p:nvPicPr>
        <p:blipFill>
          <a:blip r:embed="rId5"/>
          <a:srcRect/>
          <a:stretch>
            <a:fillRect/>
          </a:stretch>
        </p:blipFill>
        <p:spPr bwMode="auto">
          <a:xfrm>
            <a:off x="4643438" y="2553884"/>
            <a:ext cx="4071934" cy="3053951"/>
          </a:xfrm>
          <a:prstGeom prst="rect">
            <a:avLst/>
          </a:prstGeom>
          <a:noFill/>
        </p:spPr>
      </p:pic>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285720" y="0"/>
            <a:ext cx="8501122" cy="5970865"/>
          </a:xfrm>
          <a:prstGeom prst="rect">
            <a:avLst/>
          </a:prstGeom>
        </p:spPr>
        <p:txBody>
          <a:bodyPr wrap="square">
            <a:spAutoFit/>
          </a:bodyPr>
          <a:lstStyle/>
          <a:p>
            <a:r>
              <a:rPr lang="cs-CZ" b="1" dirty="0" smtClean="0">
                <a:latin typeface="Arial" pitchFamily="34" charset="0"/>
                <a:cs typeface="Arial" pitchFamily="34" charset="0"/>
              </a:rPr>
              <a:t>Zdroje:</a:t>
            </a:r>
            <a:endParaRPr lang="cs-CZ" sz="1400" b="1" dirty="0" smtClean="0">
              <a:latin typeface="Arial" pitchFamily="34" charset="0"/>
              <a:cs typeface="Arial" pitchFamily="34" charset="0"/>
            </a:endParaRPr>
          </a:p>
          <a:p>
            <a:r>
              <a:rPr lang="cs-CZ" sz="1400" dirty="0" smtClean="0">
                <a:latin typeface="Arial" pitchFamily="34" charset="0"/>
                <a:cs typeface="Arial" pitchFamily="34" charset="0"/>
              </a:rPr>
              <a:t>Soubor:</a:t>
            </a:r>
            <a:r>
              <a:rPr lang="cs-CZ" sz="1400" dirty="0" err="1" smtClean="0">
                <a:latin typeface="Arial" pitchFamily="34" charset="0"/>
                <a:cs typeface="Arial" pitchFamily="34" charset="0"/>
              </a:rPr>
              <a:t>Quercus</a:t>
            </a:r>
            <a:r>
              <a:rPr lang="cs-CZ" sz="1400" dirty="0" smtClean="0">
                <a:latin typeface="Arial" pitchFamily="34" charset="0"/>
                <a:cs typeface="Arial" pitchFamily="34" charset="0"/>
              </a:rPr>
              <a:t> </a:t>
            </a:r>
            <a:r>
              <a:rPr lang="cs-CZ" sz="1400" dirty="0" err="1">
                <a:latin typeface="Arial" pitchFamily="34" charset="0"/>
                <a:cs typeface="Arial" pitchFamily="34" charset="0"/>
              </a:rPr>
              <a:t>suber</a:t>
            </a:r>
            <a:r>
              <a:rPr lang="cs-CZ" sz="1400" dirty="0">
                <a:latin typeface="Arial" pitchFamily="34" charset="0"/>
                <a:cs typeface="Arial" pitchFamily="34" charset="0"/>
              </a:rPr>
              <a:t> </a:t>
            </a:r>
            <a:r>
              <a:rPr lang="cs-CZ" sz="1400" dirty="0" err="1">
                <a:latin typeface="Arial" pitchFamily="34" charset="0"/>
                <a:cs typeface="Arial" pitchFamily="34" charset="0"/>
              </a:rPr>
              <a:t>algarve.jpg</a:t>
            </a:r>
            <a:r>
              <a:rPr lang="cs-CZ" sz="1400" dirty="0">
                <a:latin typeface="Arial" pitchFamily="34" charset="0"/>
                <a:cs typeface="Arial" pitchFamily="34" charset="0"/>
              </a:rPr>
              <a:t>. HANNES GROBE. </a:t>
            </a:r>
            <a:r>
              <a:rPr lang="cs-CZ" sz="1400" i="1" dirty="0" err="1">
                <a:latin typeface="Arial" pitchFamily="34" charset="0"/>
                <a:cs typeface="Arial" pitchFamily="34" charset="0"/>
              </a:rPr>
              <a:t>Wikipedie</a:t>
            </a:r>
            <a:r>
              <a:rPr lang="cs-CZ" sz="1400" dirty="0">
                <a:latin typeface="Arial" pitchFamily="34" charset="0"/>
                <a:cs typeface="Arial" pitchFamily="34" charset="0"/>
              </a:rPr>
              <a:t> [online]. 2005, 6.1.2006 [cit. 2013-07-06]. Dostupné z: </a:t>
            </a:r>
            <a:r>
              <a:rPr lang="cs-CZ" sz="1400" dirty="0">
                <a:latin typeface="Arial" pitchFamily="34" charset="0"/>
                <a:cs typeface="Arial" pitchFamily="34" charset="0"/>
                <a:hlinkClick r:id="rId3"/>
              </a:rPr>
              <a:t>http://</a:t>
            </a:r>
            <a:r>
              <a:rPr lang="cs-CZ" sz="1400" dirty="0" smtClean="0">
                <a:latin typeface="Arial" pitchFamily="34" charset="0"/>
                <a:cs typeface="Arial" pitchFamily="34" charset="0"/>
                <a:hlinkClick r:id="rId3"/>
              </a:rPr>
              <a:t>cs.wikipedia.org/wiki/Soubor:Quercus_suber_algarve.jpg</a:t>
            </a:r>
            <a:endParaRPr lang="cs-CZ" sz="1400" dirty="0" smtClean="0">
              <a:latin typeface="Arial" pitchFamily="34" charset="0"/>
              <a:cs typeface="Arial" pitchFamily="34" charset="0"/>
            </a:endParaRPr>
          </a:p>
          <a:p>
            <a:r>
              <a:rPr lang="cs-CZ" sz="1400" dirty="0">
                <a:latin typeface="Arial" pitchFamily="34" charset="0"/>
                <a:cs typeface="Arial" pitchFamily="34" charset="0"/>
              </a:rPr>
              <a:t>Http://cs.wikipedia.org/wiki/Soubor:Cork_oak_trunk_section.jpg. PLANTSURFER. </a:t>
            </a:r>
            <a:r>
              <a:rPr lang="cs-CZ" sz="1400" i="1" dirty="0" err="1">
                <a:latin typeface="Arial" pitchFamily="34" charset="0"/>
                <a:cs typeface="Arial" pitchFamily="34" charset="0"/>
              </a:rPr>
              <a:t>Wikipedie</a:t>
            </a:r>
            <a:r>
              <a:rPr lang="cs-CZ" sz="1400" dirty="0">
                <a:latin typeface="Arial" pitchFamily="34" charset="0"/>
                <a:cs typeface="Arial" pitchFamily="34" charset="0"/>
              </a:rPr>
              <a:t> [online]. 2007, 22.8.2007 [cit. 2013-07-06]. Dostupné z: Soubor:</a:t>
            </a:r>
            <a:r>
              <a:rPr lang="cs-CZ" sz="1400" dirty="0" err="1">
                <a:latin typeface="Arial" pitchFamily="34" charset="0"/>
                <a:cs typeface="Arial" pitchFamily="34" charset="0"/>
              </a:rPr>
              <a:t>Cork</a:t>
            </a:r>
            <a:r>
              <a:rPr lang="cs-CZ" sz="1400" dirty="0">
                <a:latin typeface="Arial" pitchFamily="34" charset="0"/>
                <a:cs typeface="Arial" pitchFamily="34" charset="0"/>
              </a:rPr>
              <a:t> </a:t>
            </a:r>
            <a:r>
              <a:rPr lang="cs-CZ" sz="1400" dirty="0" err="1">
                <a:latin typeface="Arial" pitchFamily="34" charset="0"/>
                <a:cs typeface="Arial" pitchFamily="34" charset="0"/>
              </a:rPr>
              <a:t>oak</a:t>
            </a:r>
            <a:r>
              <a:rPr lang="cs-CZ" sz="1400" dirty="0">
                <a:latin typeface="Arial" pitchFamily="34" charset="0"/>
                <a:cs typeface="Arial" pitchFamily="34" charset="0"/>
              </a:rPr>
              <a:t> trunk </a:t>
            </a:r>
            <a:r>
              <a:rPr lang="cs-CZ" sz="1400" dirty="0" err="1" smtClean="0">
                <a:latin typeface="Arial" pitchFamily="34" charset="0"/>
                <a:cs typeface="Arial" pitchFamily="34" charset="0"/>
              </a:rPr>
              <a:t>section.jpg</a:t>
            </a:r>
            <a:endParaRPr lang="cs-CZ" sz="1400" dirty="0" smtClean="0">
              <a:latin typeface="Arial" pitchFamily="34" charset="0"/>
              <a:cs typeface="Arial" pitchFamily="34" charset="0"/>
            </a:endParaRPr>
          </a:p>
          <a:p>
            <a:r>
              <a:rPr lang="cs-CZ" sz="1400" dirty="0">
                <a:latin typeface="Arial" pitchFamily="34" charset="0"/>
                <a:cs typeface="Arial" pitchFamily="34" charset="0"/>
              </a:rPr>
              <a:t>Soubor:Citrus </a:t>
            </a:r>
            <a:r>
              <a:rPr lang="cs-CZ" sz="1400" dirty="0" err="1">
                <a:latin typeface="Arial" pitchFamily="34" charset="0"/>
                <a:cs typeface="Arial" pitchFamily="34" charset="0"/>
              </a:rPr>
              <a:t>collage.png</a:t>
            </a:r>
            <a:r>
              <a:rPr lang="cs-CZ" sz="1400" dirty="0">
                <a:latin typeface="Arial" pitchFamily="34" charset="0"/>
                <a:cs typeface="Arial" pitchFamily="34" charset="0"/>
              </a:rPr>
              <a:t>. </a:t>
            </a:r>
            <a:r>
              <a:rPr lang="cs-CZ" sz="1400" i="1" dirty="0" err="1">
                <a:latin typeface="Arial" pitchFamily="34" charset="0"/>
                <a:cs typeface="Arial" pitchFamily="34" charset="0"/>
              </a:rPr>
              <a:t>Wikipedie</a:t>
            </a:r>
            <a:r>
              <a:rPr lang="cs-CZ" sz="1400" dirty="0">
                <a:latin typeface="Arial" pitchFamily="34" charset="0"/>
                <a:cs typeface="Arial" pitchFamily="34" charset="0"/>
              </a:rPr>
              <a:t> [online]. 2010, 15.5.2010 [cit. 2013-07-06]. Dostupné z: </a:t>
            </a:r>
            <a:r>
              <a:rPr lang="cs-CZ" sz="1400" dirty="0">
                <a:latin typeface="Arial" pitchFamily="34" charset="0"/>
                <a:cs typeface="Arial" pitchFamily="34" charset="0"/>
                <a:hlinkClick r:id="rId4"/>
              </a:rPr>
              <a:t>http://</a:t>
            </a:r>
            <a:r>
              <a:rPr lang="cs-CZ" sz="1400" dirty="0" smtClean="0">
                <a:latin typeface="Arial" pitchFamily="34" charset="0"/>
                <a:cs typeface="Arial" pitchFamily="34" charset="0"/>
                <a:hlinkClick r:id="rId4"/>
              </a:rPr>
              <a:t>cs.wikipedia.org/wiki/Soubor:Citrus_collage.png</a:t>
            </a:r>
            <a:endParaRPr lang="cs-CZ" sz="1400" dirty="0" smtClean="0">
              <a:latin typeface="Arial" pitchFamily="34" charset="0"/>
              <a:cs typeface="Arial" pitchFamily="34" charset="0"/>
            </a:endParaRPr>
          </a:p>
          <a:p>
            <a:r>
              <a:rPr lang="cs-CZ" sz="1400" dirty="0">
                <a:latin typeface="Arial" pitchFamily="34" charset="0"/>
                <a:cs typeface="Arial" pitchFamily="34" charset="0"/>
              </a:rPr>
              <a:t>Soubor:Olea </a:t>
            </a:r>
            <a:r>
              <a:rPr lang="cs-CZ" sz="1400" dirty="0" err="1">
                <a:latin typeface="Arial" pitchFamily="34" charset="0"/>
                <a:cs typeface="Arial" pitchFamily="34" charset="0"/>
              </a:rPr>
              <a:t>lancea</a:t>
            </a:r>
            <a:r>
              <a:rPr lang="cs-CZ" sz="1400" dirty="0">
                <a:latin typeface="Arial" pitchFamily="34" charset="0"/>
                <a:cs typeface="Arial" pitchFamily="34" charset="0"/>
              </a:rPr>
              <a:t> </a:t>
            </a:r>
            <a:r>
              <a:rPr lang="cs-CZ" sz="1400" dirty="0" err="1">
                <a:latin typeface="Arial" pitchFamily="34" charset="0"/>
                <a:cs typeface="Arial" pitchFamily="34" charset="0"/>
              </a:rPr>
              <a:t>fruit.jpg</a:t>
            </a:r>
            <a:r>
              <a:rPr lang="cs-CZ" sz="1400" dirty="0">
                <a:latin typeface="Arial" pitchFamily="34" charset="0"/>
                <a:cs typeface="Arial" pitchFamily="34" charset="0"/>
              </a:rPr>
              <a:t>. </a:t>
            </a:r>
            <a:r>
              <a:rPr lang="cs-CZ" sz="1400" i="1" dirty="0" err="1">
                <a:latin typeface="Arial" pitchFamily="34" charset="0"/>
                <a:cs typeface="Arial" pitchFamily="34" charset="0"/>
              </a:rPr>
              <a:t>Wikipedie</a:t>
            </a:r>
            <a:r>
              <a:rPr lang="cs-CZ" sz="1400" dirty="0">
                <a:latin typeface="Arial" pitchFamily="34" charset="0"/>
                <a:cs typeface="Arial" pitchFamily="34" charset="0"/>
              </a:rPr>
              <a:t> [online]. 2006, 23.10.2006 [cit. 2013-07-06]. Dostupné z: </a:t>
            </a:r>
            <a:r>
              <a:rPr lang="cs-CZ" sz="1400" dirty="0">
                <a:latin typeface="Arial" pitchFamily="34" charset="0"/>
                <a:cs typeface="Arial" pitchFamily="34" charset="0"/>
                <a:hlinkClick r:id="rId5"/>
              </a:rPr>
              <a:t>http://</a:t>
            </a:r>
            <a:r>
              <a:rPr lang="cs-CZ" sz="1400" dirty="0" smtClean="0">
                <a:latin typeface="Arial" pitchFamily="34" charset="0"/>
                <a:cs typeface="Arial" pitchFamily="34" charset="0"/>
                <a:hlinkClick r:id="rId5"/>
              </a:rPr>
              <a:t>cs.wikipedia.org/wiki/Soubor:Olea_lancea_fruit.jpg</a:t>
            </a:r>
            <a:endParaRPr lang="cs-CZ" sz="1400" dirty="0" smtClean="0">
              <a:latin typeface="Arial" pitchFamily="34" charset="0"/>
              <a:cs typeface="Arial" pitchFamily="34" charset="0"/>
            </a:endParaRPr>
          </a:p>
          <a:p>
            <a:r>
              <a:rPr lang="cs-CZ" sz="1400" dirty="0">
                <a:latin typeface="Arial" pitchFamily="34" charset="0"/>
                <a:cs typeface="Arial" pitchFamily="34" charset="0"/>
              </a:rPr>
              <a:t>Soubor:</a:t>
            </a:r>
            <a:r>
              <a:rPr lang="cs-CZ" sz="1400" dirty="0" err="1">
                <a:latin typeface="Arial" pitchFamily="34" charset="0"/>
                <a:cs typeface="Arial" pitchFamily="34" charset="0"/>
              </a:rPr>
              <a:t>Fidicina</a:t>
            </a:r>
            <a:r>
              <a:rPr lang="cs-CZ" sz="1400" dirty="0">
                <a:latin typeface="Arial" pitchFamily="34" charset="0"/>
                <a:cs typeface="Arial" pitchFamily="34" charset="0"/>
              </a:rPr>
              <a:t> </a:t>
            </a:r>
            <a:r>
              <a:rPr lang="cs-CZ" sz="1400" dirty="0" err="1">
                <a:latin typeface="Arial" pitchFamily="34" charset="0"/>
                <a:cs typeface="Arial" pitchFamily="34" charset="0"/>
              </a:rPr>
              <a:t>mannifera</a:t>
            </a:r>
            <a:r>
              <a:rPr lang="cs-CZ" sz="1400" dirty="0">
                <a:latin typeface="Arial" pitchFamily="34" charset="0"/>
                <a:cs typeface="Arial" pitchFamily="34" charset="0"/>
              </a:rPr>
              <a:t> </a:t>
            </a:r>
            <a:r>
              <a:rPr lang="cs-CZ" sz="1400" dirty="0" err="1">
                <a:latin typeface="Arial" pitchFamily="34" charset="0"/>
                <a:cs typeface="Arial" pitchFamily="34" charset="0"/>
              </a:rPr>
              <a:t>MHNT.jpg</a:t>
            </a:r>
            <a:r>
              <a:rPr lang="cs-CZ" sz="1400" dirty="0">
                <a:latin typeface="Arial" pitchFamily="34" charset="0"/>
                <a:cs typeface="Arial" pitchFamily="34" charset="0"/>
              </a:rPr>
              <a:t>. DIDIER DESCOUENS. </a:t>
            </a:r>
            <a:r>
              <a:rPr lang="cs-CZ" sz="1400" i="1" dirty="0" err="1">
                <a:latin typeface="Arial" pitchFamily="34" charset="0"/>
                <a:cs typeface="Arial" pitchFamily="34" charset="0"/>
              </a:rPr>
              <a:t>Wikipedie</a:t>
            </a:r>
            <a:r>
              <a:rPr lang="cs-CZ" sz="1400" dirty="0">
                <a:latin typeface="Arial" pitchFamily="34" charset="0"/>
                <a:cs typeface="Arial" pitchFamily="34" charset="0"/>
              </a:rPr>
              <a:t> [online]. 2011, 26.10.2011 [cit. 2013-07-06]. Dostupné z: </a:t>
            </a:r>
            <a:r>
              <a:rPr lang="cs-CZ" sz="1400" dirty="0">
                <a:latin typeface="Arial" pitchFamily="34" charset="0"/>
                <a:cs typeface="Arial" pitchFamily="34" charset="0"/>
                <a:hlinkClick r:id="rId6"/>
              </a:rPr>
              <a:t>http://</a:t>
            </a:r>
            <a:r>
              <a:rPr lang="cs-CZ" sz="1400" dirty="0" smtClean="0">
                <a:latin typeface="Arial" pitchFamily="34" charset="0"/>
                <a:cs typeface="Arial" pitchFamily="34" charset="0"/>
                <a:hlinkClick r:id="rId6"/>
              </a:rPr>
              <a:t>cs.wikipedia.org/wiki/Soubor:Fidicina_mannifera_MHNT.jpg</a:t>
            </a:r>
            <a:endParaRPr lang="cs-CZ" sz="1400" dirty="0" smtClean="0">
              <a:latin typeface="Arial" pitchFamily="34" charset="0"/>
              <a:cs typeface="Arial" pitchFamily="34" charset="0"/>
            </a:endParaRPr>
          </a:p>
          <a:p>
            <a:r>
              <a:rPr lang="cs-CZ" sz="1400" dirty="0">
                <a:latin typeface="Arial" pitchFamily="34" charset="0"/>
                <a:cs typeface="Arial" pitchFamily="34" charset="0"/>
              </a:rPr>
              <a:t>Soubor:</a:t>
            </a:r>
            <a:r>
              <a:rPr lang="cs-CZ" sz="1400" dirty="0" err="1">
                <a:latin typeface="Arial" pitchFamily="34" charset="0"/>
                <a:cs typeface="Arial" pitchFamily="34" charset="0"/>
              </a:rPr>
              <a:t>Subtropical.png</a:t>
            </a:r>
            <a:r>
              <a:rPr lang="cs-CZ" sz="1400" dirty="0">
                <a:latin typeface="Arial" pitchFamily="34" charset="0"/>
                <a:cs typeface="Arial" pitchFamily="34" charset="0"/>
              </a:rPr>
              <a:t>. </a:t>
            </a:r>
            <a:r>
              <a:rPr lang="cs-CZ" sz="1400" i="1" dirty="0" err="1">
                <a:latin typeface="Arial" pitchFamily="34" charset="0"/>
                <a:cs typeface="Arial" pitchFamily="34" charset="0"/>
              </a:rPr>
              <a:t>Wikipedie</a:t>
            </a:r>
            <a:r>
              <a:rPr lang="cs-CZ" sz="1400" dirty="0">
                <a:latin typeface="Arial" pitchFamily="34" charset="0"/>
                <a:cs typeface="Arial" pitchFamily="34" charset="0"/>
              </a:rPr>
              <a:t> [online]. 2011, 9.3.2011 [cit. 2013-07-06]. Dostupné z: </a:t>
            </a:r>
            <a:r>
              <a:rPr lang="cs-CZ" sz="1400" dirty="0">
                <a:latin typeface="Arial" pitchFamily="34" charset="0"/>
                <a:cs typeface="Arial" pitchFamily="34" charset="0"/>
                <a:hlinkClick r:id="rId7"/>
              </a:rPr>
              <a:t>http://</a:t>
            </a:r>
            <a:r>
              <a:rPr lang="cs-CZ" sz="1400" dirty="0" smtClean="0">
                <a:latin typeface="Arial" pitchFamily="34" charset="0"/>
                <a:cs typeface="Arial" pitchFamily="34" charset="0"/>
                <a:hlinkClick r:id="rId7"/>
              </a:rPr>
              <a:t>cs.wikipedia.org/wiki/Soubor:Subtropical.png</a:t>
            </a:r>
            <a:endParaRPr lang="cs-CZ" sz="1400" dirty="0" smtClean="0">
              <a:latin typeface="Arial" pitchFamily="34" charset="0"/>
              <a:cs typeface="Arial" pitchFamily="34" charset="0"/>
            </a:endParaRPr>
          </a:p>
          <a:p>
            <a:r>
              <a:rPr lang="cs-CZ" sz="1400" dirty="0">
                <a:latin typeface="Arial" pitchFamily="34" charset="0"/>
                <a:cs typeface="Arial" pitchFamily="34" charset="0"/>
              </a:rPr>
              <a:t>Soubor:</a:t>
            </a:r>
            <a:r>
              <a:rPr lang="cs-CZ" sz="1400" dirty="0" err="1">
                <a:latin typeface="Arial" pitchFamily="34" charset="0"/>
                <a:cs typeface="Arial" pitchFamily="34" charset="0"/>
              </a:rPr>
              <a:t>Mediterranean</a:t>
            </a:r>
            <a:r>
              <a:rPr lang="cs-CZ" sz="1400" dirty="0">
                <a:latin typeface="Arial" pitchFamily="34" charset="0"/>
                <a:cs typeface="Arial" pitchFamily="34" charset="0"/>
              </a:rPr>
              <a:t> </a:t>
            </a:r>
            <a:r>
              <a:rPr lang="cs-CZ" sz="1400" dirty="0" err="1">
                <a:latin typeface="Arial" pitchFamily="34" charset="0"/>
                <a:cs typeface="Arial" pitchFamily="34" charset="0"/>
              </a:rPr>
              <a:t>forests</a:t>
            </a:r>
            <a:r>
              <a:rPr lang="cs-CZ" sz="1400" dirty="0">
                <a:latin typeface="Arial" pitchFamily="34" charset="0"/>
                <a:cs typeface="Arial" pitchFamily="34" charset="0"/>
              </a:rPr>
              <a:t> 1.JPG. </a:t>
            </a:r>
            <a:r>
              <a:rPr lang="cs-CZ" sz="1400" i="1" dirty="0" err="1">
                <a:latin typeface="Arial" pitchFamily="34" charset="0"/>
                <a:cs typeface="Arial" pitchFamily="34" charset="0"/>
              </a:rPr>
              <a:t>Wikipedie</a:t>
            </a:r>
            <a:r>
              <a:rPr lang="cs-CZ" sz="1400" dirty="0">
                <a:latin typeface="Arial" pitchFamily="34" charset="0"/>
                <a:cs typeface="Arial" pitchFamily="34" charset="0"/>
              </a:rPr>
              <a:t> [online]. 2007, 7.6.2007 [cit. 2013-07-06]. Dostupné z: </a:t>
            </a:r>
            <a:r>
              <a:rPr lang="cs-CZ" sz="1400" dirty="0">
                <a:latin typeface="Arial" pitchFamily="34" charset="0"/>
                <a:cs typeface="Arial" pitchFamily="34" charset="0"/>
                <a:hlinkClick r:id="rId8"/>
              </a:rPr>
              <a:t>http://</a:t>
            </a:r>
            <a:r>
              <a:rPr lang="cs-CZ" sz="1400" dirty="0" smtClean="0">
                <a:latin typeface="Arial" pitchFamily="34" charset="0"/>
                <a:cs typeface="Arial" pitchFamily="34" charset="0"/>
                <a:hlinkClick r:id="rId8"/>
              </a:rPr>
              <a:t>cs.wikipedia.org/wiki/Soubor:Mediterranean_forests_1.JPG</a:t>
            </a:r>
            <a:endParaRPr lang="cs-CZ" sz="1400" dirty="0" smtClean="0">
              <a:latin typeface="Arial" pitchFamily="34" charset="0"/>
              <a:cs typeface="Arial" pitchFamily="34" charset="0"/>
            </a:endParaRPr>
          </a:p>
          <a:p>
            <a:r>
              <a:rPr lang="cs-CZ" sz="1400" dirty="0">
                <a:latin typeface="Arial" pitchFamily="34" charset="0"/>
                <a:cs typeface="Arial" pitchFamily="34" charset="0"/>
              </a:rPr>
              <a:t>Soubor:Bush in </a:t>
            </a:r>
            <a:r>
              <a:rPr lang="cs-CZ" sz="1400" dirty="0" err="1">
                <a:latin typeface="Arial" pitchFamily="34" charset="0"/>
                <a:cs typeface="Arial" pitchFamily="34" charset="0"/>
              </a:rPr>
              <a:t>fog.jpg</a:t>
            </a:r>
            <a:r>
              <a:rPr lang="cs-CZ" sz="1400" dirty="0">
                <a:latin typeface="Arial" pitchFamily="34" charset="0"/>
                <a:cs typeface="Arial" pitchFamily="34" charset="0"/>
              </a:rPr>
              <a:t>. </a:t>
            </a:r>
            <a:r>
              <a:rPr lang="cs-CZ" sz="1400" i="1" dirty="0" err="1">
                <a:latin typeface="Arial" pitchFamily="34" charset="0"/>
                <a:cs typeface="Arial" pitchFamily="34" charset="0"/>
              </a:rPr>
              <a:t>Wikipedie</a:t>
            </a:r>
            <a:r>
              <a:rPr lang="cs-CZ" sz="1400" dirty="0">
                <a:latin typeface="Arial" pitchFamily="34" charset="0"/>
                <a:cs typeface="Arial" pitchFamily="34" charset="0"/>
              </a:rPr>
              <a:t> [online]. 2005, 6.7.2005 [cit. 2013-07-06]. Dostupné z: </a:t>
            </a:r>
            <a:r>
              <a:rPr lang="cs-CZ" sz="1400" dirty="0">
                <a:latin typeface="Arial" pitchFamily="34" charset="0"/>
                <a:cs typeface="Arial" pitchFamily="34" charset="0"/>
                <a:hlinkClick r:id="rId9"/>
              </a:rPr>
              <a:t>http://</a:t>
            </a:r>
            <a:r>
              <a:rPr lang="cs-CZ" sz="1400" dirty="0" smtClean="0">
                <a:latin typeface="Arial" pitchFamily="34" charset="0"/>
                <a:cs typeface="Arial" pitchFamily="34" charset="0"/>
                <a:hlinkClick r:id="rId9"/>
              </a:rPr>
              <a:t>cs.wikipedia.org/wiki/Soubor:Bush_in_fog.jpg</a:t>
            </a:r>
            <a:endParaRPr lang="cs-CZ" sz="1400" dirty="0" smtClean="0">
              <a:latin typeface="Arial" pitchFamily="34" charset="0"/>
              <a:cs typeface="Arial" pitchFamily="34" charset="0"/>
            </a:endParaRPr>
          </a:p>
          <a:p>
            <a:r>
              <a:rPr lang="en-US" sz="1400" dirty="0" err="1">
                <a:latin typeface="Arial" pitchFamily="34" charset="0"/>
                <a:cs typeface="Arial" pitchFamily="34" charset="0"/>
              </a:rPr>
              <a:t>Soubor:Cedrus</a:t>
            </a:r>
            <a:r>
              <a:rPr lang="en-US" sz="1400" dirty="0">
                <a:latin typeface="Arial" pitchFamily="34" charset="0"/>
                <a:cs typeface="Arial" pitchFamily="34" charset="0"/>
              </a:rPr>
              <a:t> </a:t>
            </a:r>
            <a:r>
              <a:rPr lang="en-US" sz="1400" dirty="0" err="1">
                <a:latin typeface="Arial" pitchFamily="34" charset="0"/>
                <a:cs typeface="Arial" pitchFamily="34" charset="0"/>
              </a:rPr>
              <a:t>libani</a:t>
            </a:r>
            <a:r>
              <a:rPr lang="en-US" sz="1400" dirty="0">
                <a:latin typeface="Arial" pitchFamily="34" charset="0"/>
                <a:cs typeface="Arial" pitchFamily="34" charset="0"/>
              </a:rPr>
              <a:t> by Line1.jpg. </a:t>
            </a:r>
            <a:r>
              <a:rPr lang="en-US" sz="1400" i="1" dirty="0" err="1">
                <a:latin typeface="Arial" pitchFamily="34" charset="0"/>
                <a:cs typeface="Arial" pitchFamily="34" charset="0"/>
              </a:rPr>
              <a:t>Wikipedie</a:t>
            </a:r>
            <a:r>
              <a:rPr lang="en-US" sz="1400" dirty="0">
                <a:latin typeface="Arial" pitchFamily="34" charset="0"/>
                <a:cs typeface="Arial" pitchFamily="34" charset="0"/>
              </a:rPr>
              <a:t> [online]. 2007, 16.4.2007 [cit. 2013-07-06]. </a:t>
            </a:r>
            <a:r>
              <a:rPr lang="en-US" sz="1400" dirty="0" err="1">
                <a:latin typeface="Arial" pitchFamily="34" charset="0"/>
                <a:cs typeface="Arial" pitchFamily="34" charset="0"/>
              </a:rPr>
              <a:t>Dostupné</a:t>
            </a:r>
            <a:r>
              <a:rPr lang="en-US" sz="1400" dirty="0">
                <a:latin typeface="Arial" pitchFamily="34" charset="0"/>
                <a:cs typeface="Arial" pitchFamily="34" charset="0"/>
              </a:rPr>
              <a:t> z: </a:t>
            </a:r>
            <a:r>
              <a:rPr lang="en-US" sz="1400" dirty="0">
                <a:latin typeface="Arial" pitchFamily="34" charset="0"/>
                <a:cs typeface="Arial" pitchFamily="34" charset="0"/>
                <a:hlinkClick r:id="rId10"/>
              </a:rPr>
              <a:t>http://</a:t>
            </a:r>
            <a:r>
              <a:rPr lang="en-US" sz="1400" dirty="0" smtClean="0">
                <a:latin typeface="Arial" pitchFamily="34" charset="0"/>
                <a:cs typeface="Arial" pitchFamily="34" charset="0"/>
                <a:hlinkClick r:id="rId10"/>
              </a:rPr>
              <a:t>cs.wikipedia.org/wiki/Soubor:Cedrus_libani_by_Line1.jpg</a:t>
            </a:r>
            <a:endParaRPr lang="cs-CZ" sz="1400" dirty="0" smtClean="0">
              <a:latin typeface="Arial" pitchFamily="34" charset="0"/>
              <a:cs typeface="Arial" pitchFamily="34" charset="0"/>
            </a:endParaRPr>
          </a:p>
          <a:p>
            <a:r>
              <a:rPr lang="it-IT" sz="1400" dirty="0">
                <a:latin typeface="Arial" pitchFamily="34" charset="0"/>
                <a:cs typeface="Arial" pitchFamily="34" charset="0"/>
              </a:rPr>
              <a:t>Soubor:Clconmas.jpg. </a:t>
            </a:r>
            <a:r>
              <a:rPr lang="it-IT" sz="1400" i="1" dirty="0">
                <a:latin typeface="Arial" pitchFamily="34" charset="0"/>
                <a:cs typeface="Arial" pitchFamily="34" charset="0"/>
              </a:rPr>
              <a:t>Wikipedie</a:t>
            </a:r>
            <a:r>
              <a:rPr lang="it-IT" sz="1400" dirty="0">
                <a:latin typeface="Arial" pitchFamily="34" charset="0"/>
                <a:cs typeface="Arial" pitchFamily="34" charset="0"/>
              </a:rPr>
              <a:t> [online]. 2007, 22.5.2007 [cit. 2013-07-06]. Dostupné z: </a:t>
            </a:r>
            <a:r>
              <a:rPr lang="it-IT" sz="1400" dirty="0">
                <a:latin typeface="Arial" pitchFamily="34" charset="0"/>
                <a:cs typeface="Arial" pitchFamily="34" charset="0"/>
                <a:hlinkClick r:id="rId11"/>
              </a:rPr>
              <a:t>http://</a:t>
            </a:r>
            <a:r>
              <a:rPr lang="it-IT" sz="1400" dirty="0" smtClean="0">
                <a:latin typeface="Arial" pitchFamily="34" charset="0"/>
                <a:cs typeface="Arial" pitchFamily="34" charset="0"/>
                <a:hlinkClick r:id="rId11"/>
              </a:rPr>
              <a:t>cs.wikipedia.org/wiki/Soubor:Clconmas.jpg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a:t>
            </a:r>
            <a:r>
              <a:rPr lang="cs-CZ" sz="1400" dirty="0" err="1" smtClean="0">
                <a:latin typeface="Arial" pitchFamily="34" charset="0"/>
                <a:cs typeface="Arial" pitchFamily="34" charset="0"/>
              </a:rPr>
              <a:t>Gutturu</a:t>
            </a:r>
            <a:r>
              <a:rPr lang="cs-CZ" sz="1400" dirty="0" smtClean="0">
                <a:latin typeface="Arial" pitchFamily="34" charset="0"/>
                <a:cs typeface="Arial" pitchFamily="34" charset="0"/>
              </a:rPr>
              <a:t> </a:t>
            </a:r>
            <a:r>
              <a:rPr lang="cs-CZ" sz="1400" dirty="0" err="1">
                <a:latin typeface="Arial" pitchFamily="34" charset="0"/>
                <a:cs typeface="Arial" pitchFamily="34" charset="0"/>
              </a:rPr>
              <a:t>mannu</a:t>
            </a:r>
            <a:r>
              <a:rPr lang="cs-CZ" sz="1400" dirty="0">
                <a:latin typeface="Arial" pitchFamily="34" charset="0"/>
                <a:cs typeface="Arial" pitchFamily="34" charset="0"/>
              </a:rPr>
              <a:t> g3.jpg. GIANCARLO DESSÌ. </a:t>
            </a:r>
            <a:r>
              <a:rPr lang="cs-CZ" sz="1400" i="1" dirty="0" err="1">
                <a:latin typeface="Arial" pitchFamily="34" charset="0"/>
                <a:cs typeface="Arial" pitchFamily="34" charset="0"/>
              </a:rPr>
              <a:t>Wikipedie</a:t>
            </a:r>
            <a:r>
              <a:rPr lang="cs-CZ" sz="1400" dirty="0">
                <a:latin typeface="Arial" pitchFamily="34" charset="0"/>
                <a:cs typeface="Arial" pitchFamily="34" charset="0"/>
              </a:rPr>
              <a:t> [online]. 2006, 2.11.2006 [cit. 2013-07-06]. Dostupné z: </a:t>
            </a:r>
            <a:r>
              <a:rPr lang="cs-CZ" sz="1400" dirty="0">
                <a:latin typeface="Arial" pitchFamily="34" charset="0"/>
                <a:cs typeface="Arial" pitchFamily="34" charset="0"/>
                <a:hlinkClick r:id="rId12"/>
              </a:rPr>
              <a:t>http://</a:t>
            </a:r>
            <a:r>
              <a:rPr lang="cs-CZ" sz="1400" dirty="0" smtClean="0">
                <a:latin typeface="Arial" pitchFamily="34" charset="0"/>
                <a:cs typeface="Arial" pitchFamily="34" charset="0"/>
                <a:hlinkClick r:id="rId12"/>
              </a:rPr>
              <a:t>cs.wikipedia.org/wiki/Soubor:Gutturu_mannu_g3.jpg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a:t>
            </a:r>
            <a:r>
              <a:rPr lang="cs-CZ" sz="1400" dirty="0" err="1" smtClean="0">
                <a:latin typeface="Arial" pitchFamily="34" charset="0"/>
                <a:cs typeface="Arial" pitchFamily="34" charset="0"/>
              </a:rPr>
              <a:t>Saiga</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tatarica</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tatarica.jpg</a:t>
            </a:r>
            <a:r>
              <a:rPr lang="cs-CZ" sz="1400" dirty="0" smtClean="0">
                <a:latin typeface="Arial" pitchFamily="34" charset="0"/>
                <a:cs typeface="Arial" pitchFamily="34" charset="0"/>
              </a:rPr>
              <a:t>. FRANK WOUTERS.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2007, 10.7.2008 [cit. 2013-07-06]. Dostupné z: </a:t>
            </a:r>
            <a:r>
              <a:rPr lang="cs-CZ" sz="1400" dirty="0" smtClean="0">
                <a:latin typeface="Arial" pitchFamily="34" charset="0"/>
                <a:cs typeface="Arial" pitchFamily="34" charset="0"/>
                <a:hlinkClick r:id="rId13"/>
              </a:rPr>
              <a:t>http://cs.wikipedia.org/wiki/Soubor:Saiga_tatarica_tatarica.jpg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a:t>
            </a:r>
            <a:r>
              <a:rPr lang="cs-CZ" sz="1400" dirty="0" err="1" smtClean="0">
                <a:latin typeface="Arial" pitchFamily="34" charset="0"/>
                <a:cs typeface="Arial" pitchFamily="34" charset="0"/>
              </a:rPr>
              <a:t>Caracal</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hunting</a:t>
            </a:r>
            <a:r>
              <a:rPr lang="cs-CZ" sz="1400" dirty="0" smtClean="0">
                <a:latin typeface="Arial" pitchFamily="34" charset="0"/>
                <a:cs typeface="Arial" pitchFamily="34" charset="0"/>
              </a:rPr>
              <a:t> in </a:t>
            </a:r>
            <a:r>
              <a:rPr lang="cs-CZ" sz="1400" dirty="0" err="1" smtClean="0">
                <a:latin typeface="Arial" pitchFamily="34" charset="0"/>
                <a:cs typeface="Arial" pitchFamily="34" charset="0"/>
              </a:rPr>
              <a:t>the</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serengeti.jpg</a:t>
            </a:r>
            <a:r>
              <a:rPr lang="cs-CZ" sz="1400" dirty="0" smtClean="0">
                <a:latin typeface="Arial" pitchFamily="34" charset="0"/>
                <a:cs typeface="Arial" pitchFamily="34" charset="0"/>
              </a:rPr>
              <a:t>.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2007, 17.3.2007 [cit. 2013-07-06]. Dostupné z: </a:t>
            </a:r>
            <a:r>
              <a:rPr lang="cs-CZ" sz="1400" dirty="0" smtClean="0">
                <a:latin typeface="Arial" pitchFamily="34" charset="0"/>
                <a:cs typeface="Arial" pitchFamily="34" charset="0"/>
                <a:hlinkClick r:id="rId14"/>
              </a:rPr>
              <a:t>http://cs.wikipedia.org/wiki/Soubor:Caracal_hunting_in_the_serengeti.jpg</a:t>
            </a:r>
            <a:endParaRPr lang="cs-CZ" sz="1400" dirty="0" smtClean="0">
              <a:latin typeface="Arial" pitchFamily="34" charset="0"/>
              <a:cs typeface="Arial" pitchFamily="34" charset="0"/>
            </a:endParaRPr>
          </a:p>
        </p:txBody>
      </p:sp>
      <p:pic>
        <p:nvPicPr>
          <p:cNvPr id="3" name="Picture 8" descr="OPVK_hor_zakladni_logolink_RGB_cz"/>
          <p:cNvPicPr>
            <a:picLocks noChangeAspect="1" noChangeArrowheads="1"/>
          </p:cNvPicPr>
          <p:nvPr/>
        </p:nvPicPr>
        <p:blipFill>
          <a:blip r:embed="rId15"/>
          <a:srcRect/>
          <a:stretch>
            <a:fillRect/>
          </a:stretch>
        </p:blipFill>
        <p:spPr bwMode="auto">
          <a:xfrm>
            <a:off x="2714612" y="5929330"/>
            <a:ext cx="3657600" cy="7969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bdélník 2"/>
          <p:cNvSpPr/>
          <p:nvPr/>
        </p:nvSpPr>
        <p:spPr>
          <a:xfrm>
            <a:off x="142844" y="214290"/>
            <a:ext cx="9001156" cy="5324535"/>
          </a:xfrm>
          <a:prstGeom prst="rect">
            <a:avLst/>
          </a:prstGeom>
        </p:spPr>
        <p:txBody>
          <a:bodyPr wrap="square">
            <a:spAutoFit/>
          </a:bodyPr>
          <a:lstStyle/>
          <a:p>
            <a:endParaRPr lang="cs-CZ" sz="1400" b="1" dirty="0" smtClean="0">
              <a:latin typeface="Arial" pitchFamily="34" charset="0"/>
              <a:cs typeface="Arial" pitchFamily="34" charset="0"/>
            </a:endParaRPr>
          </a:p>
          <a:p>
            <a:r>
              <a:rPr lang="cs-CZ" b="1" dirty="0" smtClean="0">
                <a:latin typeface="Arial" pitchFamily="34" charset="0"/>
                <a:cs typeface="Arial" pitchFamily="34" charset="0"/>
              </a:rPr>
              <a:t>Zdroje:</a:t>
            </a:r>
          </a:p>
          <a:p>
            <a:r>
              <a:rPr lang="cs-CZ" sz="1400" dirty="0" smtClean="0">
                <a:latin typeface="Arial" pitchFamily="34" charset="0"/>
                <a:cs typeface="Arial" pitchFamily="34" charset="0"/>
              </a:rPr>
              <a:t>Soubor:</a:t>
            </a:r>
            <a:r>
              <a:rPr lang="cs-CZ" sz="1400" dirty="0" err="1" smtClean="0">
                <a:latin typeface="Arial" pitchFamily="34" charset="0"/>
                <a:cs typeface="Arial" pitchFamily="34" charset="0"/>
              </a:rPr>
              <a:t>Gabelbock</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fws</a:t>
            </a:r>
            <a:r>
              <a:rPr lang="cs-CZ" sz="1400" dirty="0" smtClean="0">
                <a:latin typeface="Arial" pitchFamily="34" charset="0"/>
                <a:cs typeface="Arial" pitchFamily="34" charset="0"/>
              </a:rPr>
              <a:t> 1b.jpg. LEUPOLD, </a:t>
            </a:r>
            <a:r>
              <a:rPr lang="cs-CZ" sz="1400" dirty="0" err="1" smtClean="0">
                <a:latin typeface="Arial" pitchFamily="34" charset="0"/>
                <a:cs typeface="Arial" pitchFamily="34" charset="0"/>
              </a:rPr>
              <a:t>James</a:t>
            </a:r>
            <a:r>
              <a:rPr lang="cs-CZ" sz="1400" dirty="0" smtClean="0">
                <a:latin typeface="Arial" pitchFamily="34" charset="0"/>
                <a:cs typeface="Arial" pitchFamily="34" charset="0"/>
              </a:rPr>
              <a:t> C.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2011, 30.5.2011 [cit. 2013-07-06]. Dostupné z: </a:t>
            </a:r>
            <a:r>
              <a:rPr lang="cs-CZ" sz="1400" dirty="0" smtClean="0">
                <a:latin typeface="Arial" pitchFamily="34" charset="0"/>
                <a:cs typeface="Arial" pitchFamily="34" charset="0"/>
                <a:hlinkClick r:id="rId3"/>
              </a:rPr>
              <a:t>http://cs.wikipedia.org/wiki/Soubor:Gabelbock_fws_1b.jpg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a:t>
            </a:r>
            <a:r>
              <a:rPr lang="cs-CZ" sz="1400" dirty="0" err="1" smtClean="0">
                <a:latin typeface="Arial" pitchFamily="34" charset="0"/>
                <a:cs typeface="Arial" pitchFamily="34" charset="0"/>
              </a:rPr>
              <a:t>Two</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Dolichotis</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patagonum</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hamburg.JPG</a:t>
            </a:r>
            <a:r>
              <a:rPr lang="cs-CZ" sz="1400" dirty="0" smtClean="0">
                <a:latin typeface="Arial" pitchFamily="34" charset="0"/>
                <a:cs typeface="Arial" pitchFamily="34" charset="0"/>
              </a:rPr>
              <a:t>. LADYOFHATS.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2006, 20.9.2006 [cit. 2013-07-06]. Dostupné z: </a:t>
            </a:r>
            <a:r>
              <a:rPr lang="cs-CZ" sz="1400" dirty="0" smtClean="0">
                <a:latin typeface="Arial" pitchFamily="34" charset="0"/>
                <a:cs typeface="Arial" pitchFamily="34" charset="0"/>
                <a:hlinkClick r:id="rId4"/>
              </a:rPr>
              <a:t>http://cs.wikipedia.org/wiki/Soubor:Two_Dolichotis_patagonum_hamburg.JPG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 Stepní </a:t>
            </a:r>
            <a:r>
              <a:rPr lang="cs-CZ" sz="1400" dirty="0" err="1" smtClean="0">
                <a:latin typeface="Arial" pitchFamily="34" charset="0"/>
                <a:cs typeface="Arial" pitchFamily="34" charset="0"/>
              </a:rPr>
              <a:t>world.png</a:t>
            </a:r>
            <a:r>
              <a:rPr lang="cs-CZ" sz="1400" dirty="0" smtClean="0">
                <a:latin typeface="Arial" pitchFamily="34" charset="0"/>
                <a:cs typeface="Arial" pitchFamily="34" charset="0"/>
              </a:rPr>
              <a:t>. </a:t>
            </a:r>
            <a:r>
              <a:rPr lang="cs-CZ" sz="1400" i="1" dirty="0" err="1" smtClean="0">
                <a:latin typeface="Arial" pitchFamily="34" charset="0"/>
                <a:cs typeface="Arial" pitchFamily="34" charset="0"/>
              </a:rPr>
              <a:t>Wikimedia</a:t>
            </a:r>
            <a:r>
              <a:rPr lang="cs-CZ" sz="1400" i="1" dirty="0" smtClean="0">
                <a:latin typeface="Arial" pitchFamily="34" charset="0"/>
                <a:cs typeface="Arial" pitchFamily="34" charset="0"/>
              </a:rPr>
              <a:t> </a:t>
            </a:r>
            <a:r>
              <a:rPr lang="cs-CZ" sz="1400" i="1" dirty="0" err="1" smtClean="0">
                <a:latin typeface="Arial" pitchFamily="34" charset="0"/>
                <a:cs typeface="Arial" pitchFamily="34" charset="0"/>
              </a:rPr>
              <a:t>commons</a:t>
            </a:r>
            <a:r>
              <a:rPr lang="cs-CZ" sz="1400" dirty="0" smtClean="0">
                <a:latin typeface="Arial" pitchFamily="34" charset="0"/>
                <a:cs typeface="Arial" pitchFamily="34" charset="0"/>
              </a:rPr>
              <a:t> [online]. 2008, 18.6.2008 [cit. 2013-07-06]. Dostupné z: </a:t>
            </a:r>
            <a:r>
              <a:rPr lang="cs-CZ" sz="1400" dirty="0" smtClean="0">
                <a:latin typeface="Arial" pitchFamily="34" charset="0"/>
                <a:cs typeface="Arial" pitchFamily="34" charset="0"/>
                <a:hlinkClick r:id="rId5"/>
              </a:rPr>
              <a:t>http://commons.wikimedia.org/wiki/File:Steppe_world.png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 </a:t>
            </a:r>
            <a:r>
              <a:rPr lang="cs-CZ" sz="1400" dirty="0" err="1" smtClean="0">
                <a:latin typeface="Arial" pitchFamily="34" charset="0"/>
                <a:cs typeface="Arial" pitchFamily="34" charset="0"/>
              </a:rPr>
              <a:t>Prairie</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Rohrschollen.JPG</a:t>
            </a:r>
            <a:r>
              <a:rPr lang="cs-CZ" sz="1400" dirty="0" smtClean="0">
                <a:latin typeface="Arial" pitchFamily="34" charset="0"/>
                <a:cs typeface="Arial" pitchFamily="34" charset="0"/>
              </a:rPr>
              <a:t>. PARALACRE. </a:t>
            </a:r>
            <a:r>
              <a:rPr lang="cs-CZ" sz="1400" i="1" dirty="0" err="1" smtClean="0">
                <a:latin typeface="Arial" pitchFamily="34" charset="0"/>
                <a:cs typeface="Arial" pitchFamily="34" charset="0"/>
              </a:rPr>
              <a:t>Wikimwdia</a:t>
            </a:r>
            <a:r>
              <a:rPr lang="cs-CZ" sz="1400" i="1" dirty="0" smtClean="0">
                <a:latin typeface="Arial" pitchFamily="34" charset="0"/>
                <a:cs typeface="Arial" pitchFamily="34" charset="0"/>
              </a:rPr>
              <a:t> </a:t>
            </a:r>
            <a:r>
              <a:rPr lang="cs-CZ" sz="1400" i="1" dirty="0" err="1" smtClean="0">
                <a:latin typeface="Arial" pitchFamily="34" charset="0"/>
                <a:cs typeface="Arial" pitchFamily="34" charset="0"/>
              </a:rPr>
              <a:t>commons</a:t>
            </a:r>
            <a:r>
              <a:rPr lang="cs-CZ" sz="1400" dirty="0" smtClean="0">
                <a:latin typeface="Arial" pitchFamily="34" charset="0"/>
                <a:cs typeface="Arial" pitchFamily="34" charset="0"/>
              </a:rPr>
              <a:t> [online]. 2012, 25.6.2012 [cit. 2013-07-06]. Dostupné z: </a:t>
            </a:r>
            <a:r>
              <a:rPr lang="cs-CZ" sz="1400" dirty="0" smtClean="0">
                <a:latin typeface="Arial" pitchFamily="34" charset="0"/>
                <a:cs typeface="Arial" pitchFamily="34" charset="0"/>
                <a:hlinkClick r:id="rId6"/>
              </a:rPr>
              <a:t>http://commons.wikimedia.org/wiki/File:Prairie_Rohrschollen.JPG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 Pampa </a:t>
            </a:r>
            <a:r>
              <a:rPr lang="cs-CZ" sz="1400" dirty="0" err="1" smtClean="0">
                <a:latin typeface="Arial" pitchFamily="34" charset="0"/>
                <a:cs typeface="Arial" pitchFamily="34" charset="0"/>
              </a:rPr>
              <a:t>Guanacasteca.JPG</a:t>
            </a:r>
            <a:r>
              <a:rPr lang="cs-CZ" sz="1400" dirty="0" smtClean="0">
                <a:latin typeface="Arial" pitchFamily="34" charset="0"/>
                <a:cs typeface="Arial" pitchFamily="34" charset="0"/>
              </a:rPr>
              <a:t>. TIZIANOK. </a:t>
            </a:r>
            <a:r>
              <a:rPr lang="cs-CZ" sz="1400" i="1" dirty="0" err="1" smtClean="0">
                <a:latin typeface="Arial" pitchFamily="34" charset="0"/>
                <a:cs typeface="Arial" pitchFamily="34" charset="0"/>
              </a:rPr>
              <a:t>Wikimwdia</a:t>
            </a:r>
            <a:r>
              <a:rPr lang="cs-CZ" sz="1400" i="1" dirty="0" smtClean="0">
                <a:latin typeface="Arial" pitchFamily="34" charset="0"/>
                <a:cs typeface="Arial" pitchFamily="34" charset="0"/>
              </a:rPr>
              <a:t> </a:t>
            </a:r>
            <a:r>
              <a:rPr lang="cs-CZ" sz="1400" i="1" dirty="0" err="1" smtClean="0">
                <a:latin typeface="Arial" pitchFamily="34" charset="0"/>
                <a:cs typeface="Arial" pitchFamily="34" charset="0"/>
              </a:rPr>
              <a:t>commons</a:t>
            </a:r>
            <a:r>
              <a:rPr lang="cs-CZ" sz="1400" dirty="0" smtClean="0">
                <a:latin typeface="Arial" pitchFamily="34" charset="0"/>
                <a:cs typeface="Arial" pitchFamily="34" charset="0"/>
              </a:rPr>
              <a:t> [online]. 2006, 24.5.2006 [cit. 2013-07-06]. Dostupné z: </a:t>
            </a:r>
            <a:r>
              <a:rPr lang="cs-CZ" sz="1400" dirty="0" smtClean="0">
                <a:latin typeface="Arial" pitchFamily="34" charset="0"/>
                <a:cs typeface="Arial" pitchFamily="34" charset="0"/>
                <a:hlinkClick r:id="rId7"/>
              </a:rPr>
              <a:t>http://commons.wikimedia.org/wiki/File:Pampa_Guanacasteca.JPG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a:t>
            </a:r>
            <a:r>
              <a:rPr lang="cs-CZ" sz="1400" dirty="0" err="1" smtClean="0">
                <a:latin typeface="Arial" pitchFamily="34" charset="0"/>
                <a:cs typeface="Arial" pitchFamily="34" charset="0"/>
              </a:rPr>
              <a:t>Feldhase.jpg</a:t>
            </a:r>
            <a:r>
              <a:rPr lang="cs-CZ" sz="1400" dirty="0" smtClean="0">
                <a:latin typeface="Arial" pitchFamily="34" charset="0"/>
                <a:cs typeface="Arial" pitchFamily="34" charset="0"/>
              </a:rPr>
              <a:t>.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2004, 13.8.2005 [cit. 2013-07-06]. Dostupné z: </a:t>
            </a:r>
            <a:r>
              <a:rPr lang="cs-CZ" sz="1400" dirty="0" smtClean="0">
                <a:latin typeface="Arial" pitchFamily="34" charset="0"/>
                <a:cs typeface="Arial" pitchFamily="34" charset="0"/>
                <a:hlinkClick r:id="rId8"/>
              </a:rPr>
              <a:t>http://cs.wikipedia.org/wiki/Soubor:Feldhase.jpg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Soubor:Gyps </a:t>
            </a:r>
            <a:r>
              <a:rPr lang="cs-CZ" sz="1400" dirty="0" err="1" smtClean="0">
                <a:latin typeface="Arial" pitchFamily="34" charset="0"/>
                <a:cs typeface="Arial" pitchFamily="34" charset="0"/>
              </a:rPr>
              <a:t>fulvus</a:t>
            </a:r>
            <a:r>
              <a:rPr lang="cs-CZ" sz="1400" dirty="0" smtClean="0">
                <a:latin typeface="Arial" pitchFamily="34" charset="0"/>
                <a:cs typeface="Arial" pitchFamily="34" charset="0"/>
              </a:rPr>
              <a:t> - 01.jpg. KADELLAR.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2013, 9.5.2013 [cit. 2013-07-06]. Dostupné z: </a:t>
            </a:r>
            <a:r>
              <a:rPr lang="cs-CZ" sz="1400" dirty="0" smtClean="0">
                <a:latin typeface="Arial" pitchFamily="34" charset="0"/>
                <a:cs typeface="Arial" pitchFamily="34" charset="0"/>
                <a:hlinkClick r:id="rId9"/>
              </a:rPr>
              <a:t>http://cs.wikipedia.org/wiki/Soubor:Gyps_fulvus_-_01.jpg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a:t>
            </a:r>
            <a:r>
              <a:rPr lang="cs-CZ" sz="1400" dirty="0" err="1" smtClean="0">
                <a:latin typeface="Arial" pitchFamily="34" charset="0"/>
                <a:cs typeface="Arial" pitchFamily="34" charset="0"/>
              </a:rPr>
              <a:t>Corn</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Zea</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mays</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Plant</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Row</a:t>
            </a:r>
            <a:r>
              <a:rPr lang="cs-CZ" sz="1400" dirty="0" smtClean="0">
                <a:latin typeface="Arial" pitchFamily="34" charset="0"/>
                <a:cs typeface="Arial" pitchFamily="34" charset="0"/>
              </a:rPr>
              <a:t> 2000px.jpg. DEREK RAMSEY.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2007, 5.6.2007 [cit. 2013-07-06]. Dostupné z: </a:t>
            </a:r>
            <a:r>
              <a:rPr lang="cs-CZ" sz="1400" dirty="0" smtClean="0">
                <a:latin typeface="Arial" pitchFamily="34" charset="0"/>
                <a:cs typeface="Arial" pitchFamily="34" charset="0"/>
                <a:hlinkClick r:id="rId10"/>
              </a:rPr>
              <a:t>http://cs.wikipedia.org/wiki/Soubor:Corn_Zea_mays_Plant_Row_2000px.jpg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a:t>
            </a:r>
            <a:r>
              <a:rPr lang="cs-CZ" sz="1400" dirty="0" err="1" smtClean="0">
                <a:latin typeface="Arial" pitchFamily="34" charset="0"/>
                <a:cs typeface="Arial" pitchFamily="34" charset="0"/>
              </a:rPr>
              <a:t>Wheat</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harvest.jpg</a:t>
            </a:r>
            <a:r>
              <a:rPr lang="cs-CZ" sz="1400" dirty="0" smtClean="0">
                <a:latin typeface="Arial" pitchFamily="34" charset="0"/>
                <a:cs typeface="Arial" pitchFamily="34" charset="0"/>
              </a:rPr>
              <a:t>.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2004, 20.11.2004 [cit. 2013-07-06]. Dostupné z: </a:t>
            </a:r>
            <a:r>
              <a:rPr lang="cs-CZ" sz="1400" dirty="0" smtClean="0">
                <a:latin typeface="Arial" pitchFamily="34" charset="0"/>
                <a:cs typeface="Arial" pitchFamily="34" charset="0"/>
                <a:hlinkClick r:id="rId11"/>
              </a:rPr>
              <a:t>http://cs.wikipedia.org/wiki/Soubor:Wheat_harvest.jpg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Soubor:Mohelno4.jpg. MARTIN VAVŘÍK.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2008, 17.10.2008 [cit. 2013-07-06]. Dostupné z: </a:t>
            </a:r>
            <a:r>
              <a:rPr lang="cs-CZ" sz="1400" dirty="0" smtClean="0">
                <a:latin typeface="Arial" pitchFamily="34" charset="0"/>
                <a:cs typeface="Arial" pitchFamily="34" charset="0"/>
                <a:hlinkClick r:id="rId12"/>
              </a:rPr>
              <a:t>http://cs.wikipedia.org/wiki/Soubor:Mohelno4.jpg</a:t>
            </a:r>
            <a:endParaRPr lang="cs-CZ" sz="1400" dirty="0" smtClean="0">
              <a:latin typeface="Arial" pitchFamily="34" charset="0"/>
              <a:cs typeface="Arial" pitchFamily="34" charset="0"/>
            </a:endParaRPr>
          </a:p>
          <a:p>
            <a:r>
              <a:rPr lang="cs-CZ" sz="1400" dirty="0" smtClean="0">
                <a:latin typeface="Arial" pitchFamily="34" charset="0"/>
                <a:cs typeface="Arial" pitchFamily="34" charset="0"/>
              </a:rPr>
              <a:t>Soubor:Step v říjnu.</a:t>
            </a:r>
            <a:r>
              <a:rPr lang="cs-CZ" sz="1400" dirty="0" err="1" smtClean="0">
                <a:latin typeface="Arial" pitchFamily="34" charset="0"/>
                <a:cs typeface="Arial" pitchFamily="34" charset="0"/>
              </a:rPr>
              <a:t>jpg</a:t>
            </a:r>
            <a:r>
              <a:rPr lang="cs-CZ" sz="1400" dirty="0" smtClean="0">
                <a:latin typeface="Arial" pitchFamily="34" charset="0"/>
                <a:cs typeface="Arial" pitchFamily="34" charset="0"/>
              </a:rPr>
              <a:t>. </a:t>
            </a:r>
            <a:r>
              <a:rPr lang="cs-CZ" sz="1400" i="1" dirty="0" err="1" smtClean="0">
                <a:latin typeface="Arial" pitchFamily="34" charset="0"/>
                <a:cs typeface="Arial" pitchFamily="34" charset="0"/>
              </a:rPr>
              <a:t>Wikipedie</a:t>
            </a:r>
            <a:r>
              <a:rPr lang="cs-CZ" sz="1400" dirty="0" smtClean="0">
                <a:latin typeface="Arial" pitchFamily="34" charset="0"/>
                <a:cs typeface="Arial" pitchFamily="34" charset="0"/>
              </a:rPr>
              <a:t> [online]. 2011, 2.11.2011 [cit. 2013-07-06]. Dostupné z: http://cs.wikipedia.org/wiki/Soubor:Step_v_%C5%99%C3%ADjnu.jpg</a:t>
            </a:r>
            <a:endParaRPr lang="cs-CZ" sz="1400" dirty="0">
              <a:latin typeface="Arial" pitchFamily="34" charset="0"/>
              <a:cs typeface="Arial" pitchFamily="34" charset="0"/>
            </a:endParaRPr>
          </a:p>
        </p:txBody>
      </p:sp>
      <p:pic>
        <p:nvPicPr>
          <p:cNvPr id="4" name="Picture 8" descr="OPVK_hor_zakladni_logolink_RGB_cz"/>
          <p:cNvPicPr>
            <a:picLocks noChangeAspect="1" noChangeArrowheads="1"/>
          </p:cNvPicPr>
          <p:nvPr/>
        </p:nvPicPr>
        <p:blipFill>
          <a:blip r:embed="rId13"/>
          <a:srcRect/>
          <a:stretch>
            <a:fillRect/>
          </a:stretch>
        </p:blipFill>
        <p:spPr bwMode="auto">
          <a:xfrm>
            <a:off x="2743200" y="5929330"/>
            <a:ext cx="3657600" cy="7969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2071670" y="642918"/>
            <a:ext cx="4083169" cy="461665"/>
          </a:xfrm>
          <a:prstGeom prst="rect">
            <a:avLst/>
          </a:prstGeom>
          <a:solidFill>
            <a:srgbClr val="FF99FF"/>
          </a:solidFill>
          <a:effectLst>
            <a:innerShdw blurRad="114300">
              <a:prstClr val="black"/>
            </a:innerShdw>
          </a:effectLst>
        </p:spPr>
        <p:txBody>
          <a:bodyPr wrap="none">
            <a:spAutoFit/>
          </a:bodyPr>
          <a:lstStyle/>
          <a:p>
            <a:pPr>
              <a:spcBef>
                <a:spcPct val="0"/>
              </a:spcBef>
              <a:buClrTx/>
              <a:buSzTx/>
              <a:buFontTx/>
              <a:buNone/>
            </a:pPr>
            <a:r>
              <a:rPr lang="cs-CZ" sz="2400" b="1" dirty="0" smtClean="0">
                <a:latin typeface="Arial" pitchFamily="34" charset="0"/>
                <a:cs typeface="Arial" pitchFamily="34" charset="0"/>
              </a:rPr>
              <a:t>Subtropické lesy a křoviny</a:t>
            </a:r>
            <a:endParaRPr lang="cs-CZ" sz="2400" b="1" dirty="0">
              <a:latin typeface="Arial" pitchFamily="34" charset="0"/>
              <a:cs typeface="Arial" pitchFamily="34" charset="0"/>
            </a:endParaRPr>
          </a:p>
        </p:txBody>
      </p:sp>
      <p:sp>
        <p:nvSpPr>
          <p:cNvPr id="3" name="Obdélník 2"/>
          <p:cNvSpPr/>
          <p:nvPr/>
        </p:nvSpPr>
        <p:spPr>
          <a:xfrm>
            <a:off x="1178695" y="1428736"/>
            <a:ext cx="6786610" cy="369332"/>
          </a:xfrm>
          <a:prstGeom prst="rect">
            <a:avLst/>
          </a:prstGeom>
        </p:spPr>
        <p:txBody>
          <a:bodyPr wrap="square">
            <a:spAutoFit/>
          </a:bodyPr>
          <a:lstStyle/>
          <a:p>
            <a:pPr marL="342900" indent="-342900">
              <a:buClr>
                <a:srgbClr val="FFFF00"/>
              </a:buClr>
            </a:pPr>
            <a:r>
              <a:rPr lang="cs-CZ" dirty="0" smtClean="0">
                <a:latin typeface="Arial" pitchFamily="34" charset="0"/>
                <a:cs typeface="Arial" pitchFamily="34" charset="0"/>
              </a:rPr>
              <a:t>Subtropy tvoří přechod mezi teplým a mírným teplotním pásem.</a:t>
            </a:r>
            <a:endParaRPr lang="cs-CZ" dirty="0">
              <a:latin typeface="Arial" pitchFamily="34" charset="0"/>
              <a:cs typeface="Arial" pitchFamily="34" charset="0"/>
            </a:endParaRPr>
          </a:p>
        </p:txBody>
      </p:sp>
      <p:sp>
        <p:nvSpPr>
          <p:cNvPr id="4" name="Obdélník 3"/>
          <p:cNvSpPr/>
          <p:nvPr/>
        </p:nvSpPr>
        <p:spPr>
          <a:xfrm>
            <a:off x="2571736" y="2571744"/>
            <a:ext cx="3865161" cy="369332"/>
          </a:xfrm>
          <a:prstGeom prst="rect">
            <a:avLst/>
          </a:prstGeom>
          <a:ln>
            <a:solidFill>
              <a:srgbClr val="FF0000"/>
            </a:solidFill>
          </a:ln>
        </p:spPr>
        <p:txBody>
          <a:bodyPr wrap="none">
            <a:spAutoFit/>
          </a:bodyPr>
          <a:lstStyle/>
          <a:p>
            <a:r>
              <a:rPr lang="cs-CZ" dirty="0" smtClean="0">
                <a:solidFill>
                  <a:schemeClr val="accent2">
                    <a:lumMod val="50000"/>
                  </a:schemeClr>
                </a:solidFill>
                <a:latin typeface="Arial" pitchFamily="34" charset="0"/>
                <a:cs typeface="Arial" pitchFamily="34" charset="0"/>
              </a:rPr>
              <a:t>Popište typické středomořské klima:</a:t>
            </a:r>
            <a:endParaRPr lang="cs-CZ" dirty="0">
              <a:solidFill>
                <a:schemeClr val="accent2">
                  <a:lumMod val="50000"/>
                </a:schemeClr>
              </a:solidFill>
              <a:latin typeface="Arial" pitchFamily="34" charset="0"/>
              <a:cs typeface="Arial" pitchFamily="34" charset="0"/>
            </a:endParaRPr>
          </a:p>
        </p:txBody>
      </p:sp>
      <p:sp>
        <p:nvSpPr>
          <p:cNvPr id="5" name="Obdélník 4"/>
          <p:cNvSpPr/>
          <p:nvPr/>
        </p:nvSpPr>
        <p:spPr>
          <a:xfrm>
            <a:off x="1428728" y="3214686"/>
            <a:ext cx="6823406" cy="1754326"/>
          </a:xfrm>
          <a:prstGeom prst="rect">
            <a:avLst/>
          </a:prstGeom>
        </p:spPr>
        <p:txBody>
          <a:bodyPr wrap="none">
            <a:spAutoFit/>
          </a:bodyPr>
          <a:lstStyle/>
          <a:p>
            <a:pPr marL="342900" indent="-342900">
              <a:buClr>
                <a:srgbClr val="FFFF00"/>
              </a:buClr>
              <a:buFont typeface="Wingdings" pitchFamily="2" charset="2"/>
              <a:buNone/>
            </a:pPr>
            <a:r>
              <a:rPr lang="cs-CZ" dirty="0" smtClean="0">
                <a:latin typeface="Arial" pitchFamily="34" charset="0"/>
                <a:cs typeface="Arial" pitchFamily="34" charset="0"/>
              </a:rPr>
              <a:t>Léto je horké a suché. Teploty jsou vysoké a prší jen velmi  málo.</a:t>
            </a:r>
          </a:p>
          <a:p>
            <a:pPr marL="342900" indent="-342900">
              <a:buClr>
                <a:srgbClr val="FFFF00"/>
              </a:buClr>
              <a:buFont typeface="Wingdings" pitchFamily="2" charset="2"/>
              <a:buNone/>
            </a:pPr>
            <a:r>
              <a:rPr lang="cs-CZ" dirty="0" smtClean="0">
                <a:latin typeface="Arial" pitchFamily="34" charset="0"/>
                <a:cs typeface="Arial" pitchFamily="34" charset="0"/>
              </a:rPr>
              <a:t>Některé řeky v létě vysychají. </a:t>
            </a:r>
          </a:p>
          <a:p>
            <a:pPr marL="342900" indent="-342900">
              <a:buClr>
                <a:srgbClr val="FFFF00"/>
              </a:buClr>
              <a:buFont typeface="Wingdings" pitchFamily="2" charset="2"/>
              <a:buNone/>
            </a:pPr>
            <a:r>
              <a:rPr lang="cs-CZ" dirty="0" smtClean="0">
                <a:latin typeface="Arial" pitchFamily="34" charset="0"/>
                <a:cs typeface="Arial" pitchFamily="34" charset="0"/>
              </a:rPr>
              <a:t>V této době zde mohou vznikat požáry. </a:t>
            </a:r>
          </a:p>
          <a:p>
            <a:pPr marL="342900" indent="-342900">
              <a:buClr>
                <a:srgbClr val="FFFF00"/>
              </a:buClr>
              <a:buFont typeface="Wingdings" pitchFamily="2" charset="2"/>
              <a:buNone/>
            </a:pPr>
            <a:r>
              <a:rPr lang="cs-CZ" dirty="0" smtClean="0">
                <a:latin typeface="Arial" pitchFamily="34" charset="0"/>
                <a:cs typeface="Arial" pitchFamily="34" charset="0"/>
              </a:rPr>
              <a:t>Od podzimu do jara se pravidelně vyskytují srážky. </a:t>
            </a:r>
          </a:p>
          <a:p>
            <a:pPr marL="342900" indent="-342900">
              <a:buClr>
                <a:srgbClr val="FFFF00"/>
              </a:buClr>
              <a:buFont typeface="Wingdings" pitchFamily="2" charset="2"/>
              <a:buNone/>
            </a:pPr>
            <a:r>
              <a:rPr lang="cs-CZ" dirty="0" smtClean="0">
                <a:latin typeface="Arial" pitchFamily="34" charset="0"/>
                <a:cs typeface="Arial" pitchFamily="34" charset="0"/>
              </a:rPr>
              <a:t>Zima je mírná a deštivá. Ve vyšších pohořích padá i sníh.</a:t>
            </a:r>
          </a:p>
          <a:p>
            <a:pPr marL="342900" indent="-342900">
              <a:buClr>
                <a:srgbClr val="FFFF00"/>
              </a:buClr>
              <a:buFont typeface="Wingdings" pitchFamily="2" charset="2"/>
              <a:buNone/>
            </a:pPr>
            <a:endParaRPr lang="cs-CZ" dirty="0">
              <a:latin typeface="Arial" pitchFamily="34" charset="0"/>
              <a:cs typeface="Arial" pitchFamily="34" charset="0"/>
            </a:endParaRPr>
          </a:p>
        </p:txBody>
      </p:sp>
      <p:pic>
        <p:nvPicPr>
          <p:cNvPr id="8" name="Picture 8" descr="OPVK_hor_zakladni_logolink_RGB_cz"/>
          <p:cNvPicPr>
            <a:picLocks noChangeAspect="1" noChangeArrowheads="1"/>
          </p:cNvPicPr>
          <p:nvPr/>
        </p:nvPicPr>
        <p:blipFill>
          <a:blip r:embed="rId3"/>
          <a:srcRect/>
          <a:stretch>
            <a:fillRect/>
          </a:stretch>
        </p:blipFill>
        <p:spPr bwMode="auto">
          <a:xfrm>
            <a:off x="2743200" y="5500688"/>
            <a:ext cx="3657600" cy="796925"/>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3000364" y="357166"/>
            <a:ext cx="2286203" cy="461665"/>
          </a:xfrm>
          <a:prstGeom prst="rect">
            <a:avLst/>
          </a:prstGeom>
          <a:solidFill>
            <a:srgbClr val="FF99FF"/>
          </a:solidFill>
          <a:effectLst>
            <a:innerShdw blurRad="114300">
              <a:prstClr val="black"/>
            </a:innerShdw>
          </a:effectLst>
        </p:spPr>
        <p:txBody>
          <a:bodyPr wrap="none">
            <a:spAutoFit/>
          </a:bodyPr>
          <a:lstStyle/>
          <a:p>
            <a:r>
              <a:rPr lang="cs-CZ" sz="2400" b="1" dirty="0" smtClean="0">
                <a:latin typeface="Arial" pitchFamily="34" charset="0"/>
                <a:cs typeface="Arial" pitchFamily="34" charset="0"/>
              </a:rPr>
              <a:t>Hlavní oblasti:</a:t>
            </a:r>
          </a:p>
        </p:txBody>
      </p:sp>
      <p:sp>
        <p:nvSpPr>
          <p:cNvPr id="3" name="Obdélník 2"/>
          <p:cNvSpPr/>
          <p:nvPr/>
        </p:nvSpPr>
        <p:spPr>
          <a:xfrm>
            <a:off x="1142976" y="1000108"/>
            <a:ext cx="6858048" cy="1200329"/>
          </a:xfrm>
          <a:prstGeom prst="rect">
            <a:avLst/>
          </a:prstGeom>
        </p:spPr>
        <p:txBody>
          <a:bodyPr wrap="square">
            <a:spAutoFit/>
          </a:bodyPr>
          <a:lstStyle/>
          <a:p>
            <a:r>
              <a:rPr lang="cs-CZ" dirty="0" smtClean="0">
                <a:latin typeface="Arial" pitchFamily="34" charset="0"/>
                <a:cs typeface="Arial" pitchFamily="34" charset="0"/>
              </a:rPr>
              <a:t>Subtropy se rozprostírají v Severní Americe při pobřeží Mexického zálivu, dále se nacházejí na jihovýchodním pobřeží Austrálie. Hlavním a typickým příkladem je subtropická oblast při evropském pobřeží Středozemního moře.</a:t>
            </a:r>
            <a:endParaRPr lang="cs-CZ" dirty="0">
              <a:latin typeface="Arial" pitchFamily="34" charset="0"/>
              <a:cs typeface="Arial" pitchFamily="34" charset="0"/>
            </a:endParaRPr>
          </a:p>
        </p:txBody>
      </p:sp>
      <p:pic>
        <p:nvPicPr>
          <p:cNvPr id="4" name="Picture 2" descr="Soubor:Subtropical.png"/>
          <p:cNvPicPr>
            <a:picLocks noChangeAspect="1" noChangeArrowheads="1"/>
          </p:cNvPicPr>
          <p:nvPr/>
        </p:nvPicPr>
        <p:blipFill>
          <a:blip r:embed="rId3"/>
          <a:srcRect/>
          <a:stretch>
            <a:fillRect/>
          </a:stretch>
        </p:blipFill>
        <p:spPr bwMode="auto">
          <a:xfrm>
            <a:off x="787717" y="2263668"/>
            <a:ext cx="6998993" cy="3237035"/>
          </a:xfrm>
          <a:prstGeom prst="rect">
            <a:avLst/>
          </a:prstGeom>
          <a:noFill/>
        </p:spPr>
      </p:pic>
      <p:pic>
        <p:nvPicPr>
          <p:cNvPr id="5" name="Picture 8" descr="OPVK_hor_zakladni_logolink_RGB_cz"/>
          <p:cNvPicPr>
            <a:picLocks noChangeAspect="1" noChangeArrowheads="1"/>
          </p:cNvPicPr>
          <p:nvPr/>
        </p:nvPicPr>
        <p:blipFill>
          <a:blip r:embed="rId4"/>
          <a:srcRect/>
          <a:stretch>
            <a:fillRect/>
          </a:stretch>
        </p:blipFill>
        <p:spPr bwMode="auto">
          <a:xfrm>
            <a:off x="2714612" y="5786454"/>
            <a:ext cx="3657600" cy="7969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928662" y="928670"/>
            <a:ext cx="7000924" cy="1477328"/>
          </a:xfrm>
          <a:prstGeom prst="rect">
            <a:avLst/>
          </a:prstGeom>
        </p:spPr>
        <p:txBody>
          <a:bodyPr wrap="square">
            <a:spAutoFit/>
          </a:bodyPr>
          <a:lstStyle/>
          <a:p>
            <a:r>
              <a:rPr lang="cs-CZ" dirty="0" smtClean="0">
                <a:latin typeface="Arial" pitchFamily="34" charset="0"/>
                <a:cs typeface="Arial" pitchFamily="34" charset="0"/>
              </a:rPr>
              <a:t>Původně se zde vyskytovaly rozsáhlé dubové a borovicové lesy, které byly zelené po celý rok. Člověk tyto lesy v minulosti vykácel. </a:t>
            </a:r>
          </a:p>
          <a:p>
            <a:r>
              <a:rPr lang="cs-CZ" dirty="0" smtClean="0">
                <a:latin typeface="Arial" pitchFamily="34" charset="0"/>
                <a:cs typeface="Arial" pitchFamily="34" charset="0"/>
              </a:rPr>
              <a:t>Nyní je zde mnoho keřovitých rostlin, které mají tvrdé kožovité listy a jsou často chráněny trny. Stromů je zde méně. Roste zde dub korkový. </a:t>
            </a:r>
            <a:endParaRPr lang="cs-CZ" dirty="0">
              <a:latin typeface="Arial" pitchFamily="34" charset="0"/>
              <a:cs typeface="Arial" pitchFamily="34" charset="0"/>
            </a:endParaRPr>
          </a:p>
        </p:txBody>
      </p:sp>
      <p:sp>
        <p:nvSpPr>
          <p:cNvPr id="3" name="TextovéPole 2"/>
          <p:cNvSpPr txBox="1"/>
          <p:nvPr/>
        </p:nvSpPr>
        <p:spPr>
          <a:xfrm>
            <a:off x="2678893" y="357166"/>
            <a:ext cx="3786214" cy="461665"/>
          </a:xfrm>
          <a:prstGeom prst="rect">
            <a:avLst/>
          </a:prstGeom>
          <a:solidFill>
            <a:srgbClr val="99FF66"/>
          </a:solidFill>
          <a:effectLst>
            <a:innerShdw blurRad="114300">
              <a:prstClr val="black"/>
            </a:innerShdw>
          </a:effectLst>
        </p:spPr>
        <p:txBody>
          <a:bodyPr wrap="square" rtlCol="0">
            <a:spAutoFit/>
          </a:bodyPr>
          <a:lstStyle/>
          <a:p>
            <a:r>
              <a:rPr lang="cs-CZ" sz="2400" b="1" dirty="0" smtClean="0">
                <a:latin typeface="Arial" pitchFamily="34" charset="0"/>
                <a:cs typeface="Arial" pitchFamily="34" charset="0"/>
              </a:rPr>
              <a:t>Subtropické rostlinstvo</a:t>
            </a:r>
            <a:endParaRPr lang="cs-CZ" sz="2400" b="1" dirty="0">
              <a:latin typeface="Arial" pitchFamily="34" charset="0"/>
              <a:cs typeface="Arial" pitchFamily="34" charset="0"/>
            </a:endParaRPr>
          </a:p>
        </p:txBody>
      </p:sp>
      <p:pic>
        <p:nvPicPr>
          <p:cNvPr id="17410" name="Picture 2" descr="Soubor:Quercus suber algarve.jpg"/>
          <p:cNvPicPr>
            <a:picLocks noChangeAspect="1" noChangeArrowheads="1"/>
          </p:cNvPicPr>
          <p:nvPr/>
        </p:nvPicPr>
        <p:blipFill>
          <a:blip r:embed="rId3"/>
          <a:srcRect/>
          <a:stretch>
            <a:fillRect/>
          </a:stretch>
        </p:blipFill>
        <p:spPr bwMode="auto">
          <a:xfrm>
            <a:off x="571472" y="2428868"/>
            <a:ext cx="4714908" cy="3536181"/>
          </a:xfrm>
          <a:prstGeom prst="rect">
            <a:avLst/>
          </a:prstGeom>
          <a:noFill/>
        </p:spPr>
      </p:pic>
      <p:pic>
        <p:nvPicPr>
          <p:cNvPr id="17412" name="Picture 4" descr="Soubor:Cork oak trunk section.jpg"/>
          <p:cNvPicPr>
            <a:picLocks noChangeAspect="1" noChangeArrowheads="1"/>
          </p:cNvPicPr>
          <p:nvPr/>
        </p:nvPicPr>
        <p:blipFill>
          <a:blip r:embed="rId4"/>
          <a:srcRect/>
          <a:stretch>
            <a:fillRect/>
          </a:stretch>
        </p:blipFill>
        <p:spPr bwMode="auto">
          <a:xfrm rot="16200000">
            <a:off x="5133573" y="2938865"/>
            <a:ext cx="3602059" cy="2296313"/>
          </a:xfrm>
          <a:prstGeom prst="rect">
            <a:avLst/>
          </a:prstGeom>
          <a:noFill/>
        </p:spPr>
      </p:pic>
      <p:pic>
        <p:nvPicPr>
          <p:cNvPr id="6" name="Picture 8" descr="OPVK_hor_zakladni_logolink_RGB_cz"/>
          <p:cNvPicPr>
            <a:picLocks noChangeAspect="1" noChangeArrowheads="1"/>
          </p:cNvPicPr>
          <p:nvPr/>
        </p:nvPicPr>
        <p:blipFill>
          <a:blip r:embed="rId5"/>
          <a:srcRect/>
          <a:stretch>
            <a:fillRect/>
          </a:stretch>
        </p:blipFill>
        <p:spPr bwMode="auto">
          <a:xfrm>
            <a:off x="2500298" y="5857892"/>
            <a:ext cx="3657600" cy="7969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ovéPole 2"/>
          <p:cNvSpPr txBox="1"/>
          <p:nvPr/>
        </p:nvSpPr>
        <p:spPr>
          <a:xfrm>
            <a:off x="928662" y="785794"/>
            <a:ext cx="7215238" cy="1477328"/>
          </a:xfrm>
          <a:prstGeom prst="rect">
            <a:avLst/>
          </a:prstGeom>
          <a:noFill/>
        </p:spPr>
        <p:txBody>
          <a:bodyPr wrap="square" rtlCol="0">
            <a:spAutoFit/>
          </a:bodyPr>
          <a:lstStyle/>
          <a:p>
            <a:r>
              <a:rPr lang="cs-CZ" dirty="0" smtClean="0">
                <a:latin typeface="Arial" pitchFamily="34" charset="0"/>
                <a:cs typeface="Arial" pitchFamily="34" charset="0"/>
              </a:rPr>
              <a:t>Zvláštnostem zdejšího prostředí se přizpůsobily rostliny. Stromy jsou většinou po celý rok zelené. Jejich kmen chrání tlustá kůra. Listy mají na povrchu tvrdou ochrannou vrstvu, která brání vypařování vody. Takové dřeviny vytvářejí </a:t>
            </a:r>
            <a:r>
              <a:rPr lang="cs-CZ" dirty="0" err="1" smtClean="0">
                <a:latin typeface="Arial" pitchFamily="34" charset="0"/>
                <a:cs typeface="Arial" pitchFamily="34" charset="0"/>
              </a:rPr>
              <a:t>tvrdolistý</a:t>
            </a:r>
            <a:r>
              <a:rPr lang="cs-CZ" dirty="0" smtClean="0">
                <a:latin typeface="Arial" pitchFamily="34" charset="0"/>
                <a:cs typeface="Arial" pitchFamily="34" charset="0"/>
              </a:rPr>
              <a:t> les. Koruny stromů jsou nízké, </a:t>
            </a:r>
          </a:p>
          <a:p>
            <a:r>
              <a:rPr lang="cs-CZ" dirty="0" smtClean="0">
                <a:latin typeface="Arial" pitchFamily="34" charset="0"/>
                <a:cs typeface="Arial" pitchFamily="34" charset="0"/>
              </a:rPr>
              <a:t>s větvemi rozloženými do šířky.</a:t>
            </a:r>
            <a:endParaRPr lang="cs-CZ" dirty="0">
              <a:latin typeface="Arial" pitchFamily="34" charset="0"/>
              <a:cs typeface="Arial" pitchFamily="34" charset="0"/>
            </a:endParaRPr>
          </a:p>
        </p:txBody>
      </p:sp>
      <p:pic>
        <p:nvPicPr>
          <p:cNvPr id="49154" name="Picture 2" descr="Soubor:Mediterranean forests 1.JPG"/>
          <p:cNvPicPr>
            <a:picLocks noChangeAspect="1" noChangeArrowheads="1"/>
          </p:cNvPicPr>
          <p:nvPr/>
        </p:nvPicPr>
        <p:blipFill>
          <a:blip r:embed="rId3"/>
          <a:srcRect/>
          <a:stretch>
            <a:fillRect/>
          </a:stretch>
        </p:blipFill>
        <p:spPr bwMode="auto">
          <a:xfrm>
            <a:off x="214282" y="2643182"/>
            <a:ext cx="4048153" cy="3036116"/>
          </a:xfrm>
          <a:prstGeom prst="rect">
            <a:avLst/>
          </a:prstGeom>
          <a:noFill/>
        </p:spPr>
      </p:pic>
      <p:pic>
        <p:nvPicPr>
          <p:cNvPr id="49156" name="Picture 4" descr="Soubor:Bush in fog.jpg"/>
          <p:cNvPicPr>
            <a:picLocks noChangeAspect="1" noChangeArrowheads="1"/>
          </p:cNvPicPr>
          <p:nvPr/>
        </p:nvPicPr>
        <p:blipFill>
          <a:blip r:embed="rId4"/>
          <a:srcRect/>
          <a:stretch>
            <a:fillRect/>
          </a:stretch>
        </p:blipFill>
        <p:spPr bwMode="auto">
          <a:xfrm>
            <a:off x="4357686" y="2714620"/>
            <a:ext cx="4286280" cy="2861092"/>
          </a:xfrm>
          <a:prstGeom prst="rect">
            <a:avLst/>
          </a:prstGeom>
          <a:noFill/>
        </p:spPr>
      </p:pic>
      <p:sp>
        <p:nvSpPr>
          <p:cNvPr id="6" name="TextovéPole 5"/>
          <p:cNvSpPr txBox="1"/>
          <p:nvPr/>
        </p:nvSpPr>
        <p:spPr>
          <a:xfrm>
            <a:off x="3571868" y="214290"/>
            <a:ext cx="2000264" cy="461665"/>
          </a:xfrm>
          <a:prstGeom prst="rect">
            <a:avLst/>
          </a:prstGeom>
          <a:solidFill>
            <a:srgbClr val="99FF66"/>
          </a:solidFill>
          <a:effectLst>
            <a:innerShdw blurRad="114300">
              <a:prstClr val="black"/>
            </a:innerShdw>
          </a:effectLst>
        </p:spPr>
        <p:txBody>
          <a:bodyPr wrap="square" rtlCol="0">
            <a:spAutoFit/>
          </a:bodyPr>
          <a:lstStyle/>
          <a:p>
            <a:r>
              <a:rPr lang="cs-CZ" sz="2400" dirty="0" err="1" smtClean="0">
                <a:latin typeface="Arial" pitchFamily="34" charset="0"/>
                <a:cs typeface="Arial" pitchFamily="34" charset="0"/>
              </a:rPr>
              <a:t>Tvrdolistý</a:t>
            </a:r>
            <a:r>
              <a:rPr lang="cs-CZ" sz="2400" dirty="0" smtClean="0">
                <a:latin typeface="Arial" pitchFamily="34" charset="0"/>
                <a:cs typeface="Arial" pitchFamily="34" charset="0"/>
              </a:rPr>
              <a:t> les</a:t>
            </a:r>
            <a:endParaRPr lang="cs-CZ" sz="2400" dirty="0">
              <a:latin typeface="Arial" pitchFamily="34" charset="0"/>
              <a:cs typeface="Arial" pitchFamily="34" charset="0"/>
            </a:endParaRPr>
          </a:p>
        </p:txBody>
      </p:sp>
      <p:pic>
        <p:nvPicPr>
          <p:cNvPr id="7" name="Picture 8" descr="OPVK_hor_zakladni_logolink_RGB_cz"/>
          <p:cNvPicPr>
            <a:picLocks noChangeAspect="1" noChangeArrowheads="1"/>
          </p:cNvPicPr>
          <p:nvPr/>
        </p:nvPicPr>
        <p:blipFill>
          <a:blip r:embed="rId5"/>
          <a:srcRect/>
          <a:stretch>
            <a:fillRect/>
          </a:stretch>
        </p:blipFill>
        <p:spPr bwMode="auto">
          <a:xfrm>
            <a:off x="2500298" y="5857892"/>
            <a:ext cx="3657600" cy="7969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857224" y="857232"/>
            <a:ext cx="7500990" cy="646331"/>
          </a:xfrm>
          <a:prstGeom prst="rect">
            <a:avLst/>
          </a:prstGeom>
          <a:noFill/>
        </p:spPr>
        <p:txBody>
          <a:bodyPr wrap="square" rtlCol="0">
            <a:spAutoFit/>
          </a:bodyPr>
          <a:lstStyle/>
          <a:p>
            <a:r>
              <a:rPr lang="cs-CZ" dirty="0" smtClean="0">
                <a:latin typeface="Arial" pitchFamily="34" charset="0"/>
                <a:cs typeface="Arial" pitchFamily="34" charset="0"/>
              </a:rPr>
              <a:t>Od starověku byly </a:t>
            </a:r>
            <a:r>
              <a:rPr lang="cs-CZ" dirty="0" err="1" smtClean="0">
                <a:latin typeface="Arial" pitchFamily="34" charset="0"/>
                <a:cs typeface="Arial" pitchFamily="34" charset="0"/>
              </a:rPr>
              <a:t>tvrdolisté</a:t>
            </a:r>
            <a:r>
              <a:rPr lang="cs-CZ" dirty="0" smtClean="0">
                <a:latin typeface="Arial" pitchFamily="34" charset="0"/>
                <a:cs typeface="Arial" pitchFamily="34" charset="0"/>
              </a:rPr>
              <a:t> lesy káceny. Některé stromy, jako například cedr, byly vyhledávány pro svoje kvalitní dřevo na stavbu lodí. </a:t>
            </a:r>
            <a:endParaRPr lang="cs-CZ" dirty="0">
              <a:latin typeface="Arial" pitchFamily="34" charset="0"/>
              <a:cs typeface="Arial" pitchFamily="34" charset="0"/>
            </a:endParaRPr>
          </a:p>
        </p:txBody>
      </p:sp>
      <p:pic>
        <p:nvPicPr>
          <p:cNvPr id="50178" name="Picture 2" descr="Soubor:Cedrus libani by Line1.jpg"/>
          <p:cNvPicPr>
            <a:picLocks noChangeAspect="1" noChangeArrowheads="1"/>
          </p:cNvPicPr>
          <p:nvPr/>
        </p:nvPicPr>
        <p:blipFill>
          <a:blip r:embed="rId3"/>
          <a:srcRect/>
          <a:stretch>
            <a:fillRect/>
          </a:stretch>
        </p:blipFill>
        <p:spPr bwMode="auto">
          <a:xfrm>
            <a:off x="1071538" y="1928802"/>
            <a:ext cx="3071834" cy="4095779"/>
          </a:xfrm>
          <a:prstGeom prst="rect">
            <a:avLst/>
          </a:prstGeom>
          <a:noFill/>
        </p:spPr>
      </p:pic>
      <p:pic>
        <p:nvPicPr>
          <p:cNvPr id="50180" name="Picture 4" descr="Soubor:Clconmas.jpg"/>
          <p:cNvPicPr>
            <a:picLocks noChangeAspect="1" noChangeArrowheads="1"/>
          </p:cNvPicPr>
          <p:nvPr/>
        </p:nvPicPr>
        <p:blipFill>
          <a:blip r:embed="rId4"/>
          <a:srcRect/>
          <a:stretch>
            <a:fillRect/>
          </a:stretch>
        </p:blipFill>
        <p:spPr bwMode="auto">
          <a:xfrm>
            <a:off x="4429124" y="2786058"/>
            <a:ext cx="3333750" cy="2219326"/>
          </a:xfrm>
          <a:prstGeom prst="rect">
            <a:avLst/>
          </a:prstGeom>
          <a:noFill/>
        </p:spPr>
      </p:pic>
      <p:pic>
        <p:nvPicPr>
          <p:cNvPr id="5" name="Picture 8" descr="OPVK_hor_zakladni_logolink_RGB_cz"/>
          <p:cNvPicPr>
            <a:picLocks noChangeAspect="1" noChangeArrowheads="1"/>
          </p:cNvPicPr>
          <p:nvPr/>
        </p:nvPicPr>
        <p:blipFill>
          <a:blip r:embed="rId5"/>
          <a:srcRect/>
          <a:stretch>
            <a:fillRect/>
          </a:stretch>
        </p:blipFill>
        <p:spPr bwMode="auto">
          <a:xfrm>
            <a:off x="4357686" y="5715016"/>
            <a:ext cx="3657600" cy="79692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857224" y="857232"/>
            <a:ext cx="7715304" cy="1200329"/>
          </a:xfrm>
          <a:prstGeom prst="rect">
            <a:avLst/>
          </a:prstGeom>
          <a:noFill/>
        </p:spPr>
        <p:txBody>
          <a:bodyPr wrap="square" rtlCol="0">
            <a:spAutoFit/>
          </a:bodyPr>
          <a:lstStyle/>
          <a:p>
            <a:r>
              <a:rPr lang="cs-CZ" dirty="0" smtClean="0">
                <a:latin typeface="Arial" pitchFamily="34" charset="0"/>
                <a:cs typeface="Arial" pitchFamily="34" charset="0"/>
              </a:rPr>
              <a:t>Odlesnění většiny oblastí způsobilo, že voda </a:t>
            </a:r>
            <a:r>
              <a:rPr lang="cs-CZ" dirty="0">
                <a:latin typeface="Arial" pitchFamily="34" charset="0"/>
                <a:cs typeface="Arial" pitchFamily="34" charset="0"/>
              </a:rPr>
              <a:t>s</a:t>
            </a:r>
            <a:r>
              <a:rPr lang="cs-CZ" dirty="0" smtClean="0">
                <a:latin typeface="Arial" pitchFamily="34" charset="0"/>
                <a:cs typeface="Arial" pitchFamily="34" charset="0"/>
              </a:rPr>
              <a:t>e svažitých pozemků odplavila úrodnou část půdy. Opuštěné pozemky slouží buď jako chudé pastviny, nebo znovu zarostly dřevinami. Tyto porosty se nazývají </a:t>
            </a:r>
            <a:r>
              <a:rPr lang="cs-CZ" dirty="0" err="1" smtClean="0">
                <a:latin typeface="Arial" pitchFamily="34" charset="0"/>
                <a:cs typeface="Arial" pitchFamily="34" charset="0"/>
              </a:rPr>
              <a:t>makchie</a:t>
            </a:r>
            <a:r>
              <a:rPr lang="cs-CZ" dirty="0" smtClean="0">
                <a:latin typeface="Arial" pitchFamily="34" charset="0"/>
                <a:cs typeface="Arial" pitchFamily="34" charset="0"/>
              </a:rPr>
              <a:t>. Většinou tvoří </a:t>
            </a:r>
            <a:r>
              <a:rPr lang="cs-CZ" dirty="0" err="1" smtClean="0">
                <a:latin typeface="Arial" pitchFamily="34" charset="0"/>
                <a:cs typeface="Arial" pitchFamily="34" charset="0"/>
              </a:rPr>
              <a:t>makchie</a:t>
            </a:r>
            <a:r>
              <a:rPr lang="cs-CZ" dirty="0" smtClean="0">
                <a:latin typeface="Arial" pitchFamily="34" charset="0"/>
                <a:cs typeface="Arial" pitchFamily="34" charset="0"/>
              </a:rPr>
              <a:t> husté, neprostupné keře. </a:t>
            </a:r>
            <a:endParaRPr lang="cs-CZ" dirty="0">
              <a:latin typeface="Arial" pitchFamily="34" charset="0"/>
              <a:cs typeface="Arial" pitchFamily="34" charset="0"/>
            </a:endParaRPr>
          </a:p>
        </p:txBody>
      </p:sp>
      <p:pic>
        <p:nvPicPr>
          <p:cNvPr id="51202" name="Picture 2" descr="Soubor:Gutturu mannu g3.jpg"/>
          <p:cNvPicPr>
            <a:picLocks noChangeAspect="1" noChangeArrowheads="1"/>
          </p:cNvPicPr>
          <p:nvPr/>
        </p:nvPicPr>
        <p:blipFill>
          <a:blip r:embed="rId3"/>
          <a:srcRect/>
          <a:stretch>
            <a:fillRect/>
          </a:stretch>
        </p:blipFill>
        <p:spPr bwMode="auto">
          <a:xfrm>
            <a:off x="2143108" y="2143116"/>
            <a:ext cx="4865893" cy="3643338"/>
          </a:xfrm>
          <a:prstGeom prst="rect">
            <a:avLst/>
          </a:prstGeom>
          <a:noFill/>
        </p:spPr>
      </p:pic>
      <p:pic>
        <p:nvPicPr>
          <p:cNvPr id="4" name="Picture 8" descr="OPVK_hor_zakladni_logolink_RGB_cz"/>
          <p:cNvPicPr>
            <a:picLocks noChangeAspect="1" noChangeArrowheads="1"/>
          </p:cNvPicPr>
          <p:nvPr/>
        </p:nvPicPr>
        <p:blipFill>
          <a:blip r:embed="rId4"/>
          <a:srcRect/>
          <a:stretch>
            <a:fillRect/>
          </a:stretch>
        </p:blipFill>
        <p:spPr bwMode="auto">
          <a:xfrm>
            <a:off x="2743200" y="5857892"/>
            <a:ext cx="3657600" cy="796925"/>
          </a:xfrm>
          <a:prstGeom prst="rect">
            <a:avLst/>
          </a:prstGeom>
          <a:noFill/>
          <a:ln w="9525">
            <a:noFill/>
            <a:miter lim="800000"/>
            <a:headEnd/>
            <a:tailEnd/>
          </a:ln>
        </p:spPr>
      </p:pic>
      <p:sp>
        <p:nvSpPr>
          <p:cNvPr id="5" name="Obdélník 4"/>
          <p:cNvSpPr/>
          <p:nvPr/>
        </p:nvSpPr>
        <p:spPr>
          <a:xfrm>
            <a:off x="3357554" y="357166"/>
            <a:ext cx="1399742" cy="461665"/>
          </a:xfrm>
          <a:prstGeom prst="rect">
            <a:avLst/>
          </a:prstGeom>
          <a:solidFill>
            <a:srgbClr val="99FF66"/>
          </a:solidFill>
          <a:effectLst>
            <a:innerShdw blurRad="114300">
              <a:prstClr val="black"/>
            </a:innerShdw>
          </a:effectLst>
        </p:spPr>
        <p:txBody>
          <a:bodyPr wrap="none">
            <a:spAutoFit/>
          </a:bodyPr>
          <a:lstStyle/>
          <a:p>
            <a:r>
              <a:rPr lang="cs-CZ" sz="2400" b="1" dirty="0" err="1">
                <a:latin typeface="Arial" pitchFamily="34" charset="0"/>
                <a:cs typeface="Arial" pitchFamily="34" charset="0"/>
              </a:rPr>
              <a:t>M</a:t>
            </a:r>
            <a:r>
              <a:rPr lang="cs-CZ" sz="2400" b="1" dirty="0" err="1" smtClean="0">
                <a:latin typeface="Arial" pitchFamily="34" charset="0"/>
                <a:cs typeface="Arial" pitchFamily="34" charset="0"/>
              </a:rPr>
              <a:t>akchie</a:t>
            </a:r>
            <a:endParaRPr lang="cs-CZ" sz="2400" b="1" dirty="0"/>
          </a:p>
        </p:txBody>
      </p:sp>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8" descr="OPVK_hor_zakladni_logolink_RGB_cz"/>
          <p:cNvPicPr>
            <a:picLocks noChangeAspect="1" noChangeArrowheads="1"/>
          </p:cNvPicPr>
          <p:nvPr/>
        </p:nvPicPr>
        <p:blipFill>
          <a:blip r:embed="rId3"/>
          <a:srcRect/>
          <a:stretch>
            <a:fillRect/>
          </a:stretch>
        </p:blipFill>
        <p:spPr bwMode="auto">
          <a:xfrm>
            <a:off x="2714612" y="5929330"/>
            <a:ext cx="3657600" cy="796925"/>
          </a:xfrm>
          <a:prstGeom prst="rect">
            <a:avLst/>
          </a:prstGeom>
          <a:noFill/>
          <a:ln w="9525">
            <a:noFill/>
            <a:miter lim="800000"/>
            <a:headEnd/>
            <a:tailEnd/>
          </a:ln>
        </p:spPr>
      </p:pic>
      <p:sp>
        <p:nvSpPr>
          <p:cNvPr id="3" name="TextovéPole 2"/>
          <p:cNvSpPr txBox="1"/>
          <p:nvPr/>
        </p:nvSpPr>
        <p:spPr>
          <a:xfrm>
            <a:off x="2357422" y="571480"/>
            <a:ext cx="4429156" cy="461665"/>
          </a:xfrm>
          <a:prstGeom prst="rect">
            <a:avLst/>
          </a:prstGeom>
          <a:solidFill>
            <a:srgbClr val="99FF66"/>
          </a:solidFill>
          <a:effectLst>
            <a:innerShdw blurRad="114300">
              <a:prstClr val="black"/>
            </a:innerShdw>
          </a:effectLst>
        </p:spPr>
        <p:txBody>
          <a:bodyPr wrap="square" rtlCol="0">
            <a:spAutoFit/>
          </a:bodyPr>
          <a:lstStyle/>
          <a:p>
            <a:r>
              <a:rPr lang="cs-CZ" sz="2400" dirty="0" smtClean="0">
                <a:latin typeface="Arial" pitchFamily="34" charset="0"/>
                <a:cs typeface="Arial" pitchFamily="34" charset="0"/>
              </a:rPr>
              <a:t>Zemědělské využití subtropů</a:t>
            </a:r>
            <a:endParaRPr lang="cs-CZ" sz="2400" dirty="0">
              <a:latin typeface="Arial" pitchFamily="34" charset="0"/>
              <a:cs typeface="Arial" pitchFamily="34" charset="0"/>
            </a:endParaRPr>
          </a:p>
        </p:txBody>
      </p:sp>
      <p:sp>
        <p:nvSpPr>
          <p:cNvPr id="5" name="TextovéPole 4"/>
          <p:cNvSpPr txBox="1"/>
          <p:nvPr/>
        </p:nvSpPr>
        <p:spPr>
          <a:xfrm>
            <a:off x="857224" y="1142984"/>
            <a:ext cx="7358114" cy="646331"/>
          </a:xfrm>
          <a:prstGeom prst="rect">
            <a:avLst/>
          </a:prstGeom>
          <a:noFill/>
        </p:spPr>
        <p:txBody>
          <a:bodyPr wrap="square" rtlCol="0">
            <a:spAutoFit/>
          </a:bodyPr>
          <a:lstStyle/>
          <a:p>
            <a:r>
              <a:rPr lang="cs-CZ" dirty="0" smtClean="0">
                <a:latin typeface="Arial" pitchFamily="34" charset="0"/>
                <a:cs typeface="Arial" pitchFamily="34" charset="0"/>
              </a:rPr>
              <a:t>V nížinách dnes lidé pěstují obilí, zeleninu., pomeranče, mandarinky, citrony, grepy, kiwi, fíky, pistácie, vinnou révu a olivovník.</a:t>
            </a:r>
            <a:endParaRPr lang="cs-CZ" dirty="0">
              <a:latin typeface="Arial" pitchFamily="34" charset="0"/>
              <a:cs typeface="Arial" pitchFamily="34" charset="0"/>
            </a:endParaRPr>
          </a:p>
        </p:txBody>
      </p:sp>
      <p:pic>
        <p:nvPicPr>
          <p:cNvPr id="15362" name="Picture 2" descr="Soubor:Citrus collage.png"/>
          <p:cNvPicPr>
            <a:picLocks noChangeAspect="1" noChangeArrowheads="1"/>
          </p:cNvPicPr>
          <p:nvPr/>
        </p:nvPicPr>
        <p:blipFill>
          <a:blip r:embed="rId4"/>
          <a:srcRect/>
          <a:stretch>
            <a:fillRect/>
          </a:stretch>
        </p:blipFill>
        <p:spPr bwMode="auto">
          <a:xfrm>
            <a:off x="714348" y="2000240"/>
            <a:ext cx="3429024" cy="3429024"/>
          </a:xfrm>
          <a:prstGeom prst="rect">
            <a:avLst/>
          </a:prstGeom>
          <a:noFill/>
        </p:spPr>
      </p:pic>
      <p:pic>
        <p:nvPicPr>
          <p:cNvPr id="15364" name="Picture 4" descr="Soubor:Olea lancea fruit.jpg"/>
          <p:cNvPicPr>
            <a:picLocks noChangeAspect="1" noChangeArrowheads="1"/>
          </p:cNvPicPr>
          <p:nvPr/>
        </p:nvPicPr>
        <p:blipFill>
          <a:blip r:embed="rId5"/>
          <a:srcRect/>
          <a:stretch>
            <a:fillRect/>
          </a:stretch>
        </p:blipFill>
        <p:spPr bwMode="auto">
          <a:xfrm>
            <a:off x="4500562" y="2143116"/>
            <a:ext cx="3929090" cy="2946818"/>
          </a:xfrm>
          <a:prstGeom prst="rect">
            <a:avLst/>
          </a:prstGeom>
          <a:noFill/>
        </p:spPr>
      </p:pic>
    </p:spTree>
  </p:cSld>
  <p:clrMapOvr>
    <a:masterClrMapping/>
  </p:clrMapOvr>
  <p:transition>
    <p:push/>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tiv1">
  <a:themeElements>
    <a:clrScheme name="Výchozí návrh 16">
      <a:dk1>
        <a:srgbClr val="171A1B"/>
      </a:dk1>
      <a:lt1>
        <a:srgbClr val="F39900"/>
      </a:lt1>
      <a:dk2>
        <a:srgbClr val="FFFFFF"/>
      </a:dk2>
      <a:lt2>
        <a:srgbClr val="FFFFFF"/>
      </a:lt2>
      <a:accent1>
        <a:srgbClr val="FFFFFF"/>
      </a:accent1>
      <a:accent2>
        <a:srgbClr val="FFFFFF"/>
      </a:accent2>
      <a:accent3>
        <a:srgbClr val="F8CAAA"/>
      </a:accent3>
      <a:accent4>
        <a:srgbClr val="121415"/>
      </a:accent4>
      <a:accent5>
        <a:srgbClr val="FFFFFF"/>
      </a:accent5>
      <a:accent6>
        <a:srgbClr val="E7E7E7"/>
      </a:accent6>
      <a:hlink>
        <a:srgbClr val="FFFFFF"/>
      </a:hlink>
      <a:folHlink>
        <a:srgbClr val="FFFFFF"/>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ýchozí návrh 13">
        <a:dk1>
          <a:srgbClr val="005A58"/>
        </a:dk1>
        <a:lt1>
          <a:srgbClr val="FFFFFF"/>
        </a:lt1>
        <a:dk2>
          <a:srgbClr val="F39900"/>
        </a:dk2>
        <a:lt2>
          <a:srgbClr val="FFFF99"/>
        </a:lt2>
        <a:accent1>
          <a:srgbClr val="006462"/>
        </a:accent1>
        <a:accent2>
          <a:srgbClr val="6D6FC7"/>
        </a:accent2>
        <a:accent3>
          <a:srgbClr val="F8CAAA"/>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14">
        <a:dk1>
          <a:srgbClr val="FFFFFF"/>
        </a:dk1>
        <a:lt1>
          <a:srgbClr val="FFFFFF"/>
        </a:lt1>
        <a:dk2>
          <a:srgbClr val="F39900"/>
        </a:dk2>
        <a:lt2>
          <a:srgbClr val="171A1B"/>
        </a:lt2>
        <a:accent1>
          <a:srgbClr val="FFFFFF"/>
        </a:accent1>
        <a:accent2>
          <a:srgbClr val="FFFFFF"/>
        </a:accent2>
        <a:accent3>
          <a:srgbClr val="F8CAAA"/>
        </a:accent3>
        <a:accent4>
          <a:srgbClr val="DADADA"/>
        </a:accent4>
        <a:accent5>
          <a:srgbClr val="FFFFFF"/>
        </a:accent5>
        <a:accent6>
          <a:srgbClr val="E7E7E7"/>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15">
        <a:dk1>
          <a:srgbClr val="171A1B"/>
        </a:dk1>
        <a:lt1>
          <a:srgbClr val="F39900"/>
        </a:lt1>
        <a:dk2>
          <a:srgbClr val="171A1B"/>
        </a:dk2>
        <a:lt2>
          <a:srgbClr val="FFFFFF"/>
        </a:lt2>
        <a:accent1>
          <a:srgbClr val="FFFFFF"/>
        </a:accent1>
        <a:accent2>
          <a:srgbClr val="FFFFFF"/>
        </a:accent2>
        <a:accent3>
          <a:srgbClr val="F8CAAA"/>
        </a:accent3>
        <a:accent4>
          <a:srgbClr val="121415"/>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Výchozí návrh 16">
        <a:dk1>
          <a:srgbClr val="171A1B"/>
        </a:dk1>
        <a:lt1>
          <a:srgbClr val="F39900"/>
        </a:lt1>
        <a:dk2>
          <a:srgbClr val="FFFFFF"/>
        </a:dk2>
        <a:lt2>
          <a:srgbClr val="FFFFFF"/>
        </a:lt2>
        <a:accent1>
          <a:srgbClr val="FFFFFF"/>
        </a:accent1>
        <a:accent2>
          <a:srgbClr val="FFFFFF"/>
        </a:accent2>
        <a:accent3>
          <a:srgbClr val="F8CAAA"/>
        </a:accent3>
        <a:accent4>
          <a:srgbClr val="121415"/>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zvěna">
  <a:themeElements>
    <a:clrScheme name="Ozvěna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Ozvěn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Ozvěna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Ozvěna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Ozvěna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Ozvěna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zvěna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zvěna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Ozvěna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Ozvěna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Ozvěna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Ozvěna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Motiv1</Template>
  <TotalTime>237</TotalTime>
  <Words>682</Words>
  <Application>Microsoft Office PowerPoint</Application>
  <PresentationFormat>Předvádění na obrazovce (4:3)</PresentationFormat>
  <Paragraphs>91</Paragraphs>
  <Slides>22</Slides>
  <Notes>0</Notes>
  <HiddenSlides>0</HiddenSlides>
  <MMClips>0</MMClips>
  <ScaleCrop>false</ScaleCrop>
  <HeadingPairs>
    <vt:vector size="4" baseType="variant">
      <vt:variant>
        <vt:lpstr>Motiv</vt:lpstr>
      </vt:variant>
      <vt:variant>
        <vt:i4>3</vt:i4>
      </vt:variant>
      <vt:variant>
        <vt:lpstr>Nadpisy snímků</vt:lpstr>
      </vt:variant>
      <vt:variant>
        <vt:i4>22</vt:i4>
      </vt:variant>
    </vt:vector>
  </HeadingPairs>
  <TitlesOfParts>
    <vt:vector size="25" baseType="lpstr">
      <vt:lpstr>Motiv1</vt:lpstr>
      <vt:lpstr>Ozvěna</vt:lpstr>
      <vt:lpstr>Arkýř</vt:lpstr>
      <vt:lpstr>Subtropy a stepi</vt:lpstr>
      <vt:lpstr>Anotace:</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MATERIÁLU</dc:title>
  <dc:creator>bobik</dc:creator>
  <cp:lastModifiedBy>bobik</cp:lastModifiedBy>
  <cp:revision>23</cp:revision>
  <dcterms:created xsi:type="dcterms:W3CDTF">2013-07-06T11:01:42Z</dcterms:created>
  <dcterms:modified xsi:type="dcterms:W3CDTF">2013-08-04T13:36:52Z</dcterms:modified>
</cp:coreProperties>
</file>