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</p:sldMasterIdLst>
  <p:sldIdLst>
    <p:sldId id="256" r:id="rId3"/>
    <p:sldId id="259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4" r:id="rId13"/>
    <p:sldId id="285" r:id="rId14"/>
    <p:sldId id="293" r:id="rId15"/>
    <p:sldId id="291" r:id="rId16"/>
    <p:sldId id="295" r:id="rId17"/>
    <p:sldId id="296" r:id="rId18"/>
    <p:sldId id="298" r:id="rId19"/>
    <p:sldId id="297" r:id="rId20"/>
    <p:sldId id="287" r:id="rId21"/>
    <p:sldId id="288" r:id="rId22"/>
    <p:sldId id="290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8BA24-4D95-4302-9192-476026926D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1A220-A2BC-4F6A-8A6E-D42333B58AC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299C7-1A83-4D18-BD64-F2DB64B714E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6761-2048-42BE-AA42-4FACB23C52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0E3E-DE6F-48BF-8A56-0E8A43FF42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E897-8939-473A-8C40-FDFB05568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A900-F205-4E18-AF3B-61E0A2C363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1633-7EAC-4CC7-8E04-AFCF94056B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4B1117-160E-4F45-B33D-5026C805E2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9382-A3CD-4314-B1D1-4FEE27D645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82D19FB-C0F8-4A60-892C-A50EEB8188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DA416-5737-4D4A-A5C5-3BE4199681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72-7AC8-41F4-A56E-A86A9DDA0B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B918-2B09-430C-AB92-1611F518FA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DE68F-948D-4A82-99D1-08D38AB5CD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805E8-62C5-4021-ABF8-78E1CE21D6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81C71-8C5C-47EB-A7EA-FFB8320B9D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35A0E-5624-41EC-9CFF-C139395914D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65CB4-1767-4475-885A-162914A5459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F8E5F-4D1B-4193-AD87-C53A854A76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7645D-8D86-49AF-A3D4-1866398FDC7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1C232-D077-4E21-8495-6F7114D94F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51D407-1064-4144-AC1E-95549BE4877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51D407-1064-4144-AC1E-95549BE487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yty.info/image/2010020005/zverokruh.gif" TargetMode="External"/><Relationship Id="rId2" Type="http://schemas.openxmlformats.org/officeDocument/2006/relationships/hyperlink" Target="http://www.google.cz/imgres?q=obto%C4%8Dnov%C3%A1+souhv%C4%9Bzd%C3%AD&amp;hl=cs&amp;sa=X&amp;tbo=d&amp;biw=1280&amp;bih=675&amp;tbm=isch&amp;tbnid=o5-pD_kp2Foq4M:&amp;imgrefurl=http://www.observatory.cz/static/Encyklopedie/Obloha%20obtocnova/obtocnova-obloha.php&amp;docid=2RHOIpy_T3nF9M&amp;i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casseopia-planetarium-constellation.html" TargetMode="External"/><Relationship Id="rId3" Type="http://schemas.openxmlformats.org/officeDocument/2006/relationships/hyperlink" Target="http://officeimg.vo.msecnd.net/en-us/images/MH900433135.jpg" TargetMode="External"/><Relationship Id="rId7" Type="http://schemas.openxmlformats.org/officeDocument/2006/relationships/hyperlink" Target="http://pdphoto.org/jons/external/53136main_95_jw2.jpg" TargetMode="External"/><Relationship Id="rId2" Type="http://schemas.openxmlformats.org/officeDocument/2006/relationships/hyperlink" Target="http://www.clker.com/cliparts/R/P/i/N/l/L/boom-baits-background-md.pn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pdclipart.org/albums/Symbols_and_Shapes/Star_splash_of_stars.png" TargetMode="External"/><Relationship Id="rId5" Type="http://schemas.openxmlformats.org/officeDocument/2006/relationships/hyperlink" Target="http://www.pdclipart.org/albums/Space__Miscellaneous/sun.png" TargetMode="External"/><Relationship Id="rId4" Type="http://schemas.openxmlformats.org/officeDocument/2006/relationships/hyperlink" Target="http://www.clker.com/cliparts/d/b/1/f/1194984552173837810woman_01.svg.med.png" TargetMode="Externa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Vesmír a hvězdy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286000" y="4114800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Z_001_Vesmír, kartografie_Vesmír a hvězdy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Souhvězdí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skupina hvězd, připomínající lidem obrazce</a:t>
            </a:r>
          </a:p>
          <a:p>
            <a:pPr>
              <a:lnSpc>
                <a:spcPct val="90000"/>
              </a:lnSpc>
              <a:defRPr/>
            </a:pPr>
            <a:r>
              <a:rPr lang="cs-CZ" b="1" dirty="0" smtClean="0">
                <a:hlinkClick r:id="rId2"/>
              </a:rPr>
              <a:t>Obtočnová souhvězdí</a:t>
            </a:r>
            <a:endParaRPr lang="cs-CZ" b="1" dirty="0" smtClean="0"/>
          </a:p>
          <a:p>
            <a:pPr lvl="2">
              <a:lnSpc>
                <a:spcPct val="90000"/>
              </a:lnSpc>
              <a:defRPr/>
            </a:pPr>
            <a:r>
              <a:rPr lang="cs-CZ" dirty="0" smtClean="0"/>
              <a:t>dají se u nás pozorovat po celý rok</a:t>
            </a:r>
          </a:p>
          <a:p>
            <a:pPr lvl="2">
              <a:lnSpc>
                <a:spcPct val="90000"/>
              </a:lnSpc>
              <a:defRPr/>
            </a:pPr>
            <a:r>
              <a:rPr lang="cs-CZ" dirty="0" smtClean="0"/>
              <a:t>př. Velká medvědice, Malý medvěd, </a:t>
            </a:r>
            <a:r>
              <a:rPr lang="cs-CZ" dirty="0" err="1" smtClean="0"/>
              <a:t>Kasiopeja</a:t>
            </a:r>
            <a:r>
              <a:rPr lang="cs-CZ" dirty="0" smtClean="0"/>
              <a:t> </a:t>
            </a:r>
            <a:r>
              <a:rPr lang="cs-CZ" dirty="0" err="1" smtClean="0"/>
              <a:t>atd</a:t>
            </a:r>
            <a:r>
              <a:rPr lang="cs-CZ" sz="2000" dirty="0" smtClean="0"/>
              <a:t> </a:t>
            </a:r>
            <a:endParaRPr lang="cs-CZ" dirty="0" smtClean="0"/>
          </a:p>
          <a:p>
            <a:pPr>
              <a:defRPr/>
            </a:pPr>
            <a:r>
              <a:rPr lang="cs-CZ" b="1" dirty="0" smtClean="0">
                <a:hlinkClick r:id="rId3"/>
              </a:rPr>
              <a:t>Zvířetníková souhvězdí</a:t>
            </a:r>
            <a:endParaRPr lang="cs-CZ" b="1" dirty="0" smtClean="0"/>
          </a:p>
          <a:p>
            <a:pPr lvl="2">
              <a:defRPr/>
            </a:pPr>
            <a:r>
              <a:rPr lang="cs-CZ" dirty="0" smtClean="0"/>
              <a:t>během roku postupně vycházejí a zapadají</a:t>
            </a:r>
          </a:p>
          <a:p>
            <a:pPr lvl="2">
              <a:defRPr/>
            </a:pPr>
            <a:r>
              <a:rPr lang="cs-CZ" dirty="0" smtClean="0"/>
              <a:t>např. býk, beran, ryby, </a:t>
            </a:r>
            <a:r>
              <a:rPr lang="cs-CZ" dirty="0" err="1" smtClean="0"/>
              <a:t>vodnář</a:t>
            </a:r>
            <a:r>
              <a:rPr lang="cs-CZ" dirty="0" smtClean="0"/>
              <a:t>, kozoroh apod.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Hvězdokupy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6002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shluky hvězd do hvězdných soustav</a:t>
            </a:r>
          </a:p>
          <a:p>
            <a:pPr eaLnBrk="1" hangingPunct="1">
              <a:defRPr/>
            </a:pPr>
            <a:r>
              <a:rPr lang="cs-CZ" dirty="0" smtClean="0"/>
              <a:t>pohromadě je udržuje gravitace</a:t>
            </a:r>
          </a:p>
          <a:p>
            <a:pPr eaLnBrk="1" hangingPunct="1">
              <a:defRPr/>
            </a:pPr>
            <a:endParaRPr lang="cs-CZ" dirty="0" smtClean="0"/>
          </a:p>
        </p:txBody>
      </p:sp>
      <p:pic>
        <p:nvPicPr>
          <p:cNvPr id="207874" name="Picture 2" descr="Hvězda splash hvěz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C"/>
              </a:clrFrom>
              <a:clrTo>
                <a:srgbClr val="F9F9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971800"/>
            <a:ext cx="3720332" cy="3581400"/>
          </a:xfrm>
          <a:prstGeom prst="rect">
            <a:avLst/>
          </a:prstGeom>
          <a:noFill/>
        </p:spPr>
      </p:pic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0" name="Picture 2" descr="http://pdphoto.org/jons/external/53139main_jwhi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28674"/>
            <a:ext cx="7620000" cy="6029326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Galaxie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27584" y="1556792"/>
            <a:ext cx="800735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tvoří ji ještě větší hvězdné celky (obsahující miliardy hvězd, mlhovinu, hvězdokupy, mezihvězdné hmoty apod.)</a:t>
            </a:r>
          </a:p>
          <a:p>
            <a:pPr marL="420624" lvl="1" indent="-384048">
              <a:lnSpc>
                <a:spcPct val="90000"/>
              </a:lnSpc>
              <a:buSzPct val="80000"/>
              <a:buFont typeface="Wingdings 2"/>
              <a:buChar char=""/>
              <a:defRPr/>
            </a:pPr>
            <a:r>
              <a:rPr lang="cs-CZ" sz="2800" dirty="0" smtClean="0"/>
              <a:t>část naší Galaxie se nazývá </a:t>
            </a:r>
            <a:r>
              <a:rPr lang="cs-CZ" sz="2800" u="sng" dirty="0" smtClean="0"/>
              <a:t>Mléčná dráha</a:t>
            </a:r>
            <a:endParaRPr lang="cs-CZ" sz="2800" dirty="0" smtClean="0"/>
          </a:p>
          <a:p>
            <a:pPr lvl="1">
              <a:lnSpc>
                <a:spcPct val="90000"/>
              </a:lnSpc>
              <a:defRPr/>
            </a:pPr>
            <a:r>
              <a:rPr lang="cs-CZ" sz="2800" dirty="0" smtClean="0"/>
              <a:t>tvar </a:t>
            </a:r>
            <a:r>
              <a:rPr lang="cs-CZ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disku</a:t>
            </a:r>
            <a:endParaRPr lang="cs-CZ" sz="40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cs-CZ" sz="2800" dirty="0" smtClean="0"/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724336" cy="2301240"/>
          </a:xfrm>
        </p:spPr>
        <p:txBody>
          <a:bodyPr>
            <a:normAutofit/>
          </a:bodyPr>
          <a:lstStyle/>
          <a:p>
            <a:r>
              <a:rPr lang="cs-CZ" dirty="0" smtClean="0"/>
              <a:t>opakování</a:t>
            </a:r>
            <a:br>
              <a:rPr lang="cs-CZ" dirty="0" smtClean="0"/>
            </a:br>
            <a:r>
              <a:rPr lang="cs-CZ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Klikni na správnou odpověď</a:t>
            </a:r>
            <a:endParaRPr lang="cs-CZ" sz="3600" b="0" dirty="0"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 neplatí o hvězdě?</a:t>
            </a:r>
            <a:endParaRPr lang="cs-CZ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28600" y="21336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obloze viditelná jako zářivý bod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1828800" y="38100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svítí odrazem ze Země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724400" y="51816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otáčí se kolem vlastní osy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www.clker.com/cliparts/G/p/d/L/f/g/thumbs-down-smiley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295400"/>
            <a:ext cx="2857500" cy="2743201"/>
          </a:xfrm>
          <a:prstGeom prst="rect">
            <a:avLst/>
          </a:prstGeom>
          <a:noFill/>
        </p:spPr>
      </p:pic>
      <p:pic>
        <p:nvPicPr>
          <p:cNvPr id="7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Vzdálenost Slunce od Země je:</a:t>
            </a:r>
            <a:endParaRPr lang="cs-CZ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28600" y="21336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 mil. km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4495800" y="50292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150 mil. km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524000" y="35814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1500 mil. km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www.clker.com/cliparts/G/p/d/L/f/g/thumbs-down-smiley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295400"/>
            <a:ext cx="2857500" cy="2743201"/>
          </a:xfrm>
          <a:prstGeom prst="rect">
            <a:avLst/>
          </a:prstGeom>
          <a:noFill/>
        </p:spPr>
      </p:pic>
      <p:pic>
        <p:nvPicPr>
          <p:cNvPr id="7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Naše galaxie má tvar</a:t>
            </a:r>
            <a:endParaRPr lang="cs-CZ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28600" y="21336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koule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1828800" y="38100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disku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724400" y="51816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hvězdy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www.clker.com/cliparts/G/p/d/L/f/g/thumbs-down-smiley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295400"/>
            <a:ext cx="2857500" cy="2743201"/>
          </a:xfrm>
          <a:prstGeom prst="rect">
            <a:avLst/>
          </a:prstGeom>
          <a:noFill/>
        </p:spPr>
      </p:pic>
      <p:pic>
        <p:nvPicPr>
          <p:cNvPr id="7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Naše galaxie se nazývá</a:t>
            </a:r>
            <a:endParaRPr lang="cs-CZ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28600" y="21336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Měsíční dráha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4495800" y="50292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Mléčná dráha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524000" y="35814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Sluneční dráha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www.clker.com/cliparts/G/p/d/L/f/g/thumbs-down-smiley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295400"/>
            <a:ext cx="2857500" cy="2743201"/>
          </a:xfrm>
          <a:prstGeom prst="rect">
            <a:avLst/>
          </a:prstGeom>
          <a:noFill/>
        </p:spPr>
      </p:pic>
      <p:pic>
        <p:nvPicPr>
          <p:cNvPr id="7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 jaké souhvězdí se jedná?</a:t>
            </a:r>
            <a:endParaRPr lang="cs-CZ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04800" y="15240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Velký vůz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3200400" y="28956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Kasiopea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48200" y="4572000"/>
            <a:ext cx="411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Kozoroh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http://www.clker.com/cliparts/G/p/d/L/f/g/thumbs-down-smiley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6" y="1143001"/>
            <a:ext cx="2143124" cy="2057400"/>
          </a:xfrm>
          <a:prstGeom prst="rect">
            <a:avLst/>
          </a:prstGeom>
          <a:noFill/>
        </p:spPr>
      </p:pic>
      <p:pic>
        <p:nvPicPr>
          <p:cNvPr id="46082" name="Picture 2" descr="http://www.clker.com/cliparts/2/w/E/U/T/X/casseopia-planetarium-constellation-md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3810000"/>
            <a:ext cx="2828925" cy="274320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pic>
        <p:nvPicPr>
          <p:cNvPr id="9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 učivem o Vesmíru a hvězdách a také pro zopakování minulé látky formou tajenky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Materiál podporuje lepší a snazší uchopení učiva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ročník šestý</a:t>
            </a:r>
            <a:endParaRPr lang="cs-CZ" dirty="0"/>
          </a:p>
          <a:p>
            <a:r>
              <a:rPr lang="cs-CZ" dirty="0"/>
              <a:t>Tento materiál vznikl jako doplňující materiál k učebnici: </a:t>
            </a:r>
            <a:r>
              <a:rPr lang="cs-CZ" dirty="0" smtClean="0"/>
              <a:t>Přírodní prostředí Země (</a:t>
            </a:r>
            <a:r>
              <a:rPr lang="cs-CZ" i="1" dirty="0"/>
              <a:t>Přírodní prostředí Země</a:t>
            </a:r>
            <a:r>
              <a:rPr lang="cs-CZ" dirty="0"/>
              <a:t>. třetí. Praha: České geografické společenství, 2008. ISBN </a:t>
            </a:r>
            <a:r>
              <a:rPr lang="cs-CZ" dirty="0" smtClean="0"/>
              <a:t>978-80-86034-84-3)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4" y="-3"/>
          <a:ext cx="6264692" cy="422109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94956"/>
                <a:gridCol w="894956"/>
                <a:gridCol w="894956"/>
                <a:gridCol w="894956"/>
                <a:gridCol w="894956"/>
                <a:gridCol w="894956"/>
                <a:gridCol w="894956"/>
              </a:tblGrid>
              <a:tr h="603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/>
                        <a:t>Z</a:t>
                      </a:r>
                      <a:endParaRPr lang="cs-CZ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X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A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K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J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A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L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3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V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E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S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M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Í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R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D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3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B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J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M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/>
                        <a:t>U</a:t>
                      </a:r>
                      <a:endParaRPr lang="cs-CZ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V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X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K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3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A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C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T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Ě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I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L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V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3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N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B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F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K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P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E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K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3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G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A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G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A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R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I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N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03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Y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R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E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M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E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/>
                        <a:t>K</a:t>
                      </a:r>
                      <a:endParaRPr lang="cs-CZ" sz="20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/>
                        <a:t>S</a:t>
                      </a:r>
                      <a:endParaRPr lang="cs-CZ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4298122"/>
            <a:ext cx="643785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 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osmisměrce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vylušti pojmy, které doplň níže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ZEMĚPIS - předmět, ve kterém se budeme zabývat popisem Země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LAJKA – první živý tvor ve vesmíru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REMEK – první občan naší republiky ve vesmíru (1978)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VESMÍR – starý asi 15 mld. let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GAGARIN – první člověk ve vesmíru (1961)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BANG – výbuch, který započal vznik vesmíru BIG ….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2771800" y="332656"/>
            <a:ext cx="4176464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1043608" y="332656"/>
            <a:ext cx="5904656" cy="3672408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907704" y="3933056"/>
            <a:ext cx="4176464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115616" y="908720"/>
            <a:ext cx="504056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971600" y="3356992"/>
            <a:ext cx="5976664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51520" y="2420888"/>
            <a:ext cx="216024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Boom </a:t>
            </a:r>
            <a:r>
              <a:rPr lang="cs-CZ" dirty="0" err="1" smtClean="0"/>
              <a:t>Baits</a:t>
            </a:r>
            <a:r>
              <a:rPr lang="cs-CZ" dirty="0" smtClean="0"/>
              <a:t> pozadí. </a:t>
            </a:r>
            <a:r>
              <a:rPr lang="cs-CZ" i="1" dirty="0" smtClean="0"/>
              <a:t>Http://www.</a:t>
            </a:r>
            <a:r>
              <a:rPr lang="cs-CZ" i="1" dirty="0" err="1" smtClean="0"/>
              <a:t>clker.com</a:t>
            </a:r>
            <a:r>
              <a:rPr lang="cs-CZ" dirty="0" smtClean="0"/>
              <a:t> [online]. 2012 [cit. 2012-11-22]. Dostupné z: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clker.com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cliparts</a:t>
            </a:r>
            <a:r>
              <a:rPr lang="cs-CZ" dirty="0" smtClean="0">
                <a:hlinkClick r:id="rId2"/>
              </a:rPr>
              <a:t>/R/P/i/N/l/L/boom-</a:t>
            </a:r>
            <a:r>
              <a:rPr lang="cs-CZ" dirty="0" err="1" smtClean="0">
                <a:hlinkClick r:id="rId2"/>
              </a:rPr>
              <a:t>baits</a:t>
            </a:r>
            <a:r>
              <a:rPr lang="cs-CZ" dirty="0" smtClean="0">
                <a:hlinkClick r:id="rId2"/>
              </a:rPr>
              <a:t>-background-</a:t>
            </a:r>
            <a:r>
              <a:rPr lang="cs-CZ" dirty="0" err="1" smtClean="0">
                <a:hlinkClick r:id="rId2"/>
              </a:rPr>
              <a:t>md.png</a:t>
            </a:r>
            <a:endParaRPr lang="cs-CZ" dirty="0" smtClean="0"/>
          </a:p>
          <a:p>
            <a:r>
              <a:rPr lang="cs-CZ" dirty="0" smtClean="0"/>
              <a:t>Planety a hvězdy ve vesmíru. </a:t>
            </a:r>
            <a:r>
              <a:rPr lang="cs-CZ" i="1" dirty="0" smtClean="0"/>
              <a:t>Http://office.</a:t>
            </a:r>
            <a:r>
              <a:rPr lang="cs-CZ" i="1" dirty="0" err="1" smtClean="0"/>
              <a:t>microsoft.com</a:t>
            </a:r>
            <a:r>
              <a:rPr lang="cs-CZ" dirty="0" smtClean="0"/>
              <a:t> [online]. [cit. 2012-11-22]. Dostupné z: </a:t>
            </a:r>
            <a:r>
              <a:rPr lang="cs-CZ" dirty="0" smtClean="0">
                <a:hlinkClick r:id="rId3"/>
              </a:rPr>
              <a:t>http://officeimg.vo.msecnd.net/en-us/images/MH900433135.jpg</a:t>
            </a:r>
            <a:endParaRPr lang="cs-CZ" dirty="0" smtClean="0"/>
          </a:p>
          <a:p>
            <a:r>
              <a:rPr lang="en-US" dirty="0" smtClean="0"/>
              <a:t>Woman Standing Smiling. </a:t>
            </a:r>
            <a:r>
              <a:rPr lang="en-US" i="1" dirty="0" smtClean="0"/>
              <a:t>Http://www.clker.com</a:t>
            </a:r>
            <a:r>
              <a:rPr lang="en-US" dirty="0" smtClean="0"/>
              <a:t> [online]. 2007 [cit. 2012-11-22]. </a:t>
            </a:r>
            <a:r>
              <a:rPr lang="en-US" dirty="0" err="1" smtClean="0"/>
              <a:t>Dostupné</a:t>
            </a:r>
            <a:r>
              <a:rPr lang="en-US" dirty="0" smtClean="0"/>
              <a:t> z: </a:t>
            </a:r>
            <a:r>
              <a:rPr lang="en-US" dirty="0" smtClean="0">
                <a:hlinkClick r:id="rId4"/>
              </a:rPr>
              <a:t>http://www.clker.com/cliparts/d/b/1/f/1194984552173837810woman_01.svg.med.png</a:t>
            </a:r>
            <a:endParaRPr lang="cs-CZ" dirty="0" smtClean="0"/>
          </a:p>
          <a:p>
            <a:r>
              <a:rPr lang="it-IT" dirty="0" smtClean="0"/>
              <a:t>Sun Clip Art. </a:t>
            </a:r>
            <a:r>
              <a:rPr lang="it-IT" i="1" dirty="0" smtClean="0"/>
              <a:t>Http://www.pdclipart.org</a:t>
            </a:r>
            <a:r>
              <a:rPr lang="it-IT" dirty="0" smtClean="0"/>
              <a:t> [online]. [cit. 2012-11-22]. Dostupné z: </a:t>
            </a:r>
            <a:r>
              <a:rPr lang="it-IT" dirty="0" smtClean="0">
                <a:hlinkClick r:id="rId5"/>
              </a:rPr>
              <a:t>http://www.pdclipart.org/albums/Space__Miscellaneous/sun.png</a:t>
            </a:r>
            <a:endParaRPr lang="cs-CZ" dirty="0" smtClean="0"/>
          </a:p>
          <a:p>
            <a:r>
              <a:rPr lang="en-US" dirty="0" smtClean="0"/>
              <a:t>Star splash of stars. </a:t>
            </a:r>
            <a:r>
              <a:rPr lang="en-US" i="1" dirty="0" smtClean="0"/>
              <a:t>Http://www.pdclipart.org</a:t>
            </a:r>
            <a:r>
              <a:rPr lang="en-US" dirty="0" smtClean="0"/>
              <a:t> [online]. [cit. 2012-11-22]. </a:t>
            </a:r>
            <a:r>
              <a:rPr lang="en-US" dirty="0" err="1" smtClean="0"/>
              <a:t>Dostupné</a:t>
            </a:r>
            <a:r>
              <a:rPr lang="en-US" dirty="0" smtClean="0"/>
              <a:t> z: </a:t>
            </a:r>
            <a:r>
              <a:rPr lang="en-US" dirty="0" smtClean="0">
                <a:hlinkClick r:id="rId6"/>
              </a:rPr>
              <a:t>http://www.pdclipart.org/albums/Symbols_and_Shapes/Star_splash_of_stars.png</a:t>
            </a:r>
            <a:endParaRPr lang="cs-CZ" dirty="0" smtClean="0"/>
          </a:p>
          <a:p>
            <a:r>
              <a:rPr lang="cs-CZ" dirty="0" err="1" smtClean="0"/>
              <a:t>Pinwheel</a:t>
            </a:r>
            <a:r>
              <a:rPr lang="cs-CZ" dirty="0" smtClean="0"/>
              <a:t> </a:t>
            </a:r>
            <a:r>
              <a:rPr lang="cs-CZ" dirty="0" err="1" smtClean="0"/>
              <a:t>Galaxy</a:t>
            </a:r>
            <a:r>
              <a:rPr lang="cs-CZ" dirty="0" smtClean="0"/>
              <a:t>. </a:t>
            </a:r>
            <a:r>
              <a:rPr lang="cs-CZ" i="1" dirty="0" smtClean="0"/>
              <a:t>Http://pdphoto.org</a:t>
            </a:r>
            <a:r>
              <a:rPr lang="cs-CZ" dirty="0" smtClean="0"/>
              <a:t> [online]. 2004 [cit. 2012-11-22]. Dostupné z: </a:t>
            </a:r>
            <a:r>
              <a:rPr lang="cs-CZ" dirty="0" smtClean="0">
                <a:hlinkClick r:id="rId7"/>
              </a:rPr>
              <a:t>http://pdphoto.org/jons/external/53136main_95_jw2.jpg</a:t>
            </a:r>
            <a:endParaRPr lang="cs-CZ" dirty="0" smtClean="0"/>
          </a:p>
          <a:p>
            <a:r>
              <a:rPr lang="it-IT" dirty="0" smtClean="0"/>
              <a:t>Casseopia. In: </a:t>
            </a:r>
            <a:r>
              <a:rPr lang="it-IT" i="1" dirty="0" smtClean="0"/>
              <a:t>Http://www.clker.com/</a:t>
            </a:r>
            <a:r>
              <a:rPr lang="it-IT" dirty="0" smtClean="0"/>
              <a:t> [online]. 2011 [cit. 2014-06-30]. Dostupné z:</a:t>
            </a:r>
            <a:r>
              <a:rPr lang="it-IT" dirty="0" smtClean="0">
                <a:hlinkClick r:id="rId8"/>
              </a:rPr>
              <a:t>http://www.clker.com/clipart-casseopia-planetarium-constellation.html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86400" y="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57200" y="838200"/>
          <a:ext cx="6336701" cy="393305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561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Z</a:t>
                      </a:r>
                      <a:endParaRPr lang="cs-CZ" sz="2000" dirty="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J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L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61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endParaRPr lang="cs-CZ" sz="2000" dirty="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Í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R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D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61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J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U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X</a:t>
                      </a:r>
                      <a:endParaRPr lang="cs-CZ" sz="2000" dirty="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61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T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Ě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L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61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N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F</a:t>
                      </a:r>
                      <a:endParaRPr lang="cs-CZ" sz="2000" dirty="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cs-CZ" sz="2000" dirty="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P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61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G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G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 dirty="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R</a:t>
                      </a:r>
                      <a:endParaRPr lang="cs-CZ" sz="2000" dirty="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N</a:t>
                      </a:r>
                      <a:endParaRPr lang="cs-CZ" sz="2000" dirty="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61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Y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R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</a:t>
                      </a:r>
                      <a:endParaRPr lang="cs-CZ" sz="2000" dirty="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E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cs-CZ" sz="20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</a:t>
                      </a:r>
                      <a:endParaRPr lang="cs-CZ" sz="2000" dirty="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705916"/>
            <a:ext cx="823020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 </a:t>
            </a:r>
            <a:r>
              <a:rPr kumimoji="0" lang="cs-CZ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osmisměrce</a:t>
            </a: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vylušti pojmy, které doplň níže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……………………………. - předmět, ve kterém se budeme zabývat popisem Země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…………………………… – první živý tvor ve vesmíru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…………………………….– první občan naší republiky ve vesmíru (1978)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…………………………….– starý asi 15 mld. let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…………………………….– první člověk ve vesmíru (1961)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…………………………….– výbuch, který započal vznik vesmíru BIG ….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7164288" y="6165304"/>
            <a:ext cx="1979712" cy="6926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ŘEŠENÍ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463588" cy="3970318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O</a:t>
            </a:r>
          </a:p>
          <a:p>
            <a:r>
              <a:rPr lang="cs-CZ" sz="2800" dirty="0" smtClean="0"/>
              <a:t>P</a:t>
            </a:r>
          </a:p>
          <a:p>
            <a:r>
              <a:rPr lang="cs-CZ" sz="2800" dirty="0" smtClean="0"/>
              <a:t>A</a:t>
            </a:r>
          </a:p>
          <a:p>
            <a:r>
              <a:rPr lang="cs-CZ" sz="2800" dirty="0" smtClean="0"/>
              <a:t>K</a:t>
            </a:r>
          </a:p>
          <a:p>
            <a:r>
              <a:rPr lang="cs-CZ" sz="2800" dirty="0" smtClean="0"/>
              <a:t>O</a:t>
            </a:r>
          </a:p>
          <a:p>
            <a:r>
              <a:rPr lang="cs-CZ" sz="2800" dirty="0" smtClean="0"/>
              <a:t>V</a:t>
            </a:r>
          </a:p>
          <a:p>
            <a:r>
              <a:rPr lang="cs-CZ" sz="2800" dirty="0" smtClean="0"/>
              <a:t>Á</a:t>
            </a:r>
          </a:p>
          <a:p>
            <a:r>
              <a:rPr lang="cs-CZ" sz="2800" dirty="0" smtClean="0"/>
              <a:t>N</a:t>
            </a:r>
          </a:p>
          <a:p>
            <a:r>
              <a:rPr lang="cs-CZ" sz="2800" dirty="0" smtClean="0"/>
              <a:t>Í</a:t>
            </a:r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8" grpId="0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cs-CZ" u="sng" dirty="0" smtClean="0"/>
              <a:t>Opakování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>
            <a:normAutofit fontScale="85000" lnSpcReduction="20000"/>
          </a:bodyPr>
          <a:lstStyle/>
          <a:p>
            <a:pPr>
              <a:buBlip>
                <a:blip r:embed="rId2"/>
              </a:buBlip>
            </a:pPr>
            <a:r>
              <a:rPr lang="cs-CZ" i="1" dirty="0" smtClean="0">
                <a:solidFill>
                  <a:srgbClr val="FF0000"/>
                </a:solidFill>
              </a:rPr>
              <a:t>Jak vznikl vesmír?</a:t>
            </a:r>
          </a:p>
          <a:p>
            <a:pPr>
              <a:buBlip>
                <a:blip r:embed="rId2"/>
              </a:buBlip>
            </a:pPr>
            <a:endParaRPr lang="cs-CZ" dirty="0" smtClean="0"/>
          </a:p>
          <a:p>
            <a:pPr>
              <a:buBlip>
                <a:blip r:embed="rId2"/>
              </a:buBlip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Blip>
                <a:blip r:embed="rId2"/>
              </a:buBlip>
            </a:pPr>
            <a:endParaRPr lang="cs-CZ" dirty="0" smtClean="0"/>
          </a:p>
          <a:p>
            <a:pPr>
              <a:buBlip>
                <a:blip r:embed="rId2"/>
              </a:buBlip>
            </a:pPr>
            <a:endParaRPr lang="cs-CZ" dirty="0" smtClean="0"/>
          </a:p>
          <a:p>
            <a:pPr>
              <a:buBlip>
                <a:blip r:embed="rId2"/>
              </a:buBlip>
            </a:pPr>
            <a:r>
              <a:rPr lang="cs-CZ" i="1" dirty="0" smtClean="0">
                <a:solidFill>
                  <a:srgbClr val="FF0000"/>
                </a:solidFill>
              </a:rPr>
              <a:t>Jak starý je zhruba vesmír?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smtClean="0"/>
              <a:t>10 mil. let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smtClean="0"/>
              <a:t>15 mil. let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smtClean="0"/>
              <a:t>10 mld. let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smtClean="0"/>
              <a:t>15 mld. let</a:t>
            </a:r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2915816" y="1700808"/>
            <a:ext cx="2088232" cy="792088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539552" y="4581128"/>
            <a:ext cx="208823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539552" y="5013176"/>
            <a:ext cx="208823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539552" y="5373216"/>
            <a:ext cx="2088232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18114" name="Picture 2" descr="Boom Baits Pozadí K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799" y="838200"/>
            <a:ext cx="4289213" cy="2590800"/>
          </a:xfrm>
          <a:prstGeom prst="rect">
            <a:avLst/>
          </a:prstGeom>
          <a:noFill/>
        </p:spPr>
      </p:pic>
      <p:pic>
        <p:nvPicPr>
          <p:cNvPr id="12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0" name="Picture 2" descr="astronomie,hvězdy,iStockphoto,kosmický prostor,měsíce,nebe,planety,příroda,věda,vědy,vesmír,vesmí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762000"/>
            <a:ext cx="5867400" cy="58674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5362" name="AutoShape 2" descr="data:image/jpg;base64,/9j/4AAQSkZJRgABAQAAAQABAAD/2wCEAAkGBhMSEBUUExQWFRUVGBsXGBgYGBoYHhkZHBoaHBsaFxoYGyYeIBojHhwZHy8gIycpLCwsHR4yNTAqNSYrLCkBCQoKDgwOGg8PGi0kHiQwKSksLCwsLCwvKSwsLCwsLCwsLywsLCwsLCwsLCwsLCwsLCwsLCksLCksLCwsLCwsLP/AABEIAOEA4QMBIgACEQEDEQH/xAAcAAEAAgMBAQEAAAAAAAAAAAAABQcDBAYIAgH/xABKEAABAgMFBQMHBg0EAgMBAAABAhEAAyEEBRIxQQYiUWFxBxOBFDJCkaHR8CNSsbPB4QgXMzVDU1RicpKTsvEWJGOCJYM0RHMV/8QAGgEBAAMBAQEAAAAAAAAAAAAAAAIDBAUBBv/EAC4RAAICAQQBAgUCBwEAAAAAAAABAgMRBBIhMUETIgUUUYGhMnFCYZGx0eHwYv/aAAwDAQACEQMRAD8AvGEIQAhCEAIQhACEIQAhCEAIQhACEIQAhCEAIQhACEIQAhCEAIQhACEIQAhCEAIQhACEIQAhCEAIQhACEIQAhCEAIQhACEIQAhCEAIQhACEIQAhCEAIQhACEIQAhCEAIQhAGvbLaiUgrmKCEjMnKuUR42tsn7RL9cYtsZRVY1galPqxB44Oy3IT0MSSWOTqaPR1XVuc5Nc4LDG1Nldu/Q/B4zIv2QcpqfXHAG6CC5DnNz98bEiysCeAJ9QenNo8eEslstBSlnc/wdrOv+zpLKmpB5kxj/wBT2b9ej1xySJyZ0h0kHGl0LUCWcUPGIe8rKUhKEKJURvKZjSj9SXj2K3Mzzooqg5WN/jksGbtdY0+daZSeqwPpjIjaeykOJ8sji8VBaLiA0rESSuzKxS8tU6K5EcecWuo5deopcsSTS/df4L2/1LZv1yPXHydqrKM56PX90VnZLSFpChkoAjx+GjLPQD4/GsV7Tvr4bXlZb5/YsU7X2P8AaJfrj4O2ti/aZX80VrabMQnk9eoDZ+OURq7HvV3tHBceBMFFMvXwipriT/77Ftf64sP7TK9cY1bf3eM7XJH/AG+6KctNl5kmhyy4g6x8XbYETJyELAwqVhVQZHNueTHSE0oxcn45Kp/CopZTZcw7QLvIcWuT/NH1L29sCjhFrkks7YtM45W3XWgy8KUpQgDIAADhFff6UXMcpbCScJJzD5jlSOZpNdDUZytuDHPSQis7i5Fdpd2Chtskf9vuj8/Gddf7bI/m+6KSm7EWglpe8pQKThJFDQu4qOMSFn7LEy962WlEkcFLTK+l1k9QmOh7cZTMU68Phlu/jNuv9tkfzfdH5+M+6/22R/N90cRcOw92LOGTOkTFasnvPXjWfoEYdodnJEkzZc9ElSEyxN7xKMBAJUC4cssYXBBq+UeZIbSwrP2i3at8NtkHCkqO+AwGZrGP8Zt1/tsj+aPKq0K4HC5YGvNurEGkbSLLLV3SUzN9dVFW6hD0wkkZhiSrKoaoMenmD1GvtIu0BJNskgKfCSqhYsWpWtI+T2mXYP8A7sjNvO19UeUxMIAqenB2y59I/Uh2xFqaB6NwHh64A9U/jPuv9tkfzfdA9p91/tsj+b7o8vYkCUABvkgghWQq4IaruC70HWmELL0d6nwrWPWsHuD1QO066/22R/N90S9zbQWe1oK7PNRNSk4SUFwCwLHmxEeRZ0ko7sJV56QoHzWU7EBT6NU016xd/wCDslrLahqJwBq+SBkRHhEtuEIQBGX8sCQonJ0/SI5+z3jL9XriS25tqZViWtZwjEgOz5qDZRX9339Km0lrCnzANeVDE1BtZOxoa4yqeX5OzNulkfd98YJ6JK0FJFDSuR6xzyraUkACprXIBs29USFlSpSU4gATmBTpmeDe2I7TXKjajaEgAYQBhSAAEsKCgAHAR+SLKDMJLVAblUivxrHz5IVB0kHShdusfa7JNFRmMtT0bhFkJKLyc/VUu2lwXff7mlellAjjr4l0MdPeVrUyXDqWrAEguXZ8uEYbDsguesKnkIlg1QC6lciRRKeNX6ZxarYPOH1wcH5a3Ki4tGPZ26T5LKcAFnroFKJHsIiestzIWVJSpKly2C0ggqQSARiGYoR64j9qturvseKTOUqZNSyu5lg5hilKyGSAaFjpppFEztp55nTJ6VGWqZMKyUKUhlGu6xeM6bbeTvPVyglGPjgvm8brGQDcQA3VhxzMQM+ysSA7ZVHOjtHAXd2tW9C095ME6WGCkLSC6R+82LFzfOLdtKkTJaJsnfSvCpKhTdLF/AaZvSCeOjpaPX7vbg5O0SSlwaEZjL6eUa14W7F3YEtMru0FJKTVa3G8T4c6vE5abCVFSiVKUpnJ0ADAMB7ecfNi2YSUFc1QRKRValZDlSpP7o5O0OHhy7X/AH3Nl1sYxU7OGvCJC5u8tMkd8tSgoslKAylAULsHqeDRJqwA92lJWpNO6lNu8BMmHdR0DmPu5LCbQgCW8mzMwakyaP3lDzEfuJrxjq5NnkyEBKEgNkAI5bVcG9qPnbZucm/wcfPu+0qSQViQg+hJdP8ANNO+r2RWe2mzyUbw84Fy5dxq7uTFvXxbCXcsOUV1f1oAmoIDkLSa1diDkY9qsk5Ii4cGbs+uLyJBt1qZJKGkyzukppvr4Jy3j7SQI4/bjbFdsWpCCcBOJambvCMmBylpA3QepqY6K/5k+1uuYVYSctC1anUgGgyGkcxarpUlJSl2UQTkcqpajgvidjwjpbfJKWlsSzg5gIChoMAckknHvBgGGddeB6R+MC29ma8uZJo0dhs1sT5YmcMa5ZBQ246TU4nU/nAGgbWLAsPZnY5SN6V3itVLY16ZDwEYr9ZXS9vb+iK4aWcu+CkJMreILahyCdNG1bKJPamQEWgMlKN1BwpI+bXKjmj83ixr52ClZolpQRUFO6XGTNR44e37NzZC8eEzEhyXDs1eDsNWiNOsquksPD+hO3Szrjns2ro2QmzbKJ1rnCRZJWJUsKO8So1TLRnvYRXgBEYiTZZvfjvfJ0y0PKBSSZy3yJ0PxpEfeF7TLQXmFRSnQFgOmg6R8zbnnIQFrlqSk1DhiRxZ3aNsmlwZEahNCNH9rMNWyi+Pwdf/AIlqq/yw/sGusU6LHZ/JMZmnv+8busDAgJzxPxOUXH+Dq/klqB0nD+wR6JRwW3CDwgQOH7ZVtdE01DLlM2f5ROUef7ukLmzEolq3lFhwfiegc+EX721qAuac+WOV9YmKM2OtqU2pD5EFIPAkaPrG7SzSW1nrm4wbRZt1XH3csJKis6qUSSegdgOQjDeNrnyQTLUOhqPUfsjaN9S0DDiJ/iOI+thEZel7JUk1B6R0difDRyYX3qe7cyCsnaXakKbChwWbKpP2843rJ2tLDCZL19E+Lg9dHjhlXeqcqYtCFqCS6ikEhI5tlGtJdL1yFOPQN1jI64N4wfRx1Fnb/sXxd18SLQlMwJD/ADqPWh6aiJuzzUguD4RTOz+1qJVmmSiiXiKkELKTio71f4cxvzdvAEBi6quwoOkZZaeWfab1OqUe8E3tTsPJtlsE5bIxF5hehABA3RWtHU+kVPtgZYtJlySDLlboIQZdc1UJJzo5rQRO27apaahZOraDkI422WgzFqWc1F4qsr2cM5+pnDqBsXKmV3qTPSpUpJBWEFlFPBJPhF67AFK7ulEBWF5uEKLqw96spdqZR5/QaGL42PvxEqxyZThBQgBvbFai30T0UW5PB0FlsfezhLFGcqI0Grcy4HjGltWhapqZWAiTLG6kAkPxPE+94+pF4YV45a2J5O76HjG8L/nKp3gHRKR7YjznJdsvdm9x6Pm4J82VKwhCwgVxFJADmorzjbm30GofGIq0W4k72JR/eU9emUR1qnJXQgV4UJ9WsZrNK5vKNHy1k25PCbPm/to0pGdYxbO7OKmE2i0J3m+Tlq4H01DMcAOp4RglGUlWIJANd5nINWqp6xtJ73BjRjUNW68TFsKFUtzYWk2PfZJImZ91pI3QA7OGDZ6N8VjRtWzSVJIcAgUpmXGfCIoW6YKpWa88uII0PKOinbTykS0SwUzCwKwTVXzg/HOkTtsVaT+pffN1xWHnJL3JsoZKEpC0htANT9sSEi7ZRUQZmNQ84YhTqMxHFXBtWuYJqEKOBNQHfDixboObChzjVsNtXjAwKlMvEuZugkVcJLuXePm3GqMpuXfby/uYVG2xbs/0RYs2y2aW5VhBHj7PCOWv23SFOEgqpoKe+PubfEthhQCwzOJZPWIK971UQXATwFEt6qxl+ccpba4pfb/J6tLL+LP3ZxEnZlJtJIQQjvAsy8wwJJDZUD56GJPaqchSAcVNBq3+XhdM3emEliSNDWh4xtzlMpyEunikOPWM4+phR60ITb5Hyzx7TgV3SAEk0IqzcdCGz5n7IuTsHl4bPaR/yp/sjjp96NnLQfARYXZHNxSp5wBG+mg13TWN01FRwijUU+nDo7+EIRQc7Jwnbcgm5ZwAc45X1iY80y0qSoEOlQqNK0Zi3U1j092vzsF0zVM7LlfWJihzapS0BUyXTzd0gElsQOWj5qdxllTVTQrI5zhk1HKPu7tsUYWmoL8Rl90al638FHcBbXlGex2exkvMxhNXCWdyKEONKOIjptzDEyFAu2ah1pVn6PwjXJ6jGFyVrTKL3I6TZzbiTIsi7PNkFSsZWlaFYTvABlPwbP4MDZ7KVuU1LFWE0oKluI8Y013apJDk8D0BPMAlqjwia2f2imWNS2ShWOWuXvJStsQ0PB/tzimmDhKUnHlmhN+SJmlixDH4P2wMkkEsW41zjJ5QVODkSDkMwCBkOsWRszsb39iU8xOBO+UOKqbPwHH7Y2NpLMug3gqmZZVa1jEuS2b/AB98dTtNYZSJg7lOFIABri3hmRwB4aRATJKlCpoKAPxc0H0xTZSmuERaT6NSyWFSnUA4SQDUO5chg76GoEdDNss9ISvCooUoJStIUUleFKsIJSHIdiOIOcRMi71lQSkFS1EAAZkk0A5vFxbPSUXXJSmYrv7SDjIJJRJJHmoBpjahV6opjGVS/crk3BGDZbYa8pgSuYUyEMCMblR4bgqG5kZR06NhnobROmKBL4EoSASzuS7camNKydoClLda8IdywJAFAwHEZuY7aVeaPJUrVNSoKDBYUEuTqMmLVbOhpEJylEera/4mjkbfsAoeZaZieAWEqHsYxy177P22zgrUjvkMd5BJw/vFI3qeIjrbTtLOK1JSDNQUkbqgQhOQKlktiUKkvyj9sE5ckoBX3gWnFLUCXYFsKgcz0MWKbisyweQvtT/Uyr0bUbpSdWI5M+XCJiz9pEyTJ7lKQoAk5/O/zEjt5shKmpVabHuzUb0yWmmL95I+d0z6xVwWTqwAo/Kvt+mJyqqvjjBrV8rY7ZM6ibtNjdSvOUcRYsB4eqvWNa0XmlYBNCDRQoekR13XlMkYykflJZQ6kJUMKqKIxDlQjgY1pNmWogBJJOVKU46R66KsbZLgt+Y4UWuDrrgvNMuQQgKJxbxp4lsyWaJ+7pqphdLIHFQHud4rBNpVLLoUQeIBHw0bVm2pUhwtSzVyX1+mPnNX8OW5uDynyX165pYLXX3SUvMnAtomjeAiAvq/rOlJCAX4tHC2vackUf2fa8YkWafMkTLQAVSpaghRBdiqoJ5aPGXT/CsyzLohPUZ85JFd8OSpzWM0y+ZilOtyo1dRYmju6sw2VeEc1ImldA27meR4nl9sb0u65q0FdSAKODvMwwpNfCPrYOuMVGK4RFa6UeCTTepxClKZlurtkItnsWn45NpYZTUjwwxQRtBSWaoi8uwG0FdltBJdpiUjoERTfKDjx2Qv1XqwxgtJ4R9QjDk55wvbV+Zp38cr6xMee7rly5iky1FSVzJiEhTjAlKixJDOSHBGmfGPQvbQh7nnD9+V9YmKCTZ5QSQCMTjexH2AUFXcl9MtddEJSi9pbEsHbPZK7pFnaSCFJAZZUSTxd6V6RV/lZHxyidvIzJuBHerWmmIgEkBhipqQH9Uat/3dITOw2VS1IAqVmueYoOtOcU0V30S2TbbfXlF02pLMfBmNzT/I02ivdFZSAxGQG9k1cuNI3Nk9nzaZmF9QPOSk1OVYiv8A+jaTZu47wmUk4gjE1SwoDnxbrGKw26ZJUFJBCh4uXcYgQQzUaOqpSwROr2w2UNnmrOIUUTUhRJfVjV407HfS0giWVAKTUFh/Fhb0Xy5R+WK8/KrSlM9WJJUSaNierMcusS22SJUtZ8mBw0IdqezrFkfEWQfeGYb2uKaLD3pKQgqDh0uSBQnXUxyUq3KSR9of6Y+5tvWsYSskO4Gjn4aMRIhl/UnjBYfZrJC1qtMwAYDgl0/SHUDiAfB+UdZaNm5K7QqZMUEISKplKxqGYKpiwaAtnnWIC4bIJd3SFuCEtMKdHmKUAo8qJESVltdlXgmGaZdpxYUEEBK1jJJwu4FM+PjHM1NknZhfyMuFL3fzNyTs/wB4JiVSt2UPkkkKAKVZqBxMSRUu54mIS0bPLkz5WCXNmIzUEKer0UoLJKcLFlEMWAGrTOye2NqBmi2LSSglkJCcYWH3ABuqSwyxODSMu32zZtdn8qssxYmoQEmWlLYyFOQw3kqSSSRXnHte6p4k+yzvs4/be1zVhKUS1d0tS194RRTKwhgKISGA4EgERh2SnzZveUxBKa1JXV1bo4FidI0Nj9qrRJtKJS1IUhGNOGcSEIBbEMQqkUyyrlFiyQq0zkKMju7OhPmpSoJUfRoUJKkZkOBkKR7q+KnFr7k4xW5Ig7ut05mmS1glTpUTQBgCC2mXLOOE2sldxaFBO6ldRTXUdHrFxXnZpRJ7wqlj0SGY01pTx+2Ky7Q8ExSSl2Bb7PdFel1ErOkl+xDZslwcj3p1LgsHBNOmQdtDxjLKKwglIdIzzLDOo4PX/EawsYfdKuNWFWrq3FvviTue+F2ZQVhC0nQ6jX/Bje4ySyyUovHBHLvUFJCwvEKJwFKQK+lukk5+zPTQRMCypSqOCWDAOCDUNk1WHKOm2xs1mm93PsgCRMDTJRLKlLTwD1lqFQRqCI5iZYlJLsRm1Q5bpHPnGWckPBsXhd6UBHyqJuOXjVgBHdnVCiw3ssqVEZLv71cqehCwhGALWlSgAsJIYPxGfqHCNNEuaspQElSlbqQA5VwAAr7I6mx9mM3BjnzEyuCWxEakFmAPQloxWXRpXvl/surrnZL2I5q7J4SagEOD4Bsw/wBMWRfe0MiXZEy0AFT41KbPNk19EPkI4m37ImWd1ZVnmlnHrpENNmLSyVE00aL67VJZRVODjLazJaJ4VMfHhc1LUDip3a58ovH8HdT2S1Vf5Yf2DLWKGAcsASSWpkxIAABD5xe/4Oh/2lpoxE5IPM4M6x43k8LbhH7CI4InC9tX5nnfxyvrEx5ylzC9Eu1cqMM3HD1R6N7aS1zzv45fP9ImPN6poYEnlTQDjTX38o1VSxHsmmZpNrUASFlBSG1BL0IGEZsSS5qHHKMlnnrUsNxyS4emScNXzyjYuC7BPmEFQloSxWo6AmrDM6gAVJI5xrW60jGoIxCW5Mt9dCXYZtnFu/8A9EsmFKlNR2qHZ3LccuHSNiXJWt3IDB82oABkG3vpeM11XVarWoSrOhcxi5SmiUlgMSj5oJAFc6ax2UjsXvAo3pkuW7Ol1KcjiwbUxU9XVW/eyUVk5CyIV3iSmhDecpqjiTl9kSdvvUzt0EDiGrGa9+zK32cFWETWLvLVVtRhUK6cehjm/LpgUE4lBSCWDMQXD89PBtI01a6qf6RJNc4JazWKSAoLXvdMo/RZpFRjFWqUswrQEcX8WiJF6E5qBr82M8+2JISCgZDUly/nV48qUi9XQZXl5LU2cmS12MJLHDKKQTkqXUKA/fSWUOTxyl7XLPs4QrCpKMTy5mEMsEsFZ0JAFFN1iW7KbSmZilUJS6kggVSaKFaa584yXxcp8rWheMolgYcSg2GrJIVowYtwiuc1FuXjsz1+2TTI6Xa+7nGfLmKmob5SjLxYS5ZZOMp48Ix372h2kgIRMKU+clSSzhT1Laly40rGCdcglTiuRNKFoWClMzD1ofNNaMY6q8rPJtNiUiXKSm1qDrTgwJKg9ZYlhSMTOGxDm1IqV9VmMcmlNFb2W9gmfKmFITgIcoDmnpMosVDOtKCLvuO3WbH8gpJ3ZRUpJGJS14jgVxLCpOZJGhavLj2PnykFc+yJ7sB1GaT6NQQkbwBqnR31aNQ2eZLxTZYTKlpmOgVAJQXIxcQ4qalgI9ugrVjJ62izNp1rmTWQFCWoFK6VSoZFI1AV6WRciKg2pWUJSMYU6iX6cT1f1RPWWdapyzaZk0hUwMATVQHFqBPXrHFbXTsU4pBfD6naMyrVKyive28Gh5VQkqI4Acfdpx5axIW7aNK7LLkplISqWScYG8t/nchEGpO7q714NRhlm8T9p2f7pJKcaSEk4i4Cg29hUKFgSDk4eKbNQ8+5mmqudmdvg1rqsqVgLmEkOXAZLAByXfgYjJcwBVcRSCHZQS41qxbXQ/ZHym0Kw4X3eHx0ECQ1PD3/AEUiEc5fJGycJRioxw12/qWh2YXMEpNpw700qTJxbxQgFiXpnUO1WOTtHcWm71KSou2jsNM8Iy0aMexFmQuwWNSGpKSPH0vHE8SV5qUoEBQSwVpzox0j5PVWOy1tnY07UYRjH7nF3nZEKmNQ4RrWuv2RwG0d3pTMdqULAtrUPo8WEtLDME1FODxwu0M11qHCkdT4e3u4fBD4mo+mm+8nIqZ+A05V1+jSL4/BxP8AtLVx74f2CKGYksATXLN+A4mL7/BzS1ktVQflh/YM47Jwy3IQhAHBdt4/8LO/jlfWJjzR3dW+PbHpjttP/hpz/PlfWJjzYFuG0+PjxiUUD9kIVVKSd9gwOZdglhnXSJrZXZddrtXcNhFe9UR+TAUHI/fphAL1J4PGoNnp5k96JZMvBjKhvYU4yjebzTiGRaLK7FLpxSpszIleF+ASB9pJijV2OmpyXfguqhulhlm3NdsuyyRKkJCEJ4anUqUc1HUmPm2WpQ9MDpU+uJCVZEpFSVHiaxrWicByEfOScvLNkMN8IgLfeRA81S+uscNfKVJnC1Is6O9Q9FpSoLDEMoHUaHOO3t14u7aRy94rxHOFVsq5qSNSipLDKemTsSqsk4sVN2pAy0+DxiVu2yzLVLUiWkKmWdKprN50sedkxJTn0JMad72YJtE1IoAX9fDm5y5RI7FW6zyZylzVTEgoKUqQQMJIIOJ6EEUI4PH08ZZSf1OPJYk0zWua/plltSJ0qhSpwCXdBzSogB90s46xatsvJF5yBOknCtACVpIBJGIH+ZNaajLOKbtqgVKwuN40YABJy5uXNGyasZLBe82zTCqUpSTkRxGoI1i5T4xLoqlHPJaF03QtEzEcPya98gBbJBdyjNiKv9EWLddoCUhNnmJKAskAKSdwl8KnqGBApwEU5dPaKmgm4wzChdLcMsTeNI6mwbc2RKGQpKRro7xX6OH7SMcRR3N52MTZjrLIT5qQQXdLE+FAAXyPGOct93SUAEDzfNGgAqxDuS7kk5k9IgLf2iyQCMbjkc45C8NtDMUQhRlpI844lepIesWxUl2yWc9EvtXtMmWkpQ2LRuHE+6K5M4kkmpV49dODxnFq+UxrHeB33nY5sSHy1blEpJRZPJK4jOHIZuQ5o5DNkftiuyfglCBG2Bpa5apiVeclYBAwqQ5fPOo6UMdJfu1MydZu5MzHLSRh3QMCSa4ljMZJEckCW5Dnx+DlHya9fjximVak034L4XOEHBJc/gmbqsstaypOIBJJS/nJYunKiiAM2FSYw3jdeAApyUHO6zPkK6GgekYLFbO7IAUQCWUwBavtpXThGxeV8d6jCHpQk60rQZO2UWGlS07o2tYkvyyweyLbJKQLJNUzEqlE6vVSH4u55ueEWVemGYgFFefPwjzIJRw4wpNFYQAWU4ALgZ4efGOtuztEtspABKZiXoVUV44TXWpBNDwjlanQOyTlDyeUaiMcbvB3ltkFDuAB9PExWu0luQqYoAgc+g+3LxjYvbaq0ThiWMIWklOE/vFLqrTI0P8AmERLGMhYJp6NSMy7jhrGrSaV18yfJ5qtR6+IpcI1ZCUsqisbjAQcq7zhnJZmYjKL2/B6kFFltQL/AJZP9ginbnu4LmgYgmoYuWDnNRY0DGL37Gye5tBJBdaWYNTCwJDmpZ846LrxDLMrr9m4sSEIRSVHBdt/5lnfxyvrEx5uXP3EgJSkpd1B8SjUurgwYDCwo+dY9Jdtv5mnfxyvrEx51u+xKnTJcpIqshI6nV+GvgYlwllnq74Em9ZyRNSmYsicBjqRjLhTqqX3vfSLM7IL0w2ebLJYpmE/9VAV9YMTFj2HkWaSBgSpXpKIdSi2n3MIi7zugoPeS3llORTQjrx9ojianVxvj6a+zOjVQ4e5s7k2tQDBahwNfdEdOvFT1U/qjSuHaqdOlkEpxo3V8OSgOBH2xtz7apQ3khXQJMcyS2vDNKXkjp1tzqK+z45RDW61hI5H2GJK3BPpSm9kcJtLeqUOlCnJoz5RdRV6ksIsclCO5nN3ovHOWpwa+wMHMahOXHLRmyaMqZJcjNwXrrhxF3bLUcmj7sc0oWhYSFYCFMUkpzoFO1Mh4x9MlhJHEk90mzHLCXTiVo7u5oahuJYsOkdhtps7ZrMmWuVMQsz0YwN493kXSxHR1UZ+FOYCkqtJKwAFKJOAEBnL4ct3wjo9rtq5dpEhXdJIl0UlyAujF1JILEgHT3xf6ke8JM5FEsUKnCWJ3WJYfDe2JRN2SlWTHjKrQqYQJY0QA5WomnJo+7mu+VM7wKUN0gABgV10xDJ2PEeMaFsu9KJi043CV4XoaVcs9W+DHvbPMYWT8s9lBlLmY04klIwHMhTuUHJ0sH5HlH2u9pi5CJBw92gqUGSAp1ZurMgNk8azp4NU5cKNQ651JMfSEElgl8TAaVJDEc9PE+EzxPBku+xTJq8EuWFqVSuQ0xEkgBuJpHe3d2QJKQZ9rCSfRkylTAP+5IB8ARzMYdmLvEoY0sQlWGtca2qSBmkGgGTeMdBYZ85c11LUSTR1MwzOEfYOUc27UyTagWwgvJB3l2TYRhs9rRMJIw94nuy9aA4jnzGgyjiJ90TJM4y5qVIWCxDOTX0asQ4i7Lz2kCVYFIBUlipWr8x0bm8YdsNn0TbMmaVJ7wAKSQffxFGiNGrkpJWdMk6o+Cl/I1KWQGKiphhDA4joKM/QaCkfhkaVoWqPEOQaE1pE3aJ0pSVjelKSwwlOIPTEynDFq5HPQR83BdXfLLTUSwhClBS6JJSHCQ4bGXLcwY7jqjlYZF1rPDIaXIKi2oBw0yArwq1dIntm9jZ9rLykKaoUcJwjk+RJcBvXQRL/AOzwEqmrlLRNxS0iUF4gWJRMKVJBSCKENrQO0Y7/ANqrQrAiXPKAjeaWWddCVbtQ6t5jk5qY9VWMpItVKXLMd87FeSD5UlmSXCcQqWBoXFSAWB15RA+RoRMQe8V3axvd0d4JNFJIeimZweNYnr12itFqGGZMVMALgKwkgHRwHI4g5xHT7OooJSnCVHCUgMMqFvDN/W0Tdft92CTplJblE+7alCJuOTMUhA/JqJ3ymqXJAYswBYV8KWz2EpAkWrexfKpqxFcApvV8Yoy0qVupWWCAQHS5AD0FOL0y9UXX+D1MeyWnh3qW5bkZ7G+mU3SXWC12hH7CKTMcF24fmWd/HK+sTFDbEW1Mq3SFEDgH+coEA882rxi+e29TXLO135X1iY81hTlwyMzV3FaB9dK8ojKO6Lj9SUXtaZ6EvO2AitcQxBhyzcaRzt/Xm6VOSFMxGfjHI3Pt3NCcC5eNSEkuMykBzT1mkRF47WGYaBgcjUv8fDRxIaGxSw0dT5mvbk+Zu0M2ROKpSswHBAIIejjjWJdPaXaDTAnwJHWgHw8cjLBWp2xE+80PCO52P2RlqWRaEYkrRhQRoo1xYVJqoBw1KtHX+VhJZkjJG2xv2vgjF3/bLSQlAbFlhqT6/dExdXZ1j/LzGcuwZSsTGjktmXb3RaeyGxtnkJK1JagG8zkDVXuiI2y2xkySpEspGWQxHqwqEjNhU8onXCMOK4lmXN4lzj+hwd67PWOVuIQrFhdyoKAAFVKYPhBfjSODtRGLploXbWns5RL3rexWQrFVSjiBZmDFJcljrutRucYJlqVaFKCR52KatACUodKVFLJ0YO9dWHPRJ+EZ7GnwjWmWdAlSyiYcfymIFOFIbIJWCcRI0YZjjGAoSKZvlmCA2niauPRzzjPLtE5csScREpJUvDklLtiUoDLID1CJy/bNJTNTJRNkpShLKmIM04ixU5FanFgDD1OTEcEFE5202dYKcQw4t5LggMaOl6NTMfZGzYlSkJnJmylKWpOFBCgAhYWHJoQaA6x9T0TloSteJSEYUgqU4AaiQHyzZucZLtuozGrTzgycRCQ4JoXAFT0DgaxLYz1ReeDXs13qmkJloKypTJ49FAUrSvIxK7M2JJvGTKmLxAKUCXfzJambk4DaUjYv4iTikSQDhPdqmoY94ouXoywhvRAIcVjc2R2TtMtQtSUBSrMuXMmSy6ZiElyaKASQUb1MRqlszELMKO1dnuEngk9lShIKVgu6SAcqHef41jrLRvTE9zLYBlFaRiYNUgEZv6o/b92dRKWhchJKZqirvEeiCHYjm5rpG5svImd/gAWECWWJBqHdIJycPn1jgWcvPk0R4RGbQ7MTUSDM/KLUpyQk4gjPeY55V4CIjvlCyrlWoqCJ2Ey1AOU8FDkzA9Yt8SXBQoUIY9PCOI2iutQk45iUtJKiFOGCRUBQ1yasE8YTPOzhJV5WVCcBscuZMExZ71dcLkYQUuAQBmT90atvWicoJSV4SvEiWkhKEk/q0igEQQC5650xCVEJeYopBLJcBywoKiJC5r38nUlQSAtCiSqiqFLYShSaEHXw4R9fRCMYxeOcI8jNJYI61IclVd4k0Z+VHjNs9dZnTDiG6KHqxZumcbSUmYSQxPSnGoGkTFwzwmfvIwAmnAZaZNWkWXNrkt0+2y1JmZFyy5MxJCSorJS1HJ0YUjpUbOomS1JKMM1IBVLUKgFwDw4+ox0d0mUmX3gSjExJU3MvXhnGK7ZcmbZJcxcuWqYnGMbedvEOMVWIAOsc1yk3k68tQ4PbBYWSnto7AJbj1/GcWV+Dygiy2oEN8qn+wVLxzm01lTMK3AeraNXI8tI6vsIlFNntTu5mpNc/M5xOXMcvwY/i1TyrfDLRhH5CM+ThnBduP5lnfxyvrEx5lS7u/j/mPZN+3DJtkhUiejHLUzhyKguC4rQiOTV2JXUf0Cv6i/fHoKQ2S2mlWeQtKrPLmzMThShUJLeaXGRBccDHOrsZOMpAZIxEEhJTv4WGIhyCRloTwLekk9il1DKQoP8A8q/fH4exO6jXuFf1F++GD0onZ+dLQ+I1IYKZ+rpJpoxDEM8daNvxL3wkrowJeWACHwpSk1SCKEly3GLLPYvdf6lXH8ov3xsnsou/ue5MomXixYcXpMz4vOy5xZvWMYLlbhYwUnevaFOmFbLWl6EPpwoxPQkjlECmeqcUBhLTiU8x11TQszsAgfNrWukegE9it1j9ArT9IvTLWNuydlVglKSqWiYgpJKWmroVecQHYOKGldY83EXa5dnny0XYiVOX5syRjIJklxhSv0SoE4cmJqdTGzeJs5tC+5lTUySol1DGUoGFwwDMBVyR1i909k13jJEwUw0mrG6Mgz5R+TOyK7lZy16ikxYocwwORiaml0ebkU0LgQfNCShCAorcArBKd1CQDvElsSqO8dhc+xlhlyUTrStAC1NhUpLgFJYFTs9A7CpJ5RYFj7ObJKlLlSwtEuZRaQs7wZmJZ2bnEcrsXuss8lZbjNWftj2Vzzx0Wu2OOFyVttZel1JQJNkkmZNUlQBxDDKWSGLKopR48CajIfF27NWuzpXNNqk2czUkrmVUZSQRQBICXV5u6CAKCLRldkF2pIKZJBDNvE5Fw4ND4xvW/s9sk78oFqoR5+Ghd/NAzcxU1GX6s/3IqxeSkZqbNZFzCFybX3iUuuaSVBZIx4QHYgvqkniY3NptqrRLloKbWhflCStYQnCUqCij5tN1KacukWlO7HbtX50pZ/8AYr7DCd2O3YsuqSp6ZLKRQMGCWA8IlmCeYrk99VLpFUbHdo6LMe4nFa7O7y1KAUqW4dQIFCh3YCoc55Rdmz+0VlnSwZE+UsNklYcf9SxHQgRCnsUur9Qr+ov3x+q7FbqJcyFaD8orQNxjJKiMpb/JX6jawTF9X9Z7OkqnTpctOe8tIJ6B3PgIovtE7SzbcUiSVJs4O9oV8H1Cfbyi2/xJ3V+oV/UX74/R2K3X+oV/UX74jDTxjLc+Q7G1g88WWeskqyCxhIBCAoBqEJDNRJNK+LxlstkUeAfRx8DWPQsjsbuxCgpEpaVJIIImroRUEV0gOxq7B+hX/UX746Ndqj2SUoY5T/r/AKKp2RsJCnWClLEAtQHjziZva4FS5gG5hW2A4tNSsj0tADxiyZXZnYkhkpmAf/oqM8vs/sqQw7xq+mdc9ItnqFLo8hZtnuRVtmtypMryeYRgrvDmXoOAiPO0y5aShKSZSaJbQfNr64tiZ2W2FWaFn/2Kj4/FPd7v3a3494rTKM25HXh8ThGOMclE2m8+8BVli+KxavYROxWe1H/lTq/oCJ09j92n9Ev+or3xO7N7JWewJWmzoKQshSnUVOQG1iUrE44MOp1buSRLwj9hFJhP2EIQAhCEAIQhACEIQAhCEAIQhACEIQAhCEAIQhACEIQAhCEAIQhACEIQAhCEAIQhACEIQAhCEAIQhACEIQAhCEAIQhACEIQAhCEAIQhACEIQAhCEAIQhACEIQAhCEAIQhACEIQAhCEAIQhACEIQAhCEAIQhACEIQAhCEAIQhACEIQAhCEAIQhACEIQAhCEAIQh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1520" y="404664"/>
            <a:ext cx="4423006" cy="43088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2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Znáte řecký název pro vesmír?</a:t>
            </a:r>
            <a:endParaRPr lang="cs-CZ" sz="2200" b="1" dirty="0">
              <a:ln w="50800"/>
              <a:solidFill>
                <a:schemeClr val="bg1">
                  <a:shade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14400" y="5657671"/>
            <a:ext cx="7705956" cy="1200329"/>
          </a:xfrm>
          <a:prstGeom prst="rect">
            <a:avLst/>
          </a:prstGeom>
          <a:solidFill>
            <a:schemeClr val="lt1">
              <a:alpha val="49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vesmír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soubor všech kosmických těles, které na sebe vzájemně působí</a:t>
            </a:r>
          </a:p>
          <a:p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- </a:t>
            </a:r>
            <a:r>
              <a:rPr lang="cs-CZ" dirty="0" smtClean="0"/>
              <a:t>nekonečný a stále se rozpínající </a:t>
            </a:r>
          </a:p>
          <a:p>
            <a:pPr algn="ctr"/>
            <a:endParaRPr lang="cs-CZ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álný popisek 7"/>
          <p:cNvSpPr/>
          <p:nvPr/>
        </p:nvSpPr>
        <p:spPr>
          <a:xfrm>
            <a:off x="1043608" y="2132856"/>
            <a:ext cx="2771800" cy="1484784"/>
          </a:xfrm>
          <a:prstGeom prst="wedgeEllipseCallout">
            <a:avLst>
              <a:gd name="adj1" fmla="val -35605"/>
              <a:gd name="adj2" fmla="val 9007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Čím je teda vesmír tvořen?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5004048" y="2276872"/>
            <a:ext cx="1944216" cy="1368152"/>
          </a:xfrm>
          <a:prstGeom prst="wedgeRoundRectCallout">
            <a:avLst>
              <a:gd name="adj1" fmla="val 60595"/>
              <a:gd name="adj2" fmla="val 97414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kosmickými objekty</a:t>
            </a:r>
            <a:endParaRPr lang="cs-CZ" dirty="0">
              <a:ln w="18415" cmpd="sng">
                <a:solidFill>
                  <a:schemeClr val="bg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lačítko akce: Dopředu nebo Další 11">
            <a:hlinkClick r:id="" action="ppaction://hlinkshowjump?jump=nextslide" highlightClick="1"/>
          </p:cNvPr>
          <p:cNvSpPr/>
          <p:nvPr/>
        </p:nvSpPr>
        <p:spPr>
          <a:xfrm>
            <a:off x="5508104" y="3284984"/>
            <a:ext cx="936104" cy="288032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17092" name="Picture 4" descr="Woman Standing Smiling Cartoo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2800"/>
            <a:ext cx="1800225" cy="2819401"/>
          </a:xfrm>
          <a:prstGeom prst="rect">
            <a:avLst/>
          </a:prstGeom>
          <a:noFill/>
        </p:spPr>
      </p:pic>
      <p:pic>
        <p:nvPicPr>
          <p:cNvPr id="217094" name="Picture 6" descr="Nerd Cartoon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895600"/>
            <a:ext cx="1857375" cy="2819401"/>
          </a:xfrm>
          <a:prstGeom prst="rect">
            <a:avLst/>
          </a:prstGeom>
          <a:noFill/>
        </p:spPr>
      </p:pic>
      <p:pic>
        <p:nvPicPr>
          <p:cNvPr id="13" name="Picture 4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build="p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Kosmické objekty: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hvězdy</a:t>
            </a:r>
            <a:endParaRPr lang="cs-CZ" sz="4400" dirty="0" smtClean="0">
              <a:solidFill>
                <a:schemeClr val="tx1">
                  <a:lumMod val="65000"/>
                </a:schemeClr>
              </a:solidFill>
            </a:endParaRPr>
          </a:p>
          <a:p>
            <a:pPr lvl="1"/>
            <a:r>
              <a:rPr lang="cs-CZ" dirty="0" smtClean="0"/>
              <a:t>nejvýznamnější</a:t>
            </a:r>
            <a:endParaRPr lang="cs-CZ" sz="1400" dirty="0" smtClean="0"/>
          </a:p>
          <a:p>
            <a:pPr lvl="1"/>
            <a:r>
              <a:rPr lang="cs-CZ" dirty="0" smtClean="0"/>
              <a:t>na obloze je vidíme jako třpytivé jasné body</a:t>
            </a:r>
          </a:p>
          <a:p>
            <a:r>
              <a:rPr lang="cs-CZ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mezihvězdná hmota</a:t>
            </a:r>
            <a:r>
              <a:rPr lang="cs-C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dirty="0" smtClean="0"/>
              <a:t>(planety, měsíce, komety , mlhoviny, galaxie, atd. ….)</a:t>
            </a:r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jednotka pro měření vzdálenosti ve vesmíru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světelný rok (</a:t>
            </a:r>
            <a:r>
              <a:rPr lang="cs-CZ" dirty="0" err="1" smtClean="0"/>
              <a:t>ly</a:t>
            </a:r>
            <a:r>
              <a:rPr lang="cs-CZ" dirty="0" smtClean="0"/>
              <a:t>)</a:t>
            </a:r>
          </a:p>
          <a:p>
            <a:pPr lvl="1">
              <a:defRPr/>
            </a:pPr>
            <a:r>
              <a:rPr lang="cs-CZ" dirty="0" smtClean="0"/>
              <a:t>vzdálenost, kterou urazí světelný paprsek (rychlost světla 300 000 km/s) za 1 rok </a:t>
            </a:r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Spočítejte za jakou dobu přiletí světelný paprsek ze Slunce na Zemi (vzdálenost Slunce-Země najdete v Atlase)</a:t>
            </a:r>
          </a:p>
          <a:p>
            <a:pPr lvl="1">
              <a:defRPr/>
            </a:pPr>
            <a:r>
              <a:rPr lang="cs-CZ" dirty="0" smtClean="0"/>
              <a:t>ze Slunce letí světelný paprsek na Zemi 8minut a 20 sekund)</a:t>
            </a:r>
          </a:p>
          <a:p>
            <a:pPr marL="0" lvl="1" indent="0">
              <a:buFont typeface="Wingdings" pitchFamily="2" charset="2"/>
              <a:buNone/>
              <a:defRPr/>
            </a:pPr>
            <a:endParaRPr lang="cs-CZ" i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579120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 descr="slu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599" y="685800"/>
            <a:ext cx="4791957" cy="46482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Hvězdy – </a:t>
            </a:r>
            <a:r>
              <a:rPr lang="cs-CZ" sz="3300" dirty="0" smtClean="0"/>
              <a:t>nakresli, jak si představuješ hvězdu</a:t>
            </a:r>
            <a:endParaRPr lang="cs-CZ" sz="3300" dirty="0"/>
          </a:p>
        </p:txBody>
      </p:sp>
      <p:sp>
        <p:nvSpPr>
          <p:cNvPr id="5" name="Obdélníkový popisek 4"/>
          <p:cNvSpPr/>
          <p:nvPr/>
        </p:nvSpPr>
        <p:spPr>
          <a:xfrm>
            <a:off x="0" y="908720"/>
            <a:ext cx="2232248" cy="864096"/>
          </a:xfrm>
          <a:prstGeom prst="wedgeRectCallout">
            <a:avLst>
              <a:gd name="adj1" fmla="val 80435"/>
              <a:gd name="adj2" fmla="val 118939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horká koule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Obdélníkový popisek 5"/>
          <p:cNvSpPr/>
          <p:nvPr/>
        </p:nvSpPr>
        <p:spPr>
          <a:xfrm>
            <a:off x="5580112" y="836712"/>
            <a:ext cx="2448272" cy="1224136"/>
          </a:xfrm>
          <a:prstGeom prst="wedgeRectCallout">
            <a:avLst>
              <a:gd name="adj1" fmla="val -80449"/>
              <a:gd name="adj2" fmla="val 13274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obrovské rozměry a hmotnost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Obdélníkový popisek 6"/>
          <p:cNvSpPr/>
          <p:nvPr/>
        </p:nvSpPr>
        <p:spPr>
          <a:xfrm>
            <a:off x="0" y="2924944"/>
            <a:ext cx="2232248" cy="864096"/>
          </a:xfrm>
          <a:prstGeom prst="wedgeRectCallout">
            <a:avLst>
              <a:gd name="adj1" fmla="val 108338"/>
              <a:gd name="adj2" fmla="val -10804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mají vlastní zdroj záření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5796136" y="2780928"/>
            <a:ext cx="2448272" cy="1224136"/>
          </a:xfrm>
          <a:prstGeom prst="wedgeRectCallout">
            <a:avLst>
              <a:gd name="adj1" fmla="val -96688"/>
              <a:gd name="adj2" fmla="val 3639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zdroj tepla a světla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4648200"/>
            <a:ext cx="7785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i="1" dirty="0" smtClean="0">
                <a:solidFill>
                  <a:srgbClr val="FF0000"/>
                </a:solidFill>
              </a:rPr>
              <a:t>Vykonávají hvězdy nějaké pohyby? Jaké?</a:t>
            </a:r>
            <a:endParaRPr lang="cs-CZ" sz="3200" dirty="0"/>
          </a:p>
        </p:txBody>
      </p:sp>
      <p:sp>
        <p:nvSpPr>
          <p:cNvPr id="11" name="Obdélník 10"/>
          <p:cNvSpPr/>
          <p:nvPr/>
        </p:nvSpPr>
        <p:spPr>
          <a:xfrm>
            <a:off x="0" y="5301208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cs-CZ" sz="2400" dirty="0" smtClean="0"/>
              <a:t>otáčejí se kolem vlastní osy, obíhají kolem středu galaxie, se kterou se pohybují vesmírem</a:t>
            </a:r>
          </a:p>
        </p:txBody>
      </p:sp>
      <p:pic>
        <p:nvPicPr>
          <p:cNvPr id="13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86740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Jak se nazývá naše nejznámější hvězda?</a:t>
            </a:r>
          </a:p>
          <a:p>
            <a:pPr eaLnBrk="1" hangingPunct="1">
              <a:defRPr/>
            </a:pPr>
            <a:r>
              <a:rPr lang="cs-CZ" dirty="0" smtClean="0"/>
              <a:t>nejznámější hvězda → </a:t>
            </a:r>
            <a:r>
              <a:rPr lang="cs-CZ" u="sng" dirty="0" smtClean="0"/>
              <a:t>Slunce</a:t>
            </a:r>
          </a:p>
          <a:p>
            <a:pPr lvl="1" eaLnBrk="1" hangingPunct="1">
              <a:defRPr/>
            </a:pP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vzdálenost Slunce – Země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→ 150 milionů kilometrů</a:t>
            </a:r>
            <a:endPara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cs-CZ" u="sng" dirty="0" smtClean="0"/>
          </a:p>
        </p:txBody>
      </p:sp>
      <p:pic>
        <p:nvPicPr>
          <p:cNvPr id="3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601</Words>
  <Application>Microsoft Office PowerPoint</Application>
  <PresentationFormat>Předvádění na obrazovce (4:3)</PresentationFormat>
  <Paragraphs>220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Výchozí návrh</vt:lpstr>
      <vt:lpstr>Technický</vt:lpstr>
      <vt:lpstr>Vesmír a hvězdy</vt:lpstr>
      <vt:lpstr>Anotace:</vt:lpstr>
      <vt:lpstr>Snímek 3</vt:lpstr>
      <vt:lpstr>Opakování</vt:lpstr>
      <vt:lpstr>Snímek 5</vt:lpstr>
      <vt:lpstr>Kosmické objekty:</vt:lpstr>
      <vt:lpstr>jednotka pro měření vzdálenosti ve vesmíru</vt:lpstr>
      <vt:lpstr>Hvězdy – nakresli, jak si představuješ hvězdu</vt:lpstr>
      <vt:lpstr>Snímek 9</vt:lpstr>
      <vt:lpstr>Souhvězdí </vt:lpstr>
      <vt:lpstr>Hvězdokupy</vt:lpstr>
      <vt:lpstr>Galaxie</vt:lpstr>
      <vt:lpstr>opakování Klikni na správnou odpověď</vt:lpstr>
      <vt:lpstr>Co neplatí o hvězdě?</vt:lpstr>
      <vt:lpstr>Vzdálenost Slunce od Země je:</vt:lpstr>
      <vt:lpstr>Naše galaxie má tvar</vt:lpstr>
      <vt:lpstr>Naše galaxie se nazývá</vt:lpstr>
      <vt:lpstr>O jaké souhvězdí se jedná?</vt:lpstr>
      <vt:lpstr>konec</vt:lpstr>
      <vt:lpstr>Snímek 20</vt:lpstr>
      <vt:lpstr>Použité 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57</cp:revision>
  <cp:lastPrinted>1601-01-01T00:00:00Z</cp:lastPrinted>
  <dcterms:created xsi:type="dcterms:W3CDTF">1601-01-01T00:00:00Z</dcterms:created>
  <dcterms:modified xsi:type="dcterms:W3CDTF">2014-07-01T09:33:49Z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