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9"/>
  </p:notesMasterIdLst>
  <p:sldIdLst>
    <p:sldId id="256" r:id="rId3"/>
    <p:sldId id="259" r:id="rId4"/>
    <p:sldId id="261" r:id="rId5"/>
    <p:sldId id="289" r:id="rId6"/>
    <p:sldId id="284" r:id="rId7"/>
    <p:sldId id="286" r:id="rId8"/>
    <p:sldId id="263" r:id="rId9"/>
    <p:sldId id="287" r:id="rId10"/>
    <p:sldId id="264" r:id="rId11"/>
    <p:sldId id="288" r:id="rId12"/>
    <p:sldId id="291" r:id="rId13"/>
    <p:sldId id="292" r:id="rId14"/>
    <p:sldId id="293" r:id="rId15"/>
    <p:sldId id="294" r:id="rId16"/>
    <p:sldId id="285" r:id="rId17"/>
    <p:sldId id="283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2D61F-9BB5-4AC8-96AA-C1CD4E41E204}" type="datetimeFigureOut">
              <a:rPr lang="cs-CZ" smtClean="0"/>
              <a:pPr/>
              <a:t>1.7.2014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22EDE-F84F-4061-81E6-5BE3E2CB26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2EDE-F84F-4061-81E6-5BE3E2CB261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7DFB-033F-447D-8B05-2A91D8FAA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7F64-D093-4F88-89EA-36D4486ED1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840F3-4056-4FB4-9875-4B445F789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C317DFB-033F-447D-8B05-2A91D8FAAF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2347B8B-6BCF-46AD-83D2-9795B12A23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2BFD8-389B-4327-A1A1-B87C30CC5C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F3BCF-1853-49A0-A8D7-3AA36652095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47CF301-2A51-4A36-80AA-B3041B8366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59537-4992-4F11-8108-36EEBB3247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8A8F1-0B67-414A-A00F-E025A67AF1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34603-0617-4D6B-90A1-A7C6CB7886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7B8B-6BCF-46AD-83D2-9795B12A2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82733-487C-432C-9D53-FD7DB05CC9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7F64-D093-4F88-89EA-36D4486ED1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840F3-4056-4FB4-9875-4B445F789F6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BFD8-389B-4327-A1A1-B87C30CC5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F3BCF-1853-49A0-A8D7-3AA3665209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F301-2A51-4A36-80AA-B3041B8366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9537-4992-4F11-8108-36EEBB324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A8F1-0B67-414A-A00F-E025A67AF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4603-0617-4D6B-90A1-A7C6CB788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82733-487C-432C-9D53-FD7DB05CC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C905FCA-E5E1-445C-981F-561B366061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C905FCA-E5E1-445C-981F-561B366061E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youtube.com/watch?v=vRwcbLFV1Co&amp;feature=player_embedded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clker.com/cliparts/4/1/4/b/1194986510209566846blueman_301_01.svg.med.png" TargetMode="External"/><Relationship Id="rId7" Type="http://schemas.openxmlformats.org/officeDocument/2006/relationships/hyperlink" Target="http://www.clker.com/cliparts/3/f/1/7/119498639274180150007_lastquarter_openclip_01.svg.med.png" TargetMode="External"/><Relationship Id="rId2" Type="http://schemas.openxmlformats.org/officeDocument/2006/relationships/hyperlink" Target="http://www.clker.com/cliparts/1/1/3/8/11949897171553253942full_moon_dan_gerhards_01.svg.med.p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lker.com/clipart-4177.html" TargetMode="External"/><Relationship Id="rId5" Type="http://schemas.openxmlformats.org/officeDocument/2006/relationships/hyperlink" Target="http://www.clker.com/cliparts/1/2/f/4/1194986389177832456203_firstquarter_opencli_01.svg.med.png" TargetMode="External"/><Relationship Id="rId4" Type="http://schemas.openxmlformats.org/officeDocument/2006/relationships/hyperlink" Target="http://www.clker.com/cliparts/5/a/9/f/1194986375134038826901_nomoon_openclipart_c._01.svg.med.png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Měsíc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43200" y="4114800"/>
            <a:ext cx="3698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Z_002_Vesmír, kartografie_ Měsíc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Měsíční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Měsíc obíhá kolem naší planety, což pozorujeme jako změnu jeho tvaru → říkáme, že Měsíc mění svoje fáze</a:t>
            </a:r>
          </a:p>
          <a:p>
            <a:r>
              <a:rPr lang="cs-CZ" sz="2800" dirty="0" smtClean="0"/>
              <a:t>základní měsíční fáze:</a:t>
            </a:r>
          </a:p>
          <a:p>
            <a:endParaRPr lang="cs-CZ" sz="2800" dirty="0"/>
          </a:p>
        </p:txBody>
      </p:sp>
      <p:pic>
        <p:nvPicPr>
          <p:cNvPr id="107522" name="Picture 2" descr="01 Nomoon Openclipart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2209800" cy="2209800"/>
          </a:xfrm>
          <a:prstGeom prst="rect">
            <a:avLst/>
          </a:prstGeom>
          <a:noFill/>
        </p:spPr>
      </p:pic>
      <p:pic>
        <p:nvPicPr>
          <p:cNvPr id="107524" name="Picture 4" descr="03 Firstquarter Openclipart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400"/>
            <a:ext cx="2209800" cy="2209800"/>
          </a:xfrm>
          <a:prstGeom prst="rect">
            <a:avLst/>
          </a:prstGeom>
          <a:noFill/>
        </p:spPr>
      </p:pic>
      <p:pic>
        <p:nvPicPr>
          <p:cNvPr id="107526" name="Picture 6" descr="05 Fullmoon Openclipart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819400"/>
            <a:ext cx="2209800" cy="2209800"/>
          </a:xfrm>
          <a:prstGeom prst="rect">
            <a:avLst/>
          </a:prstGeom>
          <a:noFill/>
        </p:spPr>
      </p:pic>
      <p:pic>
        <p:nvPicPr>
          <p:cNvPr id="107528" name="Picture 8" descr="Lastquarte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743200"/>
            <a:ext cx="2209800" cy="2209800"/>
          </a:xfrm>
          <a:prstGeom prst="rect">
            <a:avLst/>
          </a:prstGeom>
          <a:noFill/>
        </p:spPr>
      </p:pic>
      <p:sp>
        <p:nvSpPr>
          <p:cNvPr id="10" name="Vodorovný svitek 9"/>
          <p:cNvSpPr/>
          <p:nvPr/>
        </p:nvSpPr>
        <p:spPr>
          <a:xfrm>
            <a:off x="2590800" y="4572000"/>
            <a:ext cx="1676400" cy="9906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první čtvrť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Vodorovný svitek 10"/>
          <p:cNvSpPr/>
          <p:nvPr/>
        </p:nvSpPr>
        <p:spPr>
          <a:xfrm>
            <a:off x="5105400" y="4495800"/>
            <a:ext cx="1676400" cy="9906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úplněk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7239000" y="4419600"/>
            <a:ext cx="1676400" cy="9906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třetí čtvrť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Vodorovný svitek 12"/>
          <p:cNvSpPr/>
          <p:nvPr/>
        </p:nvSpPr>
        <p:spPr>
          <a:xfrm>
            <a:off x="228600" y="4648200"/>
            <a:ext cx="1676400" cy="9906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nov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lačítko akce: Video 13">
            <a:hlinkClick r:id="rId6" highlightClick="1"/>
          </p:cNvPr>
          <p:cNvSpPr/>
          <p:nvPr/>
        </p:nvSpPr>
        <p:spPr>
          <a:xfrm>
            <a:off x="3048000" y="5943600"/>
            <a:ext cx="2448272" cy="72008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Příliv a odliv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/>
          </a:bodyPr>
          <a:lstStyle/>
          <a:p>
            <a:r>
              <a:rPr lang="cs-CZ" sz="2400" b="1" i="1" dirty="0" smtClean="0"/>
              <a:t>Pravidelně se měnící výška vodní hladiny</a:t>
            </a:r>
            <a:r>
              <a:rPr lang="cs-CZ" sz="2400" b="1" dirty="0" smtClean="0"/>
              <a:t> na pobřeží moří a oceánů</a:t>
            </a:r>
          </a:p>
          <a:p>
            <a:r>
              <a:rPr lang="cs-CZ" sz="2400" b="1" i="1" dirty="0" smtClean="0">
                <a:solidFill>
                  <a:srgbClr val="FF0000"/>
                </a:solidFill>
              </a:rPr>
              <a:t>spojte trojice, které k sobě patří</a:t>
            </a:r>
          </a:p>
          <a:p>
            <a:endParaRPr lang="cs-CZ" sz="2400" dirty="0"/>
          </a:p>
        </p:txBody>
      </p:sp>
      <p:sp>
        <p:nvSpPr>
          <p:cNvPr id="4" name="Zaoblený obdélník 3"/>
          <p:cNvSpPr/>
          <p:nvPr/>
        </p:nvSpPr>
        <p:spPr>
          <a:xfrm>
            <a:off x="1295400" y="2667000"/>
            <a:ext cx="19050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příliv</a:t>
            </a:r>
            <a:endParaRPr lang="cs-CZ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410200" y="2667000"/>
            <a:ext cx="19050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odliv</a:t>
            </a:r>
            <a:endParaRPr lang="cs-CZ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114800" y="3962400"/>
            <a:ext cx="5029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/>
              <a:t>okraj pobřeží je zaplavován mořskou vodou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04800" y="3962400"/>
            <a:ext cx="31726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část pobřeží zůstává suchá</a:t>
            </a:r>
            <a:endParaRPr lang="cs-CZ" dirty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486275"/>
            <a:ext cx="5991225" cy="2371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>
          <a:xfrm flipH="1">
            <a:off x="3810000" y="4343400"/>
            <a:ext cx="914400" cy="1295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2895600" y="4267200"/>
            <a:ext cx="3276600" cy="1905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láček 13"/>
          <p:cNvSpPr/>
          <p:nvPr/>
        </p:nvSpPr>
        <p:spPr>
          <a:xfrm>
            <a:off x="3886200" y="1219200"/>
            <a:ext cx="5257800" cy="2514600"/>
          </a:xfrm>
          <a:prstGeom prst="cloudCallout">
            <a:avLst>
              <a:gd name="adj1" fmla="val -67210"/>
              <a:gd name="adj2" fmla="val -25642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během 24 hodin dochází k přílivu a odlivu 2krát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vzniká působením gravitace Měsíce a částečně i Slunce</a:t>
            </a:r>
            <a:endParaRPr lang="cs-CZ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F1D4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F1D4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škrtni špatné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Kolikrát je Země větší než Měsíc?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dvakrát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čtyřikrát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šestkrát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Měsíc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má vlastní zdroj záření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nemá vlastní zdroj záření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81000" y="2362200"/>
            <a:ext cx="2971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381000" y="3505200"/>
            <a:ext cx="2971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457200" y="4495800"/>
            <a:ext cx="5410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Jak nazýváme tmavé skvrny na Měsíci, které můžeme pozorovat pouhým okem?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Měsíční duny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Měsíční řeky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Měsíční moře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Která z planet nemá svůj vlastní měsíc?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Venuše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Země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Mars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457200" y="2819400"/>
            <a:ext cx="426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57200" y="5638800"/>
            <a:ext cx="426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381000" y="5181600"/>
            <a:ext cx="426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57200" y="3200400"/>
            <a:ext cx="426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Které planetě patří měsíc </a:t>
            </a:r>
            <a:r>
              <a:rPr lang="cs-CZ" dirty="0" err="1" smtClean="0"/>
              <a:t>Europa</a:t>
            </a:r>
            <a:r>
              <a:rPr lang="cs-CZ" dirty="0" smtClean="0"/>
              <a:t>?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Marsu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Jupiteru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Neptunu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O jakou měsíční fázi se jedná?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nov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první čtvrť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úplněk</a:t>
            </a:r>
            <a:endParaRPr lang="cs-CZ" dirty="0"/>
          </a:p>
        </p:txBody>
      </p:sp>
      <p:pic>
        <p:nvPicPr>
          <p:cNvPr id="4" name="Picture 6" descr="05 Fullmoon Openclipart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419600"/>
            <a:ext cx="2209800" cy="2209800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/>
          <p:nvPr/>
        </p:nvCxnSpPr>
        <p:spPr>
          <a:xfrm>
            <a:off x="457200" y="2438400"/>
            <a:ext cx="30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533400" y="3429000"/>
            <a:ext cx="30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57200" y="4495800"/>
            <a:ext cx="30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57200" y="5105400"/>
            <a:ext cx="30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2935"/>
            <a:ext cx="4876800" cy="106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Full Moon.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2012-11-22]. Dostupné z: </a:t>
            </a:r>
            <a:r>
              <a:rPr lang="pl-PL" dirty="0" smtClean="0">
                <a:hlinkClick r:id="rId2"/>
              </a:rPr>
              <a:t>http://www.clker.com/cliparts/1/1/3/8/11949897171553253942full_moon_dan_gerhards_01.svg.med.png</a:t>
            </a:r>
            <a:endParaRPr lang="pl-PL" dirty="0" smtClean="0"/>
          </a:p>
          <a:p>
            <a:r>
              <a:rPr lang="pl-PL" dirty="0" smtClean="0"/>
              <a:t>Blueman Thinking.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2012-11-22]. Dostupné z: </a:t>
            </a:r>
            <a:r>
              <a:rPr lang="pl-PL" dirty="0" smtClean="0">
                <a:hlinkClick r:id="rId3"/>
              </a:rPr>
              <a:t>http://www.clker.com/cliparts/4/1/4/b/1194986510209566846blueman_301_01.svg.med.png</a:t>
            </a:r>
            <a:endParaRPr lang="pl-PL" dirty="0" smtClean="0"/>
          </a:p>
          <a:p>
            <a:r>
              <a:rPr lang="pl-PL" dirty="0" smtClean="0"/>
              <a:t>01 Nomoon Openclipart.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2012-11-22]. Dostupné z: </a:t>
            </a:r>
            <a:r>
              <a:rPr lang="pl-PL" dirty="0" smtClean="0">
                <a:hlinkClick r:id="rId4"/>
              </a:rPr>
              <a:t>http://www.clker.com/cliparts/5/a/9/f/1194986375134038826901_nomoon_openclipart_c._01.svg.med.png</a:t>
            </a:r>
            <a:endParaRPr lang="pl-PL" dirty="0" smtClean="0"/>
          </a:p>
          <a:p>
            <a:r>
              <a:rPr lang="cs-CZ" dirty="0" smtClean="0"/>
              <a:t>03 </a:t>
            </a:r>
            <a:r>
              <a:rPr lang="cs-CZ" dirty="0" err="1" smtClean="0"/>
              <a:t>Firstquarter</a:t>
            </a:r>
            <a:r>
              <a:rPr lang="cs-CZ" dirty="0" smtClean="0"/>
              <a:t> </a:t>
            </a:r>
            <a:r>
              <a:rPr lang="cs-CZ" dirty="0" err="1" smtClean="0"/>
              <a:t>Openclipart</a:t>
            </a:r>
            <a:r>
              <a:rPr lang="cs-CZ" dirty="0" smtClean="0"/>
              <a:t>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2007 [cit. 2012-11-22]. Dostupné z: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clker.com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cliparts</a:t>
            </a:r>
            <a:r>
              <a:rPr lang="cs-CZ" dirty="0" smtClean="0">
                <a:hlinkClick r:id="rId5"/>
              </a:rPr>
              <a:t>/1/2/f/4/1194986389177832456203_</a:t>
            </a:r>
            <a:r>
              <a:rPr lang="cs-CZ" dirty="0" err="1" smtClean="0">
                <a:hlinkClick r:id="rId5"/>
              </a:rPr>
              <a:t>firstquarter</a:t>
            </a:r>
            <a:r>
              <a:rPr lang="cs-CZ" dirty="0" smtClean="0">
                <a:hlinkClick r:id="rId5"/>
              </a:rPr>
              <a:t>_</a:t>
            </a:r>
            <a:r>
              <a:rPr lang="cs-CZ" dirty="0" err="1" smtClean="0">
                <a:hlinkClick r:id="rId5"/>
              </a:rPr>
              <a:t>opencli</a:t>
            </a:r>
            <a:r>
              <a:rPr lang="cs-CZ" dirty="0" smtClean="0">
                <a:hlinkClick r:id="rId5"/>
              </a:rPr>
              <a:t>_01.svg.med.png</a:t>
            </a:r>
            <a:endParaRPr lang="cs-CZ" dirty="0" smtClean="0"/>
          </a:p>
          <a:p>
            <a:r>
              <a:rPr lang="cs-CZ" dirty="0" smtClean="0"/>
              <a:t>05 </a:t>
            </a:r>
            <a:r>
              <a:rPr lang="cs-CZ" dirty="0" err="1" smtClean="0"/>
              <a:t>Fullmoon</a:t>
            </a:r>
            <a:r>
              <a:rPr lang="cs-CZ" dirty="0" smtClean="0"/>
              <a:t> </a:t>
            </a:r>
            <a:r>
              <a:rPr lang="cs-CZ" dirty="0" err="1" smtClean="0"/>
              <a:t>Openclipart</a:t>
            </a:r>
            <a:r>
              <a:rPr lang="cs-CZ" dirty="0" smtClean="0"/>
              <a:t>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2007 [cit. 2012-11-22]. Dostupné z: </a:t>
            </a: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clker.com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clipart</a:t>
            </a:r>
            <a:r>
              <a:rPr lang="cs-CZ" dirty="0" smtClean="0">
                <a:hlinkClick r:id="rId6"/>
              </a:rPr>
              <a:t>-4177.html</a:t>
            </a:r>
            <a:endParaRPr lang="cs-CZ" dirty="0" smtClean="0"/>
          </a:p>
          <a:p>
            <a:r>
              <a:rPr lang="pl-PL" dirty="0" smtClean="0"/>
              <a:t>Lastquarter.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2012-11-22]. Dostupné z: </a:t>
            </a:r>
            <a:r>
              <a:rPr lang="pl-PL" dirty="0" smtClean="0">
                <a:hlinkClick r:id="rId7"/>
              </a:rPr>
              <a:t>http://www.clker.com/cliparts/3/f/1/7/119498639274180150007_lastquarter_openclip_01.svg.med.png</a:t>
            </a:r>
            <a:endParaRPr lang="pl-PL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6482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s učivem o Měsíci netradiční a interaktivní formou a zároveň zopakování několika pojmů z minulé hodiny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podporuje aktivní zapojení žáka do vyučovacího procesu a tím lepší uchopení látky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šestý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Přírodní prostředí Země (</a:t>
            </a:r>
            <a:r>
              <a:rPr lang="cs-CZ" i="1" dirty="0" smtClean="0"/>
              <a:t>Přírodní prostředí Země</a:t>
            </a:r>
            <a:r>
              <a:rPr lang="cs-CZ" dirty="0" smtClean="0"/>
              <a:t>. třetí. Praha: České geografické společenství, 2008. ISBN 978-80-86034-84-3)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Opakování </a:t>
            </a:r>
            <a:r>
              <a:rPr lang="cs-CZ" sz="3400" dirty="0" smtClean="0"/>
              <a:t>– vyhledej vesmírná tělesa </a:t>
            </a:r>
            <a:endParaRPr lang="cs-CZ" sz="3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3" y="1772816"/>
          <a:ext cx="5653611" cy="3484984"/>
        </p:xfrm>
        <a:graphic>
          <a:graphicData uri="http://schemas.openxmlformats.org/drawingml/2006/table">
            <a:tbl>
              <a:tblPr/>
              <a:tblGrid>
                <a:gridCol w="628179"/>
                <a:gridCol w="628179"/>
                <a:gridCol w="628179"/>
                <a:gridCol w="628179"/>
                <a:gridCol w="628179"/>
                <a:gridCol w="628179"/>
                <a:gridCol w="628179"/>
                <a:gridCol w="628179"/>
                <a:gridCol w="628179"/>
              </a:tblGrid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Opakování </a:t>
            </a:r>
            <a:r>
              <a:rPr lang="cs-CZ" sz="3400" dirty="0" smtClean="0"/>
              <a:t>–</a:t>
            </a:r>
            <a:br>
              <a:rPr lang="cs-CZ" sz="3400" dirty="0" smtClean="0"/>
            </a:br>
            <a:r>
              <a:rPr lang="cs-CZ" sz="3400" dirty="0" err="1" smtClean="0"/>
              <a:t>řEŠENÍ</a:t>
            </a:r>
            <a:r>
              <a:rPr lang="cs-CZ" sz="3400" dirty="0" smtClean="0"/>
              <a:t> </a:t>
            </a:r>
            <a:endParaRPr lang="cs-CZ" sz="3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1772816"/>
          <a:ext cx="7344819" cy="4680520"/>
        </p:xfrm>
        <a:graphic>
          <a:graphicData uri="http://schemas.openxmlformats.org/drawingml/2006/table">
            <a:tbl>
              <a:tblPr/>
              <a:tblGrid>
                <a:gridCol w="816091"/>
                <a:gridCol w="816091"/>
                <a:gridCol w="816091"/>
                <a:gridCol w="816091"/>
                <a:gridCol w="816091"/>
                <a:gridCol w="816091"/>
                <a:gridCol w="816091"/>
                <a:gridCol w="816091"/>
                <a:gridCol w="816091"/>
              </a:tblGrid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Přímá spojovací čára 5"/>
          <p:cNvCxnSpPr/>
          <p:nvPr/>
        </p:nvCxnSpPr>
        <p:spPr>
          <a:xfrm>
            <a:off x="2667000" y="3276600"/>
            <a:ext cx="2895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743200" y="3810000"/>
            <a:ext cx="4419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2133600" y="2590800"/>
            <a:ext cx="0" cy="3048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V="1">
            <a:off x="4572000" y="3886200"/>
            <a:ext cx="0" cy="2514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7010400" y="2667000"/>
            <a:ext cx="0" cy="3657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8686800" cy="838200"/>
          </a:xfrm>
        </p:spPr>
        <p:txBody>
          <a:bodyPr/>
          <a:lstStyle/>
          <a:p>
            <a:r>
              <a:rPr lang="cs-CZ" dirty="0" smtClean="0"/>
              <a:t>Vzhled měsíce</a:t>
            </a:r>
            <a:endParaRPr lang="cs-CZ" dirty="0"/>
          </a:p>
        </p:txBody>
      </p:sp>
      <p:pic>
        <p:nvPicPr>
          <p:cNvPr id="44034" name="Picture 2" descr="Full Moo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4419600" cy="436007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1219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Co všechno dokážeš říct o Měsíci, který tak často pozoruješ na obloze?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38200" y="5715000"/>
            <a:ext cx="7620000" cy="369332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/>
              <a:t>měsíc, který obíhá kolem Země nazýváme </a:t>
            </a:r>
            <a:r>
              <a:rPr lang="cs-CZ" sz="2000" b="1" i="1" dirty="0"/>
              <a:t>Měsíc</a:t>
            </a:r>
            <a:r>
              <a:rPr lang="cs-CZ" sz="2000" b="1" dirty="0"/>
              <a:t> (s velkým M)</a:t>
            </a:r>
          </a:p>
        </p:txBody>
      </p:sp>
      <p:sp>
        <p:nvSpPr>
          <p:cNvPr id="7" name="Obdélník 6"/>
          <p:cNvSpPr/>
          <p:nvPr/>
        </p:nvSpPr>
        <p:spPr>
          <a:xfrm>
            <a:off x="1295400" y="4800600"/>
            <a:ext cx="6629400" cy="369332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přirozená družice Země (nejbližší kosmické těleso Země)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90800" y="3886200"/>
            <a:ext cx="3557384" cy="369332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/>
              <a:t>je asi 4krát </a:t>
            </a:r>
            <a:r>
              <a:rPr lang="cs-CZ" sz="2000" b="1" i="1" dirty="0"/>
              <a:t>menší</a:t>
            </a:r>
            <a:r>
              <a:rPr lang="cs-CZ" sz="2000" b="1" dirty="0"/>
              <a:t> než Země</a:t>
            </a:r>
          </a:p>
        </p:txBody>
      </p:sp>
      <p:sp>
        <p:nvSpPr>
          <p:cNvPr id="9" name="Obdélník 8"/>
          <p:cNvSpPr/>
          <p:nvPr/>
        </p:nvSpPr>
        <p:spPr>
          <a:xfrm>
            <a:off x="990600" y="5257800"/>
            <a:ext cx="7315200" cy="369332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/>
              <a:t>střední vzdálenost Měsíce od Země je 384 403 km</a:t>
            </a:r>
          </a:p>
        </p:txBody>
      </p:sp>
      <p:sp>
        <p:nvSpPr>
          <p:cNvPr id="10" name="Obdélník 9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b="1" dirty="0"/>
              <a:t>druhý nejjasnější objekt na obloze i když nemá vlastní zdroj záření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286000" y="4343400"/>
            <a:ext cx="4403770" cy="341632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/>
              <a:t>Měsíc nemá atmosféru, vodu, ani život</a:t>
            </a:r>
          </a:p>
        </p:txBody>
      </p:sp>
      <p:pic>
        <p:nvPicPr>
          <p:cNvPr id="12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Blueman myšlení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00500"/>
            <a:ext cx="1771650" cy="2857500"/>
          </a:xfrm>
          <a:prstGeom prst="rect">
            <a:avLst/>
          </a:prstGeom>
          <a:noFill/>
        </p:spPr>
      </p:pic>
      <p:pic>
        <p:nvPicPr>
          <p:cNvPr id="4" name="Picture 2" descr="Full Mo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5491"/>
            <a:ext cx="5486400" cy="5412509"/>
          </a:xfrm>
          <a:prstGeom prst="rect">
            <a:avLst/>
          </a:prstGeom>
          <a:noFill/>
        </p:spPr>
      </p:pic>
      <p:sp>
        <p:nvSpPr>
          <p:cNvPr id="5" name="Obláček 4"/>
          <p:cNvSpPr/>
          <p:nvPr/>
        </p:nvSpPr>
        <p:spPr>
          <a:xfrm>
            <a:off x="381000" y="1981200"/>
            <a:ext cx="3276600" cy="1905000"/>
          </a:xfrm>
          <a:prstGeom prst="cloudCallou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Proč nemá Měsíc souvislou barvu?</a:t>
            </a:r>
            <a:endParaRPr lang="cs-CZ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685800"/>
            <a:ext cx="4572000" cy="15881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„měsíční moře“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dirty="0"/>
              <a:t>tmavé skvrny na Měsíci viditelné pouhým okem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dirty="0"/>
              <a:t>sníženiny vyplněné ztuhlou tmavou lávou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3581400" y="2057400"/>
            <a:ext cx="2057400" cy="457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2133600" y="6172200"/>
            <a:ext cx="7010400" cy="6740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/>
              <a:t>světlá místa na Měsíci jsou pak </a:t>
            </a:r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krátery</a:t>
            </a: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b="1" dirty="0"/>
              <a:t>pokryté vrstvou prachu</a:t>
            </a:r>
          </a:p>
        </p:txBody>
      </p:sp>
      <p:cxnSp>
        <p:nvCxnSpPr>
          <p:cNvPr id="11" name="Přímá spojovací šipka 10"/>
          <p:cNvCxnSpPr/>
          <p:nvPr/>
        </p:nvCxnSpPr>
        <p:spPr>
          <a:xfrm flipV="1">
            <a:off x="4343400" y="5715000"/>
            <a:ext cx="2286000" cy="533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lvl="0"/>
            <a:r>
              <a:rPr lang="cs-CZ" i="1" dirty="0" smtClean="0"/>
              <a:t>Některé z planet sluneční soustavy mají své měsíce, které to jsou? </a:t>
            </a:r>
            <a:r>
              <a:rPr lang="cs-CZ" i="1" dirty="0" smtClean="0">
                <a:solidFill>
                  <a:srgbClr val="FF0000"/>
                </a:solidFill>
              </a:rPr>
              <a:t>(škrtni ty, které měsíc nemají</a:t>
            </a:r>
            <a:r>
              <a:rPr lang="cs-CZ" i="1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533400" y="32004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Neptun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14400" y="44196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Uran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819400" y="30480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Saturn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257800" y="38100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Země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505200" y="5029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Venuše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57200" y="5791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Jupiter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400800" y="5410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Merkur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867400" y="25908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Mars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841248"/>
          </a:xfrm>
        </p:spPr>
        <p:txBody>
          <a:bodyPr>
            <a:normAutofit/>
          </a:bodyPr>
          <a:lstStyle/>
          <a:p>
            <a:r>
              <a:rPr lang="cs-CZ" sz="2000" i="1" dirty="0" smtClean="0">
                <a:solidFill>
                  <a:srgbClr val="FF0000"/>
                </a:solidFill>
              </a:rPr>
              <a:t>Spojte měsíc a planetu, které k sobě patří (práce s atlasem):</a:t>
            </a:r>
            <a:endParaRPr lang="cs-CZ" sz="2000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048000" cy="472440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400" dirty="0" smtClean="0"/>
              <a:t>Země</a:t>
            </a:r>
          </a:p>
          <a:p>
            <a:r>
              <a:rPr lang="cs-CZ" sz="4400" dirty="0" smtClean="0"/>
              <a:t>Mars</a:t>
            </a:r>
          </a:p>
          <a:p>
            <a:r>
              <a:rPr lang="cs-CZ" sz="4400" dirty="0" smtClean="0"/>
              <a:t>Jupiter</a:t>
            </a:r>
          </a:p>
          <a:p>
            <a:r>
              <a:rPr lang="cs-CZ" sz="4400" dirty="0" smtClean="0"/>
              <a:t>Saturn</a:t>
            </a:r>
          </a:p>
          <a:p>
            <a:r>
              <a:rPr lang="cs-CZ" sz="4400" dirty="0" smtClean="0"/>
              <a:t>Uran</a:t>
            </a:r>
          </a:p>
          <a:p>
            <a:r>
              <a:rPr lang="cs-CZ" sz="4400" dirty="0" smtClean="0"/>
              <a:t>Neptun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158837" cy="472440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4400" dirty="0" err="1" smtClean="0"/>
              <a:t>Tethys</a:t>
            </a:r>
            <a:endParaRPr lang="cs-CZ" sz="4400" dirty="0" smtClean="0"/>
          </a:p>
          <a:p>
            <a:r>
              <a:rPr lang="cs-CZ" sz="4400" dirty="0" err="1" smtClean="0"/>
              <a:t>Titania</a:t>
            </a:r>
            <a:endParaRPr lang="cs-CZ" sz="4400" dirty="0" smtClean="0"/>
          </a:p>
          <a:p>
            <a:r>
              <a:rPr lang="cs-CZ" sz="4400" dirty="0" err="1" smtClean="0"/>
              <a:t>Europa</a:t>
            </a:r>
            <a:endParaRPr lang="cs-CZ" sz="4400" dirty="0" smtClean="0"/>
          </a:p>
          <a:p>
            <a:r>
              <a:rPr lang="cs-CZ" sz="4400" dirty="0" smtClean="0"/>
              <a:t>Měsíc</a:t>
            </a:r>
          </a:p>
          <a:p>
            <a:r>
              <a:rPr lang="cs-CZ" sz="4400" dirty="0" smtClean="0"/>
              <a:t>Triton</a:t>
            </a:r>
          </a:p>
          <a:p>
            <a:r>
              <a:rPr lang="cs-CZ" sz="4400" dirty="0" err="1" smtClean="0"/>
              <a:t>Phobos</a:t>
            </a:r>
            <a:endParaRPr lang="cs-CZ" sz="4400" dirty="0" smtClean="0"/>
          </a:p>
          <a:p>
            <a:endParaRPr lang="cs-CZ" sz="4400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2209800" y="2057400"/>
            <a:ext cx="3505200" cy="20574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1981200" y="2895600"/>
            <a:ext cx="3733800" cy="27432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V="1">
            <a:off x="2362200" y="3505200"/>
            <a:ext cx="3352800" cy="1524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438400" y="1981200"/>
            <a:ext cx="3352800" cy="25146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1905000" y="2743200"/>
            <a:ext cx="3962400" cy="25146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2514600" y="4953000"/>
            <a:ext cx="3352800" cy="10668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572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Pohyby Měsíce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obíhá kolem Země</a:t>
            </a:r>
          </a:p>
          <a:p>
            <a:pPr eaLnBrk="1" hangingPunct="1">
              <a:defRPr/>
            </a:pPr>
            <a:r>
              <a:rPr lang="cs-CZ" b="1" dirty="0" smtClean="0"/>
              <a:t>otáčí se kolem své osy</a:t>
            </a:r>
          </a:p>
          <a:p>
            <a:pPr lvl="1" eaLnBrk="1" hangingPunct="1">
              <a:defRPr/>
            </a:pPr>
            <a:r>
              <a:rPr lang="cs-CZ" dirty="0" smtClean="0"/>
              <a:t>způsobuje, že vidíme na obloze pohyb Měsíce od východu k západu</a:t>
            </a:r>
          </a:p>
          <a:p>
            <a:pPr lvl="1" eaLnBrk="1" hangingPunct="1">
              <a:defRPr/>
            </a:pPr>
            <a:r>
              <a:rPr lang="cs-CZ" dirty="0" smtClean="0"/>
              <a:t>kolem své osy se Měsíc otočí za stejnou dobu, za kterou oběhne kolem Země → proto je Měsíc k Zemi obrácen vždy stejnou částí svého povrchu → „</a:t>
            </a:r>
            <a:r>
              <a:rPr lang="cs-CZ" b="1" i="1" dirty="0" smtClean="0"/>
              <a:t>přivrácenou</a:t>
            </a:r>
            <a:r>
              <a:rPr lang="cs-CZ" dirty="0" smtClean="0"/>
              <a:t>“ stranou</a:t>
            </a:r>
          </a:p>
          <a:p>
            <a:pPr eaLnBrk="1" hangingPunct="1">
              <a:defRPr/>
            </a:pPr>
            <a:r>
              <a:rPr lang="cs-CZ" b="1" dirty="0" smtClean="0"/>
              <a:t>společně se Zemí obíhá kolem Slunce </a:t>
            </a: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610</Words>
  <Application>Microsoft Office PowerPoint</Application>
  <PresentationFormat>Předvádění na obrazovce (4:3)</PresentationFormat>
  <Paragraphs>254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Výchozí návrh</vt:lpstr>
      <vt:lpstr>Cesta</vt:lpstr>
      <vt:lpstr>Měsíc</vt:lpstr>
      <vt:lpstr>Anotace:</vt:lpstr>
      <vt:lpstr>Opakování – vyhledej vesmírná tělesa </vt:lpstr>
      <vt:lpstr>Opakování – řEŠENÍ </vt:lpstr>
      <vt:lpstr>Vzhled měsíce</vt:lpstr>
      <vt:lpstr>Snímek 6</vt:lpstr>
      <vt:lpstr>Úkol:</vt:lpstr>
      <vt:lpstr>Spojte měsíc a planetu, které k sobě patří (práce s atlasem):</vt:lpstr>
      <vt:lpstr>Pohyby Měsíce</vt:lpstr>
      <vt:lpstr>Měsíční fáze</vt:lpstr>
      <vt:lpstr>Příliv a odliv</vt:lpstr>
      <vt:lpstr>Opakování – škrtni špatné odpovědi</vt:lpstr>
      <vt:lpstr>Snímek 13</vt:lpstr>
      <vt:lpstr>Snímek 14</vt:lpstr>
      <vt:lpstr>Zdroj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56</cp:revision>
  <cp:lastPrinted>1601-01-01T00:00:00Z</cp:lastPrinted>
  <dcterms:created xsi:type="dcterms:W3CDTF">1601-01-01T00:00:00Z</dcterms:created>
  <dcterms:modified xsi:type="dcterms:W3CDTF">2014-07-01T09:34:40Z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