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9" r:id="rId2"/>
  </p:sldMasterIdLst>
  <p:sldIdLst>
    <p:sldId id="256" r:id="rId3"/>
    <p:sldId id="259" r:id="rId4"/>
    <p:sldId id="267" r:id="rId5"/>
    <p:sldId id="260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72" r:id="rId16"/>
    <p:sldId id="275" r:id="rId17"/>
    <p:sldId id="273" r:id="rId18"/>
    <p:sldId id="276" r:id="rId19"/>
    <p:sldId id="277" r:id="rId20"/>
    <p:sldId id="278" r:id="rId21"/>
    <p:sldId id="279" r:id="rId22"/>
    <p:sldId id="261" r:id="rId23"/>
    <p:sldId id="274" r:id="rId2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EE562-E966-403F-A179-84926289E4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B821A-21A1-451E-8CE4-1FBEE5FD9A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91020-8601-4585-B7E2-3D6467C8BFA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69BEE562-E966-403F-A179-84926289E42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4CBA4A1-732A-41F0-BAE4-DAD2AE6C6B0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A07D2E63-67EF-42C2-B9E6-29CEA2F0534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pPr>
              <a:defRPr/>
            </a:pPr>
            <a:fld id="{A3E7B4FD-A259-46A7-B822-FA5259403C1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pPr>
              <a:defRPr/>
            </a:pPr>
            <a:fld id="{C2BAA007-54BD-4B5A-8F8E-FCEA113289F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C748EEB-2D24-41F7-96A0-CBC1F3DCF8D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990B91A-1B92-4C24-87A8-E9657B30A92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66E85101-ADEF-45F6-AF82-FA2B51B6243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BA4A1-732A-41F0-BAE4-DAD2AE6C6B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81CB8E3E-5C89-4B7C-B359-7CF284D6AB8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28B821A-21A1-451E-8CE4-1FBEE5FD9A0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0091020-8601-4585-B7E2-3D6467C8BFA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D2E63-67EF-42C2-B9E6-29CEA2F0534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E7B4FD-A259-46A7-B822-FA5259403C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BAA007-54BD-4B5A-8F8E-FCEA113289F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48EEB-2D24-41F7-96A0-CBC1F3DCF8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90B91A-1B92-4C24-87A8-E9657B30A92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85101-ADEF-45F6-AF82-FA2B51B624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CB8E3E-5C89-4B7C-B359-7CF284D6AB8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F3407694-D2C7-48DB-BA5F-C3ACA3B0B9E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F3407694-D2C7-48DB-BA5F-C3ACA3B0B9E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BE_Logo_JuryUmweltzeichen_MenschUmwelt.svg" TargetMode="External"/><Relationship Id="rId2" Type="http://schemas.openxmlformats.org/officeDocument/2006/relationships/hyperlink" Target="http://office.microsoft.com/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2766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cs-CZ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Opakování</a:t>
            </a:r>
          </a:p>
        </p:txBody>
      </p:sp>
      <p:pic>
        <p:nvPicPr>
          <p:cNvPr id="4099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4101" name="Text Box 14"/>
          <p:cNvSpPr txBox="1">
            <a:spLocks noChangeArrowheads="1"/>
          </p:cNvSpPr>
          <p:nvPr/>
        </p:nvSpPr>
        <p:spPr bwMode="auto">
          <a:xfrm>
            <a:off x="0" y="4572000"/>
            <a:ext cx="9144000" cy="92333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dirty="0"/>
              <a:t>Autor: Mgr. </a:t>
            </a:r>
            <a:r>
              <a:rPr lang="cs-CZ" b="1" dirty="0" smtClean="0"/>
              <a:t>Helena Nováková</a:t>
            </a:r>
            <a:endParaRPr lang="cs-CZ" b="1" dirty="0"/>
          </a:p>
          <a:p>
            <a:pPr algn="ctr"/>
            <a:endParaRPr lang="cs-CZ" dirty="0"/>
          </a:p>
          <a:p>
            <a:pPr algn="ctr"/>
            <a:r>
              <a:rPr lang="cs-CZ" dirty="0"/>
              <a:t>Škola: Základní škola Slušovice, okres Zlín, příspěvková </a:t>
            </a:r>
            <a:r>
              <a:rPr lang="cs-CZ" dirty="0" smtClean="0"/>
              <a:t>organizace</a:t>
            </a:r>
            <a:endParaRPr lang="cs-CZ" dirty="0"/>
          </a:p>
        </p:txBody>
      </p:sp>
      <p:sp>
        <p:nvSpPr>
          <p:cNvPr id="4102" name="Text Box 17"/>
          <p:cNvSpPr txBox="1">
            <a:spLocks noChangeArrowheads="1"/>
          </p:cNvSpPr>
          <p:nvPr/>
        </p:nvSpPr>
        <p:spPr bwMode="auto">
          <a:xfrm>
            <a:off x="0" y="2057400"/>
            <a:ext cx="9144000" cy="823913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/>
              <a:t>Registrační číslo projektu: CZ.1.07/1.1.38/02.0025</a:t>
            </a:r>
          </a:p>
          <a:p>
            <a:pPr algn="ctr"/>
            <a:r>
              <a:rPr lang="cs-CZ"/>
              <a:t>Název projektu: Modernizace výuky na ZŠ Slušovice, Fryšták, Kašava a Velehrad</a:t>
            </a:r>
          </a:p>
          <a:p>
            <a:pPr algn="ctr"/>
            <a:r>
              <a:rPr lang="cs-CZ" sz="1200"/>
              <a:t>Tento projekt je spolufinancován z Evropského sociálního fondu a státního rozpočtu České republiky.</a:t>
            </a:r>
          </a:p>
        </p:txBody>
      </p:sp>
      <p:sp>
        <p:nvSpPr>
          <p:cNvPr id="7" name="Obdélník 6"/>
          <p:cNvSpPr/>
          <p:nvPr/>
        </p:nvSpPr>
        <p:spPr>
          <a:xfrm>
            <a:off x="2667000" y="4114800"/>
            <a:ext cx="40735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 smtClean="0"/>
              <a:t>Z_030_Ekologie_Opakování</a:t>
            </a:r>
            <a:endParaRPr lang="cs-CZ" sz="2400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915400" cy="1143000"/>
          </a:xfrm>
        </p:spPr>
        <p:txBody>
          <a:bodyPr>
            <a:noAutofit/>
          </a:bodyPr>
          <a:lstStyle/>
          <a:p>
            <a:pPr algn="l"/>
            <a:r>
              <a:rPr lang="cs-CZ" sz="3000" dirty="0" smtClean="0"/>
              <a:t>soubor znečišťujících, škodlivých  látek, které unikají do ovzduší při průmyslové výrobě nazýváme:</a:t>
            </a:r>
            <a:endParaRPr lang="cs-CZ" sz="3000" dirty="0"/>
          </a:p>
        </p:txBody>
      </p:sp>
      <p:sp>
        <p:nvSpPr>
          <p:cNvPr id="4" name="Zaoblený obdélník 3">
            <a:hlinkClick r:id="" action="ppaction://hlinkshowjump?jump=nextslide"/>
          </p:cNvPr>
          <p:cNvSpPr/>
          <p:nvPr/>
        </p:nvSpPr>
        <p:spPr>
          <a:xfrm>
            <a:off x="304800" y="1905000"/>
            <a:ext cx="38862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exhalace</a:t>
            </a:r>
            <a:endParaRPr lang="cs-CZ" sz="3200" dirty="0"/>
          </a:p>
        </p:txBody>
      </p:sp>
      <p:pic>
        <p:nvPicPr>
          <p:cNvPr id="5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aoblený obdélník 6">
            <a:hlinkClick r:id="rId3" action="ppaction://hlinksldjump"/>
          </p:cNvPr>
          <p:cNvSpPr/>
          <p:nvPr/>
        </p:nvSpPr>
        <p:spPr>
          <a:xfrm>
            <a:off x="2438400" y="3505200"/>
            <a:ext cx="38862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imise</a:t>
            </a:r>
            <a:endParaRPr lang="cs-CZ" sz="3200" dirty="0"/>
          </a:p>
        </p:txBody>
      </p:sp>
      <p:sp>
        <p:nvSpPr>
          <p:cNvPr id="8" name="Zaoblený obdélník 7">
            <a:hlinkClick r:id="rId3" action="ppaction://hlinksldjump"/>
          </p:cNvPr>
          <p:cNvSpPr/>
          <p:nvPr/>
        </p:nvSpPr>
        <p:spPr>
          <a:xfrm>
            <a:off x="4800600" y="1905000"/>
            <a:ext cx="38862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exhumace</a:t>
            </a:r>
            <a:endParaRPr lang="cs-CZ" sz="3200" dirty="0"/>
          </a:p>
        </p:txBody>
      </p:sp>
    </p:spTree>
  </p:cSld>
  <p:clrMapOvr>
    <a:masterClrMapping/>
  </p:clrMapOvr>
  <p:transition>
    <p:pu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dirty="0" smtClean="0"/>
              <a:t>Mezi civilizační nemoci nepatří</a:t>
            </a:r>
            <a:endParaRPr lang="cs-CZ" dirty="0"/>
          </a:p>
        </p:txBody>
      </p:sp>
      <p:sp>
        <p:nvSpPr>
          <p:cNvPr id="4" name="Zaoblený obdélník 3">
            <a:hlinkClick r:id="rId2" action="ppaction://hlinksldjump"/>
          </p:cNvPr>
          <p:cNvSpPr/>
          <p:nvPr/>
        </p:nvSpPr>
        <p:spPr>
          <a:xfrm>
            <a:off x="304800" y="1905000"/>
            <a:ext cx="38862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AIDS</a:t>
            </a:r>
            <a:endParaRPr lang="cs-CZ" sz="3200" dirty="0"/>
          </a:p>
        </p:txBody>
      </p:sp>
      <p:pic>
        <p:nvPicPr>
          <p:cNvPr id="5" name="Picture 3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aoblený obdélník 6">
            <a:hlinkClick r:id="" action="ppaction://hlinkshowjump?jump=nextslide"/>
          </p:cNvPr>
          <p:cNvSpPr/>
          <p:nvPr/>
        </p:nvSpPr>
        <p:spPr>
          <a:xfrm>
            <a:off x="2438400" y="3505200"/>
            <a:ext cx="38862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nachlazení</a:t>
            </a:r>
            <a:endParaRPr lang="cs-CZ" sz="3200" dirty="0"/>
          </a:p>
        </p:txBody>
      </p:sp>
      <p:sp>
        <p:nvSpPr>
          <p:cNvPr id="8" name="Zaoblený obdélník 7">
            <a:hlinkClick r:id="rId2" action="ppaction://hlinksldjump"/>
          </p:cNvPr>
          <p:cNvSpPr/>
          <p:nvPr/>
        </p:nvSpPr>
        <p:spPr>
          <a:xfrm>
            <a:off x="4800600" y="1905000"/>
            <a:ext cx="38862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alergické nemoci</a:t>
            </a:r>
            <a:endParaRPr lang="cs-CZ" sz="3200" dirty="0"/>
          </a:p>
        </p:txBody>
      </p:sp>
    </p:spTree>
  </p:cSld>
  <p:clrMapOvr>
    <a:masterClrMapping/>
  </p:clrMapOvr>
  <p:transition>
    <p:push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200" dirty="0" smtClean="0"/>
              <a:t>Freon je obchodním názvem pro chlor-fluorované uhlovodíky, který má značku:</a:t>
            </a:r>
            <a:endParaRPr lang="cs-CZ" sz="3200" dirty="0"/>
          </a:p>
        </p:txBody>
      </p:sp>
      <p:sp>
        <p:nvSpPr>
          <p:cNvPr id="4" name="Zaoblený obdélník 3">
            <a:hlinkClick r:id="rId2" action="ppaction://hlinksldjump"/>
          </p:cNvPr>
          <p:cNvSpPr/>
          <p:nvPr/>
        </p:nvSpPr>
        <p:spPr>
          <a:xfrm>
            <a:off x="304800" y="1905000"/>
            <a:ext cx="38862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UHF</a:t>
            </a:r>
            <a:endParaRPr lang="cs-CZ" sz="3200" dirty="0"/>
          </a:p>
        </p:txBody>
      </p:sp>
      <p:pic>
        <p:nvPicPr>
          <p:cNvPr id="5" name="Picture 3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aoblený obdélník 6">
            <a:hlinkClick r:id="rId2" action="ppaction://hlinksldjump"/>
          </p:cNvPr>
          <p:cNvSpPr/>
          <p:nvPr/>
        </p:nvSpPr>
        <p:spPr>
          <a:xfrm>
            <a:off x="2438400" y="3505200"/>
            <a:ext cx="38862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CFO</a:t>
            </a:r>
            <a:endParaRPr lang="cs-CZ" sz="3200" dirty="0"/>
          </a:p>
        </p:txBody>
      </p:sp>
      <p:sp>
        <p:nvSpPr>
          <p:cNvPr id="8" name="Zaoblený obdélník 7">
            <a:hlinkClick r:id="" action="ppaction://hlinkshowjump?jump=nextslide"/>
          </p:cNvPr>
          <p:cNvSpPr/>
          <p:nvPr/>
        </p:nvSpPr>
        <p:spPr>
          <a:xfrm>
            <a:off x="4800600" y="1905000"/>
            <a:ext cx="38862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CFC</a:t>
            </a:r>
            <a:endParaRPr lang="cs-CZ" sz="3200" dirty="0"/>
          </a:p>
        </p:txBody>
      </p:sp>
    </p:spTree>
  </p:cSld>
  <p:clrMapOvr>
    <a:masterClrMapping/>
  </p:clrMapOvr>
  <p:transition>
    <p:push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dirty="0" smtClean="0"/>
              <a:t>Devastace krajiny znamená:</a:t>
            </a:r>
            <a:endParaRPr lang="cs-CZ" dirty="0"/>
          </a:p>
        </p:txBody>
      </p:sp>
      <p:sp>
        <p:nvSpPr>
          <p:cNvPr id="4" name="Zaoblený obdélník 3">
            <a:hlinkClick r:id="" action="ppaction://hlinkshowjump?jump=nextslide"/>
          </p:cNvPr>
          <p:cNvSpPr/>
          <p:nvPr/>
        </p:nvSpPr>
        <p:spPr>
          <a:xfrm>
            <a:off x="304800" y="1905000"/>
            <a:ext cx="38862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poškození krajiny</a:t>
            </a:r>
            <a:endParaRPr lang="cs-CZ" sz="3200" dirty="0"/>
          </a:p>
        </p:txBody>
      </p:sp>
      <p:pic>
        <p:nvPicPr>
          <p:cNvPr id="5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aoblený obdélník 7">
            <a:hlinkClick r:id="rId3" action="ppaction://hlinksldjump"/>
          </p:cNvPr>
          <p:cNvSpPr/>
          <p:nvPr/>
        </p:nvSpPr>
        <p:spPr>
          <a:xfrm>
            <a:off x="4800600" y="1905000"/>
            <a:ext cx="38862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obnovení krajiny</a:t>
            </a:r>
            <a:endParaRPr lang="cs-CZ" sz="3200" dirty="0"/>
          </a:p>
        </p:txBody>
      </p:sp>
    </p:spTree>
  </p:cSld>
  <p:clrMapOvr>
    <a:masterClrMapping/>
  </p:clrMapOvr>
  <p:transition>
    <p:push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839200" cy="1143000"/>
          </a:xfrm>
        </p:spPr>
        <p:txBody>
          <a:bodyPr>
            <a:noAutofit/>
          </a:bodyPr>
          <a:lstStyle/>
          <a:p>
            <a:pPr algn="l"/>
            <a:r>
              <a:rPr lang="cs-CZ" sz="2800" dirty="0" smtClean="0"/>
              <a:t>přírodní proces, při kterém dochází k rozrušování, odstraňování a přenášení zvětralé vrchní části hornin</a:t>
            </a:r>
            <a:endParaRPr lang="cs-CZ" sz="2800" dirty="0"/>
          </a:p>
        </p:txBody>
      </p:sp>
      <p:sp>
        <p:nvSpPr>
          <p:cNvPr id="4" name="Zaoblený obdélník 3">
            <a:hlinkClick r:id="rId2" action="ppaction://hlinksldjump"/>
          </p:cNvPr>
          <p:cNvSpPr/>
          <p:nvPr/>
        </p:nvSpPr>
        <p:spPr>
          <a:xfrm>
            <a:off x="304800" y="1905000"/>
            <a:ext cx="38862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emise</a:t>
            </a:r>
            <a:endParaRPr lang="cs-CZ" sz="3200" dirty="0"/>
          </a:p>
        </p:txBody>
      </p:sp>
      <p:pic>
        <p:nvPicPr>
          <p:cNvPr id="5" name="Picture 3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aoblený obdélník 6">
            <a:hlinkClick r:id="rId2" action="ppaction://hlinksldjump"/>
          </p:cNvPr>
          <p:cNvSpPr/>
          <p:nvPr/>
        </p:nvSpPr>
        <p:spPr>
          <a:xfrm>
            <a:off x="2438400" y="3505200"/>
            <a:ext cx="38862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err="1" smtClean="0"/>
              <a:t>ekumena</a:t>
            </a:r>
            <a:endParaRPr lang="cs-CZ" sz="3200" dirty="0"/>
          </a:p>
        </p:txBody>
      </p:sp>
      <p:sp>
        <p:nvSpPr>
          <p:cNvPr id="8" name="Zaoblený obdélník 7">
            <a:hlinkClick r:id="" action="ppaction://hlinkshowjump?jump=nextslide"/>
          </p:cNvPr>
          <p:cNvSpPr/>
          <p:nvPr/>
        </p:nvSpPr>
        <p:spPr>
          <a:xfrm>
            <a:off x="4800600" y="1905000"/>
            <a:ext cx="38862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eroze</a:t>
            </a:r>
            <a:endParaRPr lang="cs-CZ" sz="3200" dirty="0"/>
          </a:p>
        </p:txBody>
      </p:sp>
    </p:spTree>
  </p:cSld>
  <p:clrMapOvr>
    <a:masterClrMapping/>
  </p:clrMapOvr>
  <p:transition>
    <p:push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dirty="0" smtClean="0"/>
              <a:t>Erozi půdy můžeme zastavit:</a:t>
            </a:r>
            <a:endParaRPr lang="cs-CZ" dirty="0"/>
          </a:p>
        </p:txBody>
      </p:sp>
      <p:sp>
        <p:nvSpPr>
          <p:cNvPr id="4" name="Zaoblený obdélník 3">
            <a:hlinkClick r:id="rId2" action="ppaction://hlinksldjump"/>
          </p:cNvPr>
          <p:cNvSpPr/>
          <p:nvPr/>
        </p:nvSpPr>
        <p:spPr>
          <a:xfrm>
            <a:off x="304800" y="1905000"/>
            <a:ext cx="38862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vykácením stromů</a:t>
            </a:r>
            <a:endParaRPr lang="cs-CZ" sz="3200" dirty="0"/>
          </a:p>
        </p:txBody>
      </p:sp>
      <p:pic>
        <p:nvPicPr>
          <p:cNvPr id="5" name="Picture 3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aoblený obdélník 6">
            <a:hlinkClick r:id="" action="ppaction://hlinkshowjump?jump=nextslide"/>
          </p:cNvPr>
          <p:cNvSpPr/>
          <p:nvPr/>
        </p:nvSpPr>
        <p:spPr>
          <a:xfrm>
            <a:off x="2438400" y="3505200"/>
            <a:ext cx="38862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vysázením stromů</a:t>
            </a:r>
            <a:endParaRPr lang="cs-CZ" sz="3200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dirty="0" smtClean="0"/>
              <a:t>soubor všech populací žijících v daném prostředí nazýváme jako:</a:t>
            </a:r>
            <a:endParaRPr lang="cs-CZ" dirty="0"/>
          </a:p>
        </p:txBody>
      </p:sp>
      <p:sp>
        <p:nvSpPr>
          <p:cNvPr id="4" name="Zaoblený obdélník 3">
            <a:hlinkClick r:id="rId2" action="ppaction://hlinksldjump"/>
          </p:cNvPr>
          <p:cNvSpPr/>
          <p:nvPr/>
        </p:nvSpPr>
        <p:spPr>
          <a:xfrm>
            <a:off x="304800" y="1905000"/>
            <a:ext cx="38862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biom</a:t>
            </a:r>
            <a:endParaRPr lang="cs-CZ" sz="3200" dirty="0"/>
          </a:p>
        </p:txBody>
      </p:sp>
      <p:pic>
        <p:nvPicPr>
          <p:cNvPr id="5" name="Picture 3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aoblený obdélník 6">
            <a:hlinkClick r:id="" action="ppaction://hlinkshowjump?jump=nextslide"/>
          </p:cNvPr>
          <p:cNvSpPr/>
          <p:nvPr/>
        </p:nvSpPr>
        <p:spPr>
          <a:xfrm>
            <a:off x="2438400" y="3505200"/>
            <a:ext cx="38862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biocenóza</a:t>
            </a:r>
            <a:endParaRPr lang="cs-CZ" sz="3200" dirty="0"/>
          </a:p>
        </p:txBody>
      </p:sp>
      <p:sp>
        <p:nvSpPr>
          <p:cNvPr id="8" name="Zaoblený obdélník 7">
            <a:hlinkClick r:id="rId2" action="ppaction://hlinksldjump"/>
          </p:cNvPr>
          <p:cNvSpPr/>
          <p:nvPr/>
        </p:nvSpPr>
        <p:spPr>
          <a:xfrm>
            <a:off x="4800600" y="1905000"/>
            <a:ext cx="38862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smtClean="0"/>
              <a:t>krajina</a:t>
            </a:r>
            <a:endParaRPr lang="cs-CZ" sz="3200" dirty="0"/>
          </a:p>
        </p:txBody>
      </p:sp>
    </p:spTree>
  </p:cSld>
  <p:clrMapOvr>
    <a:masterClrMapping/>
  </p:clrMapOvr>
  <p:transition>
    <p:push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382000" cy="1143000"/>
          </a:xfrm>
        </p:spPr>
        <p:txBody>
          <a:bodyPr>
            <a:normAutofit/>
          </a:bodyPr>
          <a:lstStyle/>
          <a:p>
            <a:pPr algn="l"/>
            <a:r>
              <a:rPr lang="cs-CZ" sz="2800" dirty="0" smtClean="0"/>
              <a:t>Koncepci tzv. Spravedlivého obchodu (spravedlivé ceny za obchod) nazýváme jako:</a:t>
            </a:r>
            <a:endParaRPr lang="cs-CZ" sz="2800" dirty="0"/>
          </a:p>
        </p:txBody>
      </p:sp>
      <p:sp>
        <p:nvSpPr>
          <p:cNvPr id="4" name="Zaoblený obdélník 3">
            <a:hlinkClick r:id="rId2" action="ppaction://hlinksldjump"/>
          </p:cNvPr>
          <p:cNvSpPr/>
          <p:nvPr/>
        </p:nvSpPr>
        <p:spPr>
          <a:xfrm>
            <a:off x="304800" y="1905000"/>
            <a:ext cx="38862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err="1" smtClean="0"/>
              <a:t>Shop</a:t>
            </a:r>
            <a:r>
              <a:rPr lang="cs-CZ" sz="3200" dirty="0" smtClean="0"/>
              <a:t> </a:t>
            </a:r>
            <a:r>
              <a:rPr lang="cs-CZ" sz="3200" dirty="0" err="1" smtClean="0"/>
              <a:t>Home</a:t>
            </a:r>
            <a:endParaRPr lang="cs-CZ" sz="3200" dirty="0"/>
          </a:p>
        </p:txBody>
      </p:sp>
      <p:pic>
        <p:nvPicPr>
          <p:cNvPr id="5" name="Picture 3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aoblený obdélník 6">
            <a:hlinkClick r:id="" action="ppaction://hlinkshowjump?jump=nextslide"/>
          </p:cNvPr>
          <p:cNvSpPr/>
          <p:nvPr/>
        </p:nvSpPr>
        <p:spPr>
          <a:xfrm>
            <a:off x="5029200" y="1905000"/>
            <a:ext cx="38862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Fair </a:t>
            </a:r>
            <a:r>
              <a:rPr lang="cs-CZ" sz="3200" dirty="0" err="1" smtClean="0"/>
              <a:t>Trade</a:t>
            </a:r>
            <a:endParaRPr lang="cs-CZ" sz="3200" dirty="0"/>
          </a:p>
        </p:txBody>
      </p:sp>
      <p:sp>
        <p:nvSpPr>
          <p:cNvPr id="8" name="Zaoblený obdélník 7">
            <a:hlinkClick r:id="rId2" action="ppaction://hlinksldjump"/>
          </p:cNvPr>
          <p:cNvSpPr/>
          <p:nvPr/>
        </p:nvSpPr>
        <p:spPr>
          <a:xfrm>
            <a:off x="2819400" y="3505200"/>
            <a:ext cx="38862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Fair </a:t>
            </a:r>
            <a:r>
              <a:rPr lang="cs-CZ" sz="3200" dirty="0" err="1" smtClean="0"/>
              <a:t>Home</a:t>
            </a:r>
            <a:endParaRPr lang="cs-CZ" sz="3200" dirty="0"/>
          </a:p>
        </p:txBody>
      </p:sp>
    </p:spTree>
  </p:cSld>
  <p:clrMapOvr>
    <a:masterClrMapping/>
  </p:clrMapOvr>
  <p:transition>
    <p:push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dirty="0" smtClean="0"/>
              <a:t>k přerušení části přírodního koloběhu živin přispějeme:</a:t>
            </a:r>
            <a:endParaRPr lang="cs-CZ" dirty="0"/>
          </a:p>
        </p:txBody>
      </p:sp>
      <p:sp>
        <p:nvSpPr>
          <p:cNvPr id="4" name="Zaoblený obdélník 3">
            <a:hlinkClick r:id="rId2" action="ppaction://hlinksldjump"/>
          </p:cNvPr>
          <p:cNvSpPr/>
          <p:nvPr/>
        </p:nvSpPr>
        <p:spPr>
          <a:xfrm>
            <a:off x="2209800" y="1981200"/>
            <a:ext cx="45720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zanecháním tlejícího dřeva v lese</a:t>
            </a:r>
            <a:endParaRPr lang="cs-CZ" sz="3200" dirty="0"/>
          </a:p>
        </p:txBody>
      </p:sp>
      <p:pic>
        <p:nvPicPr>
          <p:cNvPr id="5" name="Picture 3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aoblený obdélník 6">
            <a:hlinkClick r:id="" action="ppaction://hlinkshowjump?jump=nextslide"/>
          </p:cNvPr>
          <p:cNvSpPr/>
          <p:nvPr/>
        </p:nvSpPr>
        <p:spPr>
          <a:xfrm>
            <a:off x="2438400" y="3505200"/>
            <a:ext cx="43434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odstraněním tlejícího dřeva z lesa</a:t>
            </a:r>
            <a:endParaRPr lang="cs-CZ" sz="3200" dirty="0"/>
          </a:p>
        </p:txBody>
      </p:sp>
    </p:spTree>
  </p:cSld>
  <p:clrMapOvr>
    <a:masterClrMapping/>
  </p:clrMapOvr>
  <p:transition>
    <p:push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cs-CZ" sz="2800" dirty="0" smtClean="0"/>
              <a:t>nebezpečné, toxické chemické látky, které mají neblahý vliv na životní prostředí i člověka nazýváme jako:</a:t>
            </a:r>
            <a:endParaRPr lang="cs-CZ" sz="2800" dirty="0"/>
          </a:p>
        </p:txBody>
      </p:sp>
      <p:sp>
        <p:nvSpPr>
          <p:cNvPr id="4" name="Zaoblený obdélník 3">
            <a:hlinkClick r:id="rId2" action="ppaction://hlinksldjump"/>
          </p:cNvPr>
          <p:cNvSpPr/>
          <p:nvPr/>
        </p:nvSpPr>
        <p:spPr>
          <a:xfrm>
            <a:off x="2895600" y="3581400"/>
            <a:ext cx="38862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err="1" smtClean="0"/>
              <a:t>herbalisty</a:t>
            </a:r>
            <a:endParaRPr lang="cs-CZ" sz="3200" dirty="0"/>
          </a:p>
        </p:txBody>
      </p:sp>
      <p:pic>
        <p:nvPicPr>
          <p:cNvPr id="5" name="Picture 3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aoblený obdélník 6">
            <a:hlinkClick r:id="" action="ppaction://hlinkshowjump?jump=nextslide"/>
          </p:cNvPr>
          <p:cNvSpPr/>
          <p:nvPr/>
        </p:nvSpPr>
        <p:spPr>
          <a:xfrm>
            <a:off x="533400" y="1905000"/>
            <a:ext cx="38862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pesticidy</a:t>
            </a:r>
            <a:endParaRPr lang="cs-CZ" sz="3200" dirty="0"/>
          </a:p>
        </p:txBody>
      </p:sp>
      <p:sp>
        <p:nvSpPr>
          <p:cNvPr id="8" name="Zaoblený obdélník 7">
            <a:hlinkClick r:id="rId2" action="ppaction://hlinksldjump"/>
          </p:cNvPr>
          <p:cNvSpPr/>
          <p:nvPr/>
        </p:nvSpPr>
        <p:spPr>
          <a:xfrm>
            <a:off x="4800600" y="1905000"/>
            <a:ext cx="38862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err="1" smtClean="0"/>
              <a:t>peslicidy</a:t>
            </a:r>
            <a:endParaRPr lang="cs-CZ" sz="3200" dirty="0"/>
          </a:p>
        </p:txBody>
      </p:sp>
    </p:spTree>
  </p:cSld>
  <p:clrMapOvr>
    <a:masterClrMapping/>
  </p:clrMapOvr>
  <p:transition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Anotace:</a:t>
            </a:r>
          </a:p>
        </p:txBody>
      </p:sp>
      <p:pic>
        <p:nvPicPr>
          <p:cNvPr id="5123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0" y="3505200"/>
            <a:ext cx="9144000" cy="258532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738000" rIns="73800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cs-CZ" dirty="0"/>
              <a:t>Digitální učební materiál je určen pro </a:t>
            </a:r>
            <a:r>
              <a:rPr lang="cs-CZ" dirty="0" smtClean="0"/>
              <a:t>opakování pojmů, které byly zmiňovány v předchozích hodinách v rámci hodin zeměpisu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Materiál </a:t>
            </a:r>
            <a:r>
              <a:rPr lang="cs-CZ" dirty="0" smtClean="0"/>
              <a:t>prověřuje získané vědomosti z probíraného tematického celku ekologie v minulých hodinách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Je určen pro předmět </a:t>
            </a:r>
            <a:r>
              <a:rPr lang="cs-CZ" dirty="0" smtClean="0"/>
              <a:t>zeměpis a </a:t>
            </a:r>
            <a:r>
              <a:rPr lang="cs-CZ" dirty="0"/>
              <a:t>ročník </a:t>
            </a:r>
            <a:r>
              <a:rPr lang="cs-CZ" dirty="0" smtClean="0"/>
              <a:t>devátý	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Tento materiál vznikl jako doplňující materiál k učebnici: </a:t>
            </a:r>
            <a:r>
              <a:rPr lang="cs-CZ" dirty="0" smtClean="0"/>
              <a:t>HERINK, Josef. </a:t>
            </a:r>
            <a:r>
              <a:rPr lang="cs-CZ" i="1" dirty="0" smtClean="0"/>
              <a:t>Lidé a příroda: učebnice zeměpisu pro základní školy a víceletá gymnázia</a:t>
            </a:r>
            <a:r>
              <a:rPr lang="cs-CZ" dirty="0" smtClean="0"/>
              <a:t>. 1. </a:t>
            </a:r>
            <a:r>
              <a:rPr lang="cs-CZ" dirty="0" err="1" smtClean="0"/>
              <a:t>vyd</a:t>
            </a:r>
            <a:r>
              <a:rPr lang="cs-CZ" dirty="0" smtClean="0"/>
              <a:t>. Praha: Nakladatelství České geografické společnosti, 1999, 47 s. ISBN 80-860-3417-8.</a:t>
            </a:r>
            <a:endParaRPr lang="cs-CZ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dirty="0" smtClean="0"/>
              <a:t>nejstarší </a:t>
            </a:r>
            <a:r>
              <a:rPr lang="cs-CZ" dirty="0" err="1" smtClean="0"/>
              <a:t>ekoznačka</a:t>
            </a:r>
            <a:r>
              <a:rPr lang="cs-CZ" dirty="0" smtClean="0"/>
              <a:t> na světě (1978) se nazývá</a:t>
            </a:r>
            <a:endParaRPr lang="cs-CZ" dirty="0"/>
          </a:p>
        </p:txBody>
      </p:sp>
      <p:sp>
        <p:nvSpPr>
          <p:cNvPr id="4" name="Zaoblený obdélník 3">
            <a:hlinkClick r:id="rId2" action="ppaction://hlinksldjump"/>
          </p:cNvPr>
          <p:cNvSpPr/>
          <p:nvPr/>
        </p:nvSpPr>
        <p:spPr>
          <a:xfrm>
            <a:off x="609600" y="2209800"/>
            <a:ext cx="38862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Bílý anděl</a:t>
            </a:r>
            <a:endParaRPr lang="cs-CZ" sz="3200" dirty="0"/>
          </a:p>
        </p:txBody>
      </p:sp>
      <p:pic>
        <p:nvPicPr>
          <p:cNvPr id="5" name="Picture 3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87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aoblený obdélník 6">
            <a:hlinkClick r:id="" action="ppaction://hlinkshowjump?jump=nextslide"/>
          </p:cNvPr>
          <p:cNvSpPr/>
          <p:nvPr/>
        </p:nvSpPr>
        <p:spPr>
          <a:xfrm>
            <a:off x="3962400" y="3886200"/>
            <a:ext cx="38862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Modrý anděl</a:t>
            </a:r>
            <a:endParaRPr lang="cs-CZ" sz="3200" dirty="0"/>
          </a:p>
        </p:txBody>
      </p:sp>
      <p:sp>
        <p:nvSpPr>
          <p:cNvPr id="8" name="Zaoblený obdélník 7">
            <a:hlinkClick r:id="rId2" action="ppaction://hlinksldjump"/>
          </p:cNvPr>
          <p:cNvSpPr/>
          <p:nvPr/>
        </p:nvSpPr>
        <p:spPr>
          <a:xfrm>
            <a:off x="4800600" y="1905000"/>
            <a:ext cx="38862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Křídla Andělů</a:t>
            </a:r>
            <a:endParaRPr lang="cs-CZ" sz="3200" dirty="0"/>
          </a:p>
        </p:txBody>
      </p:sp>
      <p:pic>
        <p:nvPicPr>
          <p:cNvPr id="1026" name="Picture 2" descr="http://upload.wikimedia.org/wikipedia/commons/thumb/5/53/BE_Logo_JuryUmweltzeichen_MenschUmwelt.svg/400px-BE_Logo_JuryUmweltzeichen_MenschUmwelt.sv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3657600"/>
            <a:ext cx="2667000" cy="3200400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9600" dirty="0" smtClean="0"/>
              <a:t>konec</a:t>
            </a:r>
            <a:endParaRPr lang="cs-CZ" sz="960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obrázků: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office.</a:t>
            </a:r>
            <a:r>
              <a:rPr lang="cs-CZ" dirty="0" err="1" smtClean="0">
                <a:hlinkClick r:id="rId2"/>
              </a:rPr>
              <a:t>microsoft.com</a:t>
            </a:r>
            <a:endParaRPr lang="cs-CZ" dirty="0" smtClean="0"/>
          </a:p>
          <a:p>
            <a:r>
              <a:rPr lang="cs-CZ" dirty="0" smtClean="0"/>
              <a:t>Soubor: BE Logo </a:t>
            </a:r>
            <a:r>
              <a:rPr lang="cs-CZ" dirty="0" err="1" smtClean="0"/>
              <a:t>JuryUmweltzeichen</a:t>
            </a:r>
            <a:r>
              <a:rPr lang="cs-CZ" dirty="0" smtClean="0"/>
              <a:t> </a:t>
            </a:r>
            <a:r>
              <a:rPr lang="cs-CZ" dirty="0" err="1" smtClean="0"/>
              <a:t>MenschUmwelt.svg</a:t>
            </a:r>
            <a:r>
              <a:rPr lang="cs-CZ" dirty="0" smtClean="0"/>
              <a:t>. In: </a:t>
            </a:r>
            <a:r>
              <a:rPr lang="cs-CZ" i="1" dirty="0" err="1" smtClean="0"/>
              <a:t>Wikipedia</a:t>
            </a:r>
            <a:r>
              <a:rPr lang="cs-CZ" i="1" dirty="0" smtClean="0"/>
              <a:t>: </a:t>
            </a:r>
            <a:r>
              <a:rPr lang="cs-CZ" i="1" dirty="0" err="1" smtClean="0"/>
              <a:t>the</a:t>
            </a:r>
            <a:r>
              <a:rPr lang="cs-CZ" i="1" dirty="0" smtClean="0"/>
              <a:t> free </a:t>
            </a:r>
            <a:r>
              <a:rPr lang="cs-CZ" i="1" dirty="0" err="1" smtClean="0"/>
              <a:t>encyclopedia</a:t>
            </a:r>
            <a:r>
              <a:rPr lang="cs-CZ" dirty="0" smtClean="0"/>
              <a:t> [online]. San </a:t>
            </a:r>
            <a:r>
              <a:rPr lang="cs-CZ" dirty="0" err="1" smtClean="0"/>
              <a:t>Francisco</a:t>
            </a:r>
            <a:r>
              <a:rPr lang="cs-CZ" dirty="0" smtClean="0"/>
              <a:t> (CA): </a:t>
            </a:r>
            <a:r>
              <a:rPr lang="cs-CZ" dirty="0" err="1" smtClean="0"/>
              <a:t>Wikimedia</a:t>
            </a:r>
            <a:r>
              <a:rPr lang="cs-CZ" dirty="0" smtClean="0"/>
              <a:t> </a:t>
            </a:r>
            <a:r>
              <a:rPr lang="cs-CZ" dirty="0" err="1" smtClean="0"/>
              <a:t>Foundation</a:t>
            </a:r>
            <a:r>
              <a:rPr lang="cs-CZ" dirty="0" smtClean="0"/>
              <a:t>, 7.5.2010 [cit. 2014-10-30]. Dostupné z:</a:t>
            </a:r>
            <a:r>
              <a:rPr lang="cs-CZ" dirty="0" smtClean="0">
                <a:hlinkClick r:id="rId3"/>
              </a:rPr>
              <a:t>http://commons.wikimedia.org/wiki/File:BE_Logo_JuryUmweltzeichen_MenschUmwelt.svg</a:t>
            </a:r>
            <a:endParaRPr lang="cs-CZ" dirty="0"/>
          </a:p>
        </p:txBody>
      </p:sp>
      <p:pic>
        <p:nvPicPr>
          <p:cNvPr id="6" name="Picture 3" descr="OPVK_hor_zakladni_logolink_RGB_c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98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 descr="emoce,emotikony,gesta,ksichtík,ksichtíky,policie,policisté,smajlíci,smajlík,smajlíky,symboly,tváře,úsměvy,varování,výrazy,zamračení,zamračený,zastavení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0" y="609600"/>
            <a:ext cx="5029200" cy="50292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dirty="0" smtClean="0"/>
              <a:t>takže zase od začátku...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Picture 3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53536"/>
            <a:ext cx="9144000" cy="1143000"/>
          </a:xfrm>
        </p:spPr>
        <p:txBody>
          <a:bodyPr>
            <a:noAutofit/>
          </a:bodyPr>
          <a:lstStyle/>
          <a:p>
            <a:pPr algn="l"/>
            <a:r>
              <a:rPr lang="cs-CZ" sz="4000" dirty="0" smtClean="0"/>
              <a:t>vědní obor zabývající se problematikou životního prostředím se nazývá</a:t>
            </a:r>
            <a:endParaRPr lang="cs-CZ" sz="4000" dirty="0"/>
          </a:p>
        </p:txBody>
      </p:sp>
      <p:sp>
        <p:nvSpPr>
          <p:cNvPr id="4" name="Zaoblený obdélník 3"/>
          <p:cNvSpPr/>
          <p:nvPr/>
        </p:nvSpPr>
        <p:spPr>
          <a:xfrm>
            <a:off x="304800" y="1905000"/>
            <a:ext cx="38862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err="1" smtClean="0"/>
              <a:t>enviranmentalistika</a:t>
            </a:r>
            <a:endParaRPr lang="cs-CZ" sz="3200" dirty="0"/>
          </a:p>
        </p:txBody>
      </p:sp>
      <p:pic>
        <p:nvPicPr>
          <p:cNvPr id="5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aoblený obdélník 6">
            <a:hlinkClick r:id="" action="ppaction://hlinkshowjump?jump=nextslide"/>
          </p:cNvPr>
          <p:cNvSpPr/>
          <p:nvPr/>
        </p:nvSpPr>
        <p:spPr>
          <a:xfrm>
            <a:off x="2438400" y="3505200"/>
            <a:ext cx="38862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environmentalistika</a:t>
            </a:r>
            <a:endParaRPr lang="cs-CZ" sz="3200" dirty="0"/>
          </a:p>
        </p:txBody>
      </p:sp>
      <p:sp>
        <p:nvSpPr>
          <p:cNvPr id="8" name="Zaoblený obdélník 7">
            <a:hlinkClick r:id="" action="ppaction://hlinkshowjump?jump=previousslide"/>
          </p:cNvPr>
          <p:cNvSpPr/>
          <p:nvPr/>
        </p:nvSpPr>
        <p:spPr>
          <a:xfrm>
            <a:off x="4800600" y="1905000"/>
            <a:ext cx="38862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err="1" smtClean="0"/>
              <a:t>enviromentalistika</a:t>
            </a:r>
            <a:endParaRPr lang="cs-CZ" sz="3200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dirty="0" smtClean="0"/>
              <a:t>Biosféra je:</a:t>
            </a:r>
            <a:endParaRPr lang="cs-CZ" dirty="0"/>
          </a:p>
        </p:txBody>
      </p:sp>
      <p:sp>
        <p:nvSpPr>
          <p:cNvPr id="4" name="Zaoblený obdélník 3">
            <a:hlinkClick r:id="rId2" action="ppaction://hlinksldjump"/>
          </p:cNvPr>
          <p:cNvSpPr/>
          <p:nvPr/>
        </p:nvSpPr>
        <p:spPr>
          <a:xfrm>
            <a:off x="304800" y="1905000"/>
            <a:ext cx="38862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vodní obal Země</a:t>
            </a:r>
            <a:endParaRPr lang="cs-CZ" sz="3200" dirty="0"/>
          </a:p>
        </p:txBody>
      </p:sp>
      <p:pic>
        <p:nvPicPr>
          <p:cNvPr id="5" name="Picture 3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aoblený obdélník 6">
            <a:hlinkClick r:id="rId2" action="ppaction://hlinksldjump"/>
          </p:cNvPr>
          <p:cNvSpPr/>
          <p:nvPr/>
        </p:nvSpPr>
        <p:spPr>
          <a:xfrm>
            <a:off x="2438400" y="3505200"/>
            <a:ext cx="38862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horninový obal Země</a:t>
            </a:r>
            <a:endParaRPr lang="cs-CZ" sz="3200" dirty="0"/>
          </a:p>
        </p:txBody>
      </p:sp>
      <p:sp>
        <p:nvSpPr>
          <p:cNvPr id="8" name="Zaoblený obdélník 7">
            <a:hlinkClick r:id="" action="ppaction://hlinkshowjump?jump=nextslide"/>
          </p:cNvPr>
          <p:cNvSpPr/>
          <p:nvPr/>
        </p:nvSpPr>
        <p:spPr>
          <a:xfrm>
            <a:off x="4800600" y="1905000"/>
            <a:ext cx="38862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živý obal Země</a:t>
            </a:r>
            <a:endParaRPr lang="cs-CZ" sz="3200" dirty="0"/>
          </a:p>
        </p:txBody>
      </p:sp>
    </p:spTree>
  </p:cSld>
  <p:clrMapOvr>
    <a:masterClrMapping/>
  </p:clrMapOvr>
  <p:transition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dirty="0" smtClean="0"/>
              <a:t>krajina trvale obydlená lidmi se nazývá:</a:t>
            </a:r>
            <a:endParaRPr lang="cs-CZ" dirty="0"/>
          </a:p>
        </p:txBody>
      </p:sp>
      <p:sp>
        <p:nvSpPr>
          <p:cNvPr id="4" name="Zaoblený obdélník 3">
            <a:hlinkClick r:id="" action="ppaction://hlinkshowjump?jump=nextslide"/>
          </p:cNvPr>
          <p:cNvSpPr/>
          <p:nvPr/>
        </p:nvSpPr>
        <p:spPr>
          <a:xfrm>
            <a:off x="304800" y="1905000"/>
            <a:ext cx="38862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err="1" smtClean="0"/>
              <a:t>ekumena</a:t>
            </a:r>
            <a:endParaRPr lang="cs-CZ" sz="3200" dirty="0"/>
          </a:p>
        </p:txBody>
      </p:sp>
      <p:pic>
        <p:nvPicPr>
          <p:cNvPr id="5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aoblený obdélník 6">
            <a:hlinkClick r:id="rId3" action="ppaction://hlinksldjump"/>
          </p:cNvPr>
          <p:cNvSpPr/>
          <p:nvPr/>
        </p:nvSpPr>
        <p:spPr>
          <a:xfrm>
            <a:off x="2438400" y="3505200"/>
            <a:ext cx="38862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emise</a:t>
            </a:r>
            <a:endParaRPr lang="cs-CZ" sz="3200" dirty="0"/>
          </a:p>
        </p:txBody>
      </p:sp>
      <p:sp>
        <p:nvSpPr>
          <p:cNvPr id="8" name="Zaoblený obdélník 7">
            <a:hlinkClick r:id="rId3" action="ppaction://hlinksldjump"/>
          </p:cNvPr>
          <p:cNvSpPr/>
          <p:nvPr/>
        </p:nvSpPr>
        <p:spPr>
          <a:xfrm>
            <a:off x="4800600" y="1905000"/>
            <a:ext cx="38862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err="1" smtClean="0"/>
              <a:t>ekamena</a:t>
            </a:r>
            <a:endParaRPr lang="cs-CZ" sz="3200" dirty="0"/>
          </a:p>
        </p:txBody>
      </p:sp>
    </p:spTree>
  </p:cSld>
  <p:clrMapOvr>
    <a:masterClrMapping/>
  </p:clrMapOvr>
  <p:transition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dirty="0" smtClean="0"/>
              <a:t>Vyčištění krajiny od nepříznivých vlivů na životní prostředí je:</a:t>
            </a:r>
            <a:endParaRPr lang="cs-CZ" dirty="0"/>
          </a:p>
        </p:txBody>
      </p:sp>
      <p:sp>
        <p:nvSpPr>
          <p:cNvPr id="4" name="Zaoblený obdélník 3">
            <a:hlinkClick r:id="" action="ppaction://hlinkshowjump?jump=nextslide"/>
          </p:cNvPr>
          <p:cNvSpPr/>
          <p:nvPr/>
        </p:nvSpPr>
        <p:spPr>
          <a:xfrm>
            <a:off x="304800" y="1905000"/>
            <a:ext cx="38862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asanace</a:t>
            </a:r>
            <a:endParaRPr lang="cs-CZ" sz="3200" dirty="0"/>
          </a:p>
        </p:txBody>
      </p:sp>
      <p:pic>
        <p:nvPicPr>
          <p:cNvPr id="5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aoblený obdélník 6">
            <a:hlinkClick r:id="rId3" action="ppaction://hlinksldjump"/>
          </p:cNvPr>
          <p:cNvSpPr/>
          <p:nvPr/>
        </p:nvSpPr>
        <p:spPr>
          <a:xfrm>
            <a:off x="2438400" y="3505200"/>
            <a:ext cx="38862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err="1" smtClean="0"/>
              <a:t>rasenace</a:t>
            </a:r>
            <a:endParaRPr lang="cs-CZ" sz="3200" dirty="0"/>
          </a:p>
        </p:txBody>
      </p:sp>
      <p:sp>
        <p:nvSpPr>
          <p:cNvPr id="8" name="Zaoblený obdélník 7">
            <a:hlinkClick r:id="rId3" action="ppaction://hlinksldjump"/>
          </p:cNvPr>
          <p:cNvSpPr/>
          <p:nvPr/>
        </p:nvSpPr>
        <p:spPr>
          <a:xfrm>
            <a:off x="4800600" y="1905000"/>
            <a:ext cx="38862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err="1" smtClean="0"/>
              <a:t>asenace</a:t>
            </a:r>
            <a:endParaRPr lang="cs-CZ" sz="3200" dirty="0"/>
          </a:p>
        </p:txBody>
      </p:sp>
    </p:spTree>
  </p:cSld>
  <p:clrMapOvr>
    <a:masterClrMapping/>
  </p:clrMapOvr>
  <p:transition>
    <p:pu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Pěkné a životu příjemné prostředí je </a:t>
            </a:r>
            <a:endParaRPr lang="cs-CZ" dirty="0"/>
          </a:p>
        </p:txBody>
      </p:sp>
      <p:sp>
        <p:nvSpPr>
          <p:cNvPr id="4" name="Zaoblený obdélník 3">
            <a:hlinkClick r:id="rId2" action="ppaction://hlinksldjump"/>
          </p:cNvPr>
          <p:cNvSpPr/>
          <p:nvPr/>
        </p:nvSpPr>
        <p:spPr>
          <a:xfrm>
            <a:off x="304800" y="1905000"/>
            <a:ext cx="38862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etické prostředí</a:t>
            </a:r>
            <a:endParaRPr lang="cs-CZ" sz="3200" dirty="0"/>
          </a:p>
        </p:txBody>
      </p:sp>
      <p:pic>
        <p:nvPicPr>
          <p:cNvPr id="5" name="Picture 3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aoblený obdélník 7">
            <a:hlinkClick r:id="" action="ppaction://hlinkshowjump?jump=nextslide"/>
          </p:cNvPr>
          <p:cNvSpPr/>
          <p:nvPr/>
        </p:nvSpPr>
        <p:spPr>
          <a:xfrm>
            <a:off x="4800600" y="1905000"/>
            <a:ext cx="38862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estetické prostředí</a:t>
            </a:r>
            <a:endParaRPr lang="cs-CZ" sz="3200" dirty="0"/>
          </a:p>
        </p:txBody>
      </p:sp>
    </p:spTree>
  </p:cSld>
  <p:clrMapOvr>
    <a:masterClrMapping/>
  </p:clrMapOvr>
  <p:transition>
    <p:pu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dirty="0" smtClean="0"/>
              <a:t>Vrstva, která nás chrání před škodlivým UV zářením se nazývá:</a:t>
            </a:r>
            <a:endParaRPr lang="cs-CZ" dirty="0"/>
          </a:p>
        </p:txBody>
      </p:sp>
      <p:sp>
        <p:nvSpPr>
          <p:cNvPr id="4" name="Zaoblený obdélník 3">
            <a:hlinkClick r:id="rId2" action="ppaction://hlinksldjump"/>
          </p:cNvPr>
          <p:cNvSpPr/>
          <p:nvPr/>
        </p:nvSpPr>
        <p:spPr>
          <a:xfrm>
            <a:off x="304800" y="1905000"/>
            <a:ext cx="38862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troposféra</a:t>
            </a:r>
            <a:endParaRPr lang="cs-CZ" sz="3200" dirty="0"/>
          </a:p>
        </p:txBody>
      </p:sp>
      <p:pic>
        <p:nvPicPr>
          <p:cNvPr id="5" name="Picture 3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aoblený obdélník 6">
            <a:hlinkClick r:id="" action="ppaction://hlinkshowjump?jump=nextslide"/>
          </p:cNvPr>
          <p:cNvSpPr/>
          <p:nvPr/>
        </p:nvSpPr>
        <p:spPr>
          <a:xfrm>
            <a:off x="2438400" y="3505200"/>
            <a:ext cx="38862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ozonosféra</a:t>
            </a:r>
            <a:endParaRPr lang="cs-CZ" sz="3200" dirty="0"/>
          </a:p>
        </p:txBody>
      </p:sp>
      <p:sp>
        <p:nvSpPr>
          <p:cNvPr id="8" name="Zaoblený obdélník 7">
            <a:hlinkClick r:id="rId2" action="ppaction://hlinksldjump"/>
          </p:cNvPr>
          <p:cNvSpPr/>
          <p:nvPr/>
        </p:nvSpPr>
        <p:spPr>
          <a:xfrm>
            <a:off x="4800600" y="1905000"/>
            <a:ext cx="38862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termosféra</a:t>
            </a:r>
            <a:endParaRPr lang="cs-CZ" sz="3200" dirty="0"/>
          </a:p>
        </p:txBody>
      </p:sp>
    </p:spTree>
  </p:cSld>
  <p:clrMapOvr>
    <a:masterClrMapping/>
  </p:clrMapOvr>
  <p:transition>
    <p:push/>
  </p:transition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ýchozí návrh">
  <a:themeElements>
    <a:clrScheme name="Výchozí návrh 16">
      <a:dk1>
        <a:srgbClr val="171A1B"/>
      </a:dk1>
      <a:lt1>
        <a:srgbClr val="F39900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8CAAA"/>
      </a:accent3>
      <a:accent4>
        <a:srgbClr val="121415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3">
        <a:dk1>
          <a:srgbClr val="005A58"/>
        </a:dk1>
        <a:lt1>
          <a:srgbClr val="FFFFFF"/>
        </a:lt1>
        <a:dk2>
          <a:srgbClr val="F3990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F8CAAA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4">
        <a:dk1>
          <a:srgbClr val="FFFFFF"/>
        </a:dk1>
        <a:lt1>
          <a:srgbClr val="FFFFFF"/>
        </a:lt1>
        <a:dk2>
          <a:srgbClr val="F39900"/>
        </a:dk2>
        <a:lt2>
          <a:srgbClr val="171A1B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DADADA"/>
        </a:accent4>
        <a:accent5>
          <a:srgbClr val="FFFFFF"/>
        </a:accent5>
        <a:accent6>
          <a:srgbClr val="E7E7E7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5">
        <a:dk1>
          <a:srgbClr val="171A1B"/>
        </a:dk1>
        <a:lt1>
          <a:srgbClr val="F39900"/>
        </a:lt1>
        <a:dk2>
          <a:srgbClr val="171A1B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16">
        <a:dk1>
          <a:srgbClr val="171A1B"/>
        </a:dk1>
        <a:lt1>
          <a:srgbClr val="F39900"/>
        </a:lt1>
        <a:dk2>
          <a:srgbClr val="FFFFFF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ití písma">
  <a:themeElements>
    <a:clrScheme name="Talen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Lití písm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437</TotalTime>
  <Words>350</Words>
  <Application>Microsoft Office PowerPoint</Application>
  <PresentationFormat>Předvádění na obrazovce (4:3)</PresentationFormat>
  <Paragraphs>82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22</vt:i4>
      </vt:variant>
    </vt:vector>
  </HeadingPairs>
  <TitlesOfParts>
    <vt:vector size="24" baseType="lpstr">
      <vt:lpstr>Výchozí návrh</vt:lpstr>
      <vt:lpstr>Lití písma</vt:lpstr>
      <vt:lpstr>Opakování</vt:lpstr>
      <vt:lpstr>Anotace:</vt:lpstr>
      <vt:lpstr>takže zase od začátku...</vt:lpstr>
      <vt:lpstr>vědní obor zabývající se problematikou životního prostředím se nazývá</vt:lpstr>
      <vt:lpstr>Biosféra je:</vt:lpstr>
      <vt:lpstr>krajina trvale obydlená lidmi se nazývá:</vt:lpstr>
      <vt:lpstr>Vyčištění krajiny od nepříznivých vlivů na životní prostředí je:</vt:lpstr>
      <vt:lpstr>Pěkné a životu příjemné prostředí je </vt:lpstr>
      <vt:lpstr>Vrstva, která nás chrání před škodlivým UV zářením se nazývá:</vt:lpstr>
      <vt:lpstr>soubor znečišťujících, škodlivých  látek, které unikají do ovzduší při průmyslové výrobě nazýváme:</vt:lpstr>
      <vt:lpstr>Mezi civilizační nemoci nepatří</vt:lpstr>
      <vt:lpstr>Freon je obchodním názvem pro chlor-fluorované uhlovodíky, který má značku:</vt:lpstr>
      <vt:lpstr>Devastace krajiny znamená:</vt:lpstr>
      <vt:lpstr>přírodní proces, při kterém dochází k rozrušování, odstraňování a přenášení zvětralé vrchní části hornin</vt:lpstr>
      <vt:lpstr>Erozi půdy můžeme zastavit:</vt:lpstr>
      <vt:lpstr>soubor všech populací žijících v daném prostředí nazýváme jako:</vt:lpstr>
      <vt:lpstr>Koncepci tzv. Spravedlivého obchodu (spravedlivé ceny za obchod) nazýváme jako:</vt:lpstr>
      <vt:lpstr>k přerušení části přírodního koloběhu živin přispějeme:</vt:lpstr>
      <vt:lpstr>nebezpečné, toxické chemické látky, které mají neblahý vliv na životní prostředí i člověka nazýváme jako:</vt:lpstr>
      <vt:lpstr>nejstarší ekoznačka na světě (1978) se nazývá</vt:lpstr>
      <vt:lpstr>konec</vt:lpstr>
      <vt:lpstr>Zdroje obrázků: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Helenečka</dc:creator>
  <cp:lastModifiedBy>Helenka</cp:lastModifiedBy>
  <cp:revision>53</cp:revision>
  <cp:lastPrinted>1601-01-01T00:00:00Z</cp:lastPrinted>
  <dcterms:created xsi:type="dcterms:W3CDTF">1601-01-01T00:00:00Z</dcterms:created>
  <dcterms:modified xsi:type="dcterms:W3CDTF">2014-10-30T14:35:14Z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