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4" r:id="rId8"/>
    <p:sldId id="268" r:id="rId9"/>
    <p:sldId id="265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76" r:id="rId22"/>
    <p:sldId id="266" r:id="rId23"/>
    <p:sldId id="263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92C6-2444-4D6B-8C9C-FA66A82EE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4ACE-1599-412F-A679-71850534EB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CE82-2027-4E3C-97EB-2AEBFD918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3F92C6-2444-4D6B-8C9C-FA66A82EE4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C2C2CF2B-340D-4070-B12F-690DE84421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361E6E-AE36-4ED7-95D3-14438FD5D1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F52E1-0E1C-43E2-BC50-A070DB1336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EF4926-ABF0-4BCB-A61F-21049AFF89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04E02369-AFD1-4A46-B54A-F69695AD6C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6C828E-3078-4128-904F-8B93AD0D40C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DB987FE-F318-4F9B-93A4-FC5E0B1494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2CF2B-340D-4070-B12F-690DE8442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92DBC406-BDA0-43F3-8507-E0A31EAFE6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4ACE-1599-412F-A679-71850534EB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DEEACE82-2027-4E3C-97EB-2AEBFD9182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61E6E-AE36-4ED7-95D3-14438FD5D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F52E1-0E1C-43E2-BC50-A070DB133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4926-ABF0-4BCB-A61F-21049AFF8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02369-AFD1-4A46-B54A-F69695AD6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828E-3078-4128-904F-8B93AD0D40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987FE-F318-4F9B-93A4-FC5E0B1494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BC406-BDA0-43F3-8507-E0A31EAFE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ABEEDBF-B1A2-4B2E-AEE9-CB4833E00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ABEEDBF-B1A2-4B2E-AEE9-CB4833E004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ENERGIE NA ZEMI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43200" y="4114800"/>
            <a:ext cx="3672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Z_031_Ekologie_Energie na Zemi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i="1" dirty="0" smtClean="0"/>
              <a:t>Co je úspornější?</a:t>
            </a:r>
            <a:endParaRPr lang="cs-CZ" sz="4400" i="1" dirty="0"/>
          </a:p>
        </p:txBody>
      </p:sp>
      <p:pic>
        <p:nvPicPr>
          <p:cNvPr id="74754" name="Picture 2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752600"/>
            <a:ext cx="4114800" cy="4114800"/>
          </a:xfrm>
          <a:prstGeom prst="rect">
            <a:avLst/>
          </a:prstGeom>
          <a:noFill/>
        </p:spPr>
      </p:pic>
      <p:pic>
        <p:nvPicPr>
          <p:cNvPr id="74758" name="Picture 6" descr="Energeticky úsporná žárov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743200"/>
            <a:ext cx="3505200" cy="3505200"/>
          </a:xfrm>
          <a:prstGeom prst="ellipse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47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3730" name="Picture 2" descr="Zobrazit podrobn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33528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838200" y="2133600"/>
            <a:ext cx="8305800" cy="236220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cs-CZ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 prázdné místnosti světla zhasínáme!!!</a:t>
            </a:r>
            <a:endParaRPr lang="cs-CZ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Který pokoj byste si z hlediska šetrnosti vybrali?</a:t>
            </a:r>
            <a:endParaRPr lang="cs-CZ" i="1" dirty="0"/>
          </a:p>
        </p:txBody>
      </p:sp>
      <p:pic>
        <p:nvPicPr>
          <p:cNvPr id="80898" name="Picture 2" descr="firmy,fotografie,kanceláře,kancelářské židle,kancelářský nábytek,konferenční místnost,konferenční stoly,korporace,křeslo,obchodní schůzky,schůzky,stoly,zasedací místnost,zasedací míst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447800"/>
            <a:ext cx="3095625" cy="3095625"/>
          </a:xfrm>
          <a:prstGeom prst="rect">
            <a:avLst/>
          </a:prstGeom>
          <a:noFill/>
        </p:spPr>
      </p:pic>
      <p:pic>
        <p:nvPicPr>
          <p:cNvPr id="80900" name="Picture 4" descr="Zobrazit podrobn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981200"/>
            <a:ext cx="3276600" cy="3276600"/>
          </a:xfrm>
          <a:prstGeom prst="rect">
            <a:avLst/>
          </a:prstGeom>
          <a:noFill/>
        </p:spPr>
      </p:pic>
      <p:sp>
        <p:nvSpPr>
          <p:cNvPr id="6" name="Výbuch 1 5"/>
          <p:cNvSpPr/>
          <p:nvPr/>
        </p:nvSpPr>
        <p:spPr>
          <a:xfrm>
            <a:off x="2971800" y="3200400"/>
            <a:ext cx="4572000" cy="2971800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bílá stěna odráží až 80% světla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3429000" cy="990600"/>
          </a:xfrm>
        </p:spPr>
        <p:txBody>
          <a:bodyPr>
            <a:noAutofit/>
          </a:bodyPr>
          <a:lstStyle/>
          <a:p>
            <a:r>
              <a:rPr lang="cs-CZ" sz="2400" i="1" dirty="0" smtClean="0"/>
              <a:t>Co je na obrázku chlapce u lednice špatně?</a:t>
            </a:r>
            <a:endParaRPr lang="cs-CZ" sz="2400" i="1" dirty="0"/>
          </a:p>
        </p:txBody>
      </p:sp>
      <p:pic>
        <p:nvPicPr>
          <p:cNvPr id="79874" name="Picture 2" descr="domácí zvířata,domácnost,krabice mléka,kuchyně,ledničky,mléko,muži,nápoje,osoby,pití,potraviny,psi,zvíř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0"/>
            <a:ext cx="49530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/>
          <p:cNvSpPr/>
          <p:nvPr/>
        </p:nvSpPr>
        <p:spPr>
          <a:xfrm>
            <a:off x="0" y="5410200"/>
            <a:ext cx="91440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dvířka od ledničky po sobě vždycky rychle zavíráme (pouhé otevření ledničky padesátkrát denně zvýší účet za elektřinu zhruba o 500 Kč za rok) 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81000" y="2057400"/>
            <a:ext cx="8382000" cy="44958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cs-CZ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Televizi vypínáme úplně, v pohotovostní režimu totiž spotřebovává asi 5 W/h </a:t>
            </a:r>
          </a:p>
          <a:p>
            <a:pPr algn="ctr"/>
            <a:r>
              <a:rPr lang="cs-CZ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(což je asi polovina celkové denní spotřeby)</a:t>
            </a:r>
            <a:endParaRPr lang="cs-CZ" sz="2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8850" name="Picture 2" descr="domácí elektronika,konec,představení,program,televizní přijímače,zába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14600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8503920" cy="3657600"/>
          </a:xfrm>
        </p:spPr>
        <p:txBody>
          <a:bodyPr>
            <a:prstTxWarp prst="textArchUp">
              <a:avLst/>
            </a:prstTxWarp>
          </a:bodyPr>
          <a:lstStyle/>
          <a:p>
            <a:pPr algn="ctr">
              <a:buNone/>
            </a:pPr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Kvůli kapajícímu kohoutku můžete vyplýtvat </a:t>
            </a:r>
          </a:p>
          <a:p>
            <a:pPr algn="ctr">
              <a:buNone/>
            </a:pPr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plnou vanu vody za měsíc</a:t>
            </a:r>
            <a:endParaRPr lang="cs-CZ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1922" name="Picture 2" descr="Voda kapající z kohoutk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895600"/>
            <a:ext cx="3657600" cy="3657600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724400"/>
          </a:xfrm>
        </p:spPr>
        <p:txBody>
          <a:bodyPr>
            <a:prstTxWarp prst="textArchUpPour">
              <a:avLst/>
            </a:prstTxWarp>
          </a:bodyPr>
          <a:lstStyle/>
          <a:p>
            <a:pPr algn="ctr">
              <a:buNone/>
            </a:pPr>
            <a:r>
              <a:rPr lang="cs-CZ" dirty="0" smtClean="0"/>
              <a:t>Průtok vody v hadici, kterou používáte na zavlažování zahrady je až 18 litrů za minutu</a:t>
            </a:r>
            <a:endParaRPr lang="cs-CZ" dirty="0"/>
          </a:p>
        </p:txBody>
      </p:sp>
      <p:pic>
        <p:nvPicPr>
          <p:cNvPr id="1027" name="Picture 3" descr="C:\Users\Helenka\AppData\Local\Microsoft\Windows\Temporary Internet Files\Content.IE5\2R5GE56J\MP9003869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048000"/>
            <a:ext cx="1685036" cy="2362200"/>
          </a:xfrm>
          <a:prstGeom prst="rect">
            <a:avLst/>
          </a:prstGeom>
          <a:noFill/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šetrnější</a:t>
            </a:r>
            <a:endParaRPr lang="cs-CZ" dirty="0"/>
          </a:p>
        </p:txBody>
      </p:sp>
      <p:pic>
        <p:nvPicPr>
          <p:cNvPr id="2050" name="Picture 2" descr="C:\Users\Helenka\AppData\Local\Microsoft\Windows\Temporary Internet Files\Content.IE5\2R5GE56J\MP90040284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371600"/>
            <a:ext cx="3810000" cy="2857500"/>
          </a:xfrm>
          <a:prstGeom prst="rect">
            <a:avLst/>
          </a:prstGeom>
          <a:noFill/>
        </p:spPr>
      </p:pic>
      <p:pic>
        <p:nvPicPr>
          <p:cNvPr id="2051" name="Picture 3" descr="C:\Users\Helenka\AppData\Local\Microsoft\Windows\Temporary Internet Files\Content.IE5\81H7VTP3\MC9004123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0523" y="1524000"/>
            <a:ext cx="3735977" cy="27432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81000" y="4648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+mj-lt"/>
              </a:rPr>
              <a:t>malá klimatizační jednotka má 16krát větší spotřebu energie než velký stojanový větrák</a:t>
            </a:r>
            <a:endParaRPr lang="cs-CZ" sz="2800" dirty="0">
              <a:latin typeface="+mj-lt"/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úspornější?</a:t>
            </a:r>
            <a:endParaRPr lang="cs-CZ" dirty="0"/>
          </a:p>
        </p:txBody>
      </p:sp>
      <p:pic>
        <p:nvPicPr>
          <p:cNvPr id="3074" name="Picture 2" descr="C:\Users\Helenka\AppData\Local\Microsoft\Windows\Temporary Internet Files\Content.IE5\C5V13D4P\MC9001504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1915046" cy="2667000"/>
          </a:xfrm>
          <a:prstGeom prst="rect">
            <a:avLst/>
          </a:prstGeom>
          <a:noFill/>
        </p:spPr>
      </p:pic>
      <p:pic>
        <p:nvPicPr>
          <p:cNvPr id="3075" name="Picture 3" descr="C:\Users\Helenka\AppData\Local\Microsoft\Windows\Temporary Internet Files\Content.IE5\ER7XIL83\MM9003653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00200"/>
            <a:ext cx="3238500" cy="3238500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úspornější?</a:t>
            </a:r>
            <a:endParaRPr lang="cs-CZ" dirty="0"/>
          </a:p>
        </p:txBody>
      </p:sp>
      <p:pic>
        <p:nvPicPr>
          <p:cNvPr id="4098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600200"/>
            <a:ext cx="3967871" cy="2438400"/>
          </a:xfrm>
          <a:prstGeom prst="rect">
            <a:avLst/>
          </a:prstGeom>
          <a:noFill/>
        </p:spPr>
      </p:pic>
      <p:pic>
        <p:nvPicPr>
          <p:cNvPr id="4099" name="Picture 3" descr="C:\Users\Helenka\AppData\Local\Microsoft\Windows\Temporary Internet Files\Content.IE5\2R5GE56J\MC9004241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276600"/>
            <a:ext cx="3525078" cy="2895600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energiích na Zemi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a podporuje</a:t>
            </a:r>
            <a:r>
              <a:rPr lang="cs-CZ" dirty="0"/>
              <a:t> </a:t>
            </a:r>
            <a:r>
              <a:rPr lang="cs-CZ" dirty="0" smtClean="0"/>
              <a:t>v žácích ekologické podvědomí o využívání a šetření elektrickými energiemi v běžných domácnostech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Vodorovný svitek 3"/>
          <p:cNvSpPr/>
          <p:nvPr/>
        </p:nvSpPr>
        <p:spPr>
          <a:xfrm>
            <a:off x="381000" y="228600"/>
            <a:ext cx="8153400" cy="2895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převážná většina domácností by mohla svou spotřebu elektrické energie snížit až na polovinu bez ztráty pohodlí. Stačilo by jen dodržovat alespoň nejzákladnější zásady šetření energií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2948" name="Picture 4" descr="ekologie,emoce,ksichtík,ksichtíky,palce,příroda,problémy životního prostředí,prostředí,smajlíci,smajlík,smajlíky,symboly,tváře,úsměv,usměvavé obličeje,úsměvy,zachování,zachování životního prostředí,zahradničení,zahradníci,zelené,zelené pal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3095625" cy="3095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191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konec</a:t>
            </a:r>
            <a:endParaRPr lang="cs-CZ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7338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prstTxWarp prst="textWave1">
              <a:avLst/>
            </a:prstTxWarp>
          </a:bodyPr>
          <a:lstStyle/>
          <a:p>
            <a:r>
              <a:rPr lang="cs-CZ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Energie</a:t>
            </a:r>
            <a:endParaRPr lang="cs-CZ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5178552"/>
          </a:xfrm>
        </p:spPr>
        <p:txBody>
          <a:bodyPr>
            <a:normAutofit/>
          </a:bodyPr>
          <a:lstStyle/>
          <a:p>
            <a:r>
              <a:rPr lang="cs-CZ" dirty="0" smtClean="0"/>
              <a:t>= základní a nejdůležitější vlastnost všech věcí, věci si energii navzájem předávají</a:t>
            </a:r>
          </a:p>
          <a:p>
            <a:r>
              <a:rPr lang="cs-CZ" dirty="0" smtClean="0"/>
              <a:t>existují různé druhy energií</a:t>
            </a:r>
          </a:p>
          <a:p>
            <a:r>
              <a:rPr lang="cs-CZ" dirty="0" smtClean="0"/>
              <a:t>základní jednotkou je: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smtClean="0"/>
              <a:t>joule (j)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smtClean="0"/>
              <a:t>kilometr (km)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smtClean="0"/>
              <a:t>ampér (A)</a:t>
            </a:r>
          </a:p>
          <a:p>
            <a:r>
              <a:rPr lang="cs-CZ" dirty="0" smtClean="0"/>
              <a:t>hlavním zdrojem energie je: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smtClean="0"/>
              <a:t>Země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smtClean="0"/>
              <a:t>Měsíc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smtClean="0"/>
              <a:t>Slunce </a:t>
            </a:r>
            <a:endParaRPr lang="cs-CZ" sz="24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57200" y="4038600"/>
            <a:ext cx="3276600" cy="15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457200" y="4495800"/>
            <a:ext cx="3276600" cy="15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57200" y="5867400"/>
            <a:ext cx="3276600" cy="15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457200" y="5410200"/>
            <a:ext cx="3276600" cy="15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cs-CZ" sz="5400" dirty="0" smtClean="0"/>
              <a:t>Energie a člověk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08448" cy="4572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hospodářské sektory i fungovaní běžné domácnosti je bez energií prakticky nemyslitelné</a:t>
            </a:r>
          </a:p>
          <a:p>
            <a:r>
              <a:rPr lang="cs-CZ" sz="2800" dirty="0" smtClean="0"/>
              <a:t>rozhodující vliv má elektrická energie, která je běžnou součástí života moderního člověka a lidem vlastně slouží</a:t>
            </a:r>
            <a:endParaRPr lang="cs-CZ" sz="2800" dirty="0"/>
          </a:p>
        </p:txBody>
      </p:sp>
      <p:pic>
        <p:nvPicPr>
          <p:cNvPr id="58370" name="Picture 2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676400"/>
            <a:ext cx="4343400" cy="4343400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cs-CZ" sz="5400" dirty="0" smtClean="0"/>
              <a:t>Spotřeba energie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rozdíly ve spotřebě energií je značně rozdílná mezi jednotlivými státy světa</a:t>
            </a:r>
          </a:p>
          <a:p>
            <a:pPr>
              <a:buNone/>
            </a:pPr>
            <a:r>
              <a:rPr lang="cs-CZ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Kolikrát více podle vás spotřebovávají energie vyspělé země oproti zemím zaostalým</a:t>
            </a:r>
          </a:p>
          <a:p>
            <a:pPr lvl="1"/>
            <a:r>
              <a:rPr lang="cs-CZ" sz="3600" u="sng" dirty="0" smtClean="0"/>
              <a:t>100 krát více</a:t>
            </a:r>
          </a:p>
        </p:txBody>
      </p:sp>
      <p:sp>
        <p:nvSpPr>
          <p:cNvPr id="4" name="Oválný popisek 3"/>
          <p:cNvSpPr/>
          <p:nvPr/>
        </p:nvSpPr>
        <p:spPr>
          <a:xfrm>
            <a:off x="3124200" y="3505200"/>
            <a:ext cx="5715000" cy="2057400"/>
          </a:xfrm>
          <a:prstGeom prst="wedgeEllipseCallout">
            <a:avLst>
              <a:gd name="adj1" fmla="val -59558"/>
              <a:gd name="adj2" fmla="val 839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převážná většina současných domácností by přitom mohla svoji spotřebu elektrické energie omezit až na polovinu</a:t>
            </a:r>
          </a:p>
        </p:txBody>
      </p:sp>
      <p:pic>
        <p:nvPicPr>
          <p:cNvPr id="57346" name="Picture 2" descr="Zobrazit podrobnost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3352800" cy="3352800"/>
          </a:xfrm>
          <a:prstGeom prst="rect">
            <a:avLst/>
          </a:prstGeom>
          <a:noFill/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867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Který spotřebič má podle vás největší měsíční spotřebu energií?</a:t>
            </a:r>
            <a:endParaRPr lang="cs-CZ" sz="40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04800" y="29718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počítač</a:t>
            </a:r>
            <a:endParaRPr lang="cs-CZ" sz="28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352800" y="41148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fén</a:t>
            </a:r>
            <a:endParaRPr lang="cs-CZ" sz="28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5638800" y="53340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televize</a:t>
            </a:r>
            <a:endParaRPr lang="cs-CZ" sz="2800" b="1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5846E-6 L -0.275 -0.216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0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Který stát má podle vás největší měsíční spotřebu energií?</a:t>
            </a:r>
            <a:endParaRPr lang="cs-CZ" sz="40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04800" y="29718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Kanada</a:t>
            </a:r>
            <a:endParaRPr lang="cs-CZ" sz="28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352800" y="41148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Čína</a:t>
            </a:r>
            <a:endParaRPr lang="cs-CZ" sz="28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5638800" y="53340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Egypt</a:t>
            </a:r>
            <a:endParaRPr lang="cs-CZ" sz="2800" b="1" dirty="0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097E-6 L 0.26667 0.183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cs-CZ" sz="5400" dirty="0" smtClean="0"/>
              <a:t>Průměrná cena elektřiny</a:t>
            </a:r>
            <a:endParaRPr lang="cs-CZ" sz="5400" dirty="0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90800"/>
            <a:ext cx="5762625" cy="28384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6" name="Čárový popisek 2 5"/>
          <p:cNvSpPr/>
          <p:nvPr/>
        </p:nvSpPr>
        <p:spPr>
          <a:xfrm>
            <a:off x="5867400" y="1752600"/>
            <a:ext cx="3048000" cy="914400"/>
          </a:xfrm>
          <a:prstGeom prst="borderCallout2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0,39 Kč – příplatek decentralizovaným výrobcům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2057400" y="1676400"/>
            <a:ext cx="2743200" cy="685800"/>
          </a:xfrm>
          <a:prstGeom prst="borderCallout1">
            <a:avLst>
              <a:gd name="adj1" fmla="val 99909"/>
              <a:gd name="adj2" fmla="val 34179"/>
              <a:gd name="adj3" fmla="val 219747"/>
              <a:gd name="adj4" fmla="val 4924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0,27 Kč – vícenáklady na </a:t>
            </a:r>
            <a:r>
              <a:rPr lang="cs-C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kogeneraci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Čárový popisek 2 8"/>
          <p:cNvSpPr/>
          <p:nvPr/>
        </p:nvSpPr>
        <p:spPr>
          <a:xfrm>
            <a:off x="6553200" y="3124200"/>
            <a:ext cx="25908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10"/>
              <a:gd name="adj6" fmla="val -2518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Kč – systémové služby ČEPS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Čárový popisek 2 9"/>
          <p:cNvSpPr/>
          <p:nvPr/>
        </p:nvSpPr>
        <p:spPr>
          <a:xfrm>
            <a:off x="6400800" y="4648200"/>
            <a:ext cx="27432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17"/>
              <a:gd name="adj6" fmla="val -2009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37,13 Kč – distribuce elektřiny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Čárový popisek 2 10"/>
          <p:cNvSpPr/>
          <p:nvPr/>
        </p:nvSpPr>
        <p:spPr>
          <a:xfrm>
            <a:off x="6096000" y="5562600"/>
            <a:ext cx="30480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848"/>
              <a:gd name="adj6" fmla="val -1840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5,74 Kč – přenos elektřiny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Čárový popisek 2 11"/>
          <p:cNvSpPr/>
          <p:nvPr/>
        </p:nvSpPr>
        <p:spPr>
          <a:xfrm>
            <a:off x="2895600" y="5791200"/>
            <a:ext cx="3048000" cy="685800"/>
          </a:xfrm>
          <a:prstGeom prst="borderCallout2">
            <a:avLst>
              <a:gd name="adj1" fmla="val 1359"/>
              <a:gd name="adj2" fmla="val 36884"/>
              <a:gd name="adj3" fmla="val -41153"/>
              <a:gd name="adj4" fmla="val 24203"/>
              <a:gd name="adj5" fmla="val -140640"/>
              <a:gd name="adj6" fmla="val 3115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0,29 Kč – služby operátora trhu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Čárový popisek 2 12"/>
          <p:cNvSpPr/>
          <p:nvPr/>
        </p:nvSpPr>
        <p:spPr>
          <a:xfrm>
            <a:off x="457200" y="6096000"/>
            <a:ext cx="2209800" cy="533400"/>
          </a:xfrm>
          <a:prstGeom prst="borderCallout2">
            <a:avLst>
              <a:gd name="adj1" fmla="val -3638"/>
              <a:gd name="adj2" fmla="val 48980"/>
              <a:gd name="adj3" fmla="val -36047"/>
              <a:gd name="adj4" fmla="val 95798"/>
              <a:gd name="adj5" fmla="val -241231"/>
              <a:gd name="adj6" fmla="val 14269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18,10 Kč – DPH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Čárový popisek 2 13"/>
          <p:cNvSpPr/>
          <p:nvPr/>
        </p:nvSpPr>
        <p:spPr>
          <a:xfrm>
            <a:off x="0" y="4953000"/>
            <a:ext cx="2895600" cy="685800"/>
          </a:xfrm>
          <a:prstGeom prst="borderCallout2">
            <a:avLst>
              <a:gd name="adj1" fmla="val -3141"/>
              <a:gd name="adj2" fmla="val 38328"/>
              <a:gd name="adj3" fmla="val -34981"/>
              <a:gd name="adj4" fmla="val 64873"/>
              <a:gd name="adj5" fmla="val -42724"/>
              <a:gd name="adj6" fmla="val 6124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0,55 Kč – vícenáklady na obnovitelné zdroje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Čárový popisek 2 14"/>
          <p:cNvSpPr/>
          <p:nvPr/>
        </p:nvSpPr>
        <p:spPr>
          <a:xfrm>
            <a:off x="0" y="3733800"/>
            <a:ext cx="2667000" cy="685800"/>
          </a:xfrm>
          <a:prstGeom prst="borderCallout2">
            <a:avLst>
              <a:gd name="adj1" fmla="val -3141"/>
              <a:gd name="adj2" fmla="val 69961"/>
              <a:gd name="adj3" fmla="val -21051"/>
              <a:gd name="adj4" fmla="val 89261"/>
              <a:gd name="adj5" fmla="val -39241"/>
              <a:gd name="adj6" fmla="val 11580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33,98 Kč – silová elektřina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Možnosti šetření v domácnosti</a:t>
            </a:r>
            <a:endParaRPr lang="cs-CZ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528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ministrativní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455</Words>
  <Application>Microsoft Office PowerPoint</Application>
  <PresentationFormat>Předvádění na obrazovce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Výchozí návrh</vt:lpstr>
      <vt:lpstr>Administrativní</vt:lpstr>
      <vt:lpstr>ENERGIE NA ZEMI</vt:lpstr>
      <vt:lpstr>Anotace:</vt:lpstr>
      <vt:lpstr>Energie</vt:lpstr>
      <vt:lpstr>Energie a člověk</vt:lpstr>
      <vt:lpstr>Spotřeba energie</vt:lpstr>
      <vt:lpstr>Snímek 6</vt:lpstr>
      <vt:lpstr>Snímek 7</vt:lpstr>
      <vt:lpstr>Průměrná cena elektřiny</vt:lpstr>
      <vt:lpstr>Možnosti šetření v domácnosti</vt:lpstr>
      <vt:lpstr>Co je úspornější?</vt:lpstr>
      <vt:lpstr>Snímek 11</vt:lpstr>
      <vt:lpstr>Který pokoj byste si z hlediska šetrnosti vybrali?</vt:lpstr>
      <vt:lpstr>Co je na obrázku chlapce u lednice špatně?</vt:lpstr>
      <vt:lpstr>Snímek 14</vt:lpstr>
      <vt:lpstr>Snímek 15</vt:lpstr>
      <vt:lpstr>Snímek 16</vt:lpstr>
      <vt:lpstr>CO je šetrnější</vt:lpstr>
      <vt:lpstr>CO je úspornější?</vt:lpstr>
      <vt:lpstr>CO je úspornější?</vt:lpstr>
      <vt:lpstr>Snímek 20</vt:lpstr>
      <vt:lpstr>konec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56</cp:revision>
  <cp:lastPrinted>1601-01-01T00:00:00Z</cp:lastPrinted>
  <dcterms:created xsi:type="dcterms:W3CDTF">1601-01-01T00:00:00Z</dcterms:created>
  <dcterms:modified xsi:type="dcterms:W3CDTF">2014-10-30T15:00:38Z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