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72" r:id="rId5"/>
    <p:sldId id="260" r:id="rId6"/>
    <p:sldId id="261" r:id="rId7"/>
    <p:sldId id="262" r:id="rId8"/>
    <p:sldId id="265" r:id="rId9"/>
    <p:sldId id="269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64" r:id="rId18"/>
    <p:sldId id="267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19A1-A891-4C48-9175-EA9215B820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43E7-9AD4-445E-9D43-38259C442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6E24-CE66-403D-B27D-BF1AE21CD9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AC719A1-A891-4C48-9175-EA9215B820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6B016E9-D191-4E44-B7CE-38B84A2487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2ADF96F-0F4D-4893-9608-89EF387123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093C7-2012-4751-95E0-72A2F1F970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08BC7-9147-4BF9-A7C6-74626EC107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2E0AA88-A475-4F3B-B5B9-4381DDCFE6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62D07-3AD6-48FD-8149-0E472661ED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CA8230E-8BCC-4E5C-81DB-7F35BBD7DE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016E9-D191-4E44-B7CE-38B84A2487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72A1587-3BC8-4F03-986C-91A64BA311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143E7-9AD4-445E-9D43-38259C4429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C6E24-CE66-403D-B27D-BF1AE21CD9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DF96F-0F4D-4893-9608-89EF38712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093C7-2012-4751-95E0-72A2F1F97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08BC7-9147-4BF9-A7C6-74626EC107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AA88-A475-4F3B-B5B9-4381DDCFE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2D07-3AD6-48FD-8149-0E472661E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230E-8BCC-4E5C-81DB-7F35BBD7D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A1587-3BC8-4F03-986C-91A64BA311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5C7FD94-8DB5-4363-80D4-769DD41C9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C7FD94-8DB5-4363-80D4-769DD41C98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aveafricananimals.org/parky-a-rezervace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upload.wikimedia.org/wikipedia/commons/6/68/0109_GM_Algerian_National_Parks_Tassili_National_Park_01.png" TargetMode="External"/><Relationship Id="rId7" Type="http://schemas.openxmlformats.org/officeDocument/2006/relationships/hyperlink" Target="http://upload.wikimedia.org/wikipedia/commons/7/76/Kruger_Park_Zebra.jp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upload.wikimedia.org/wikipedia/commons/thumb/4/4c/Ngorongoro_topo.jpg/600px-Ngorongoro_topo.jpg" TargetMode="External"/><Relationship Id="rId5" Type="http://schemas.openxmlformats.org/officeDocument/2006/relationships/hyperlink" Target="http://upload.wikimedia.org/wikipedia/commons/thumb/f/f8/Lion_in_masai_mara.jpg/800px-Lion_in_masai_mara.jpg" TargetMode="External"/><Relationship Id="rId4" Type="http://schemas.openxmlformats.org/officeDocument/2006/relationships/hyperlink" Target="http://upload.wikimedia.org/wikipedia/commons/thumb/6/6c/Zebras,_Serengeti_savana_plains,_Tanzania.jpg/800px-Zebras,_Serengeti_savana_plains,_Tanzania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PARKY AFRIKY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90800" y="4038600"/>
            <a:ext cx="431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Z_033_Ekologie_Národní parky Afriky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Soubor:Kruger Park Zeb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315200" cy="54864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1371600" y="13716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Yosemite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72000" y="13716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Kruegerův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NP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 rot="20612794">
            <a:off x="608304" y="1635652"/>
            <a:ext cx="3161011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nejstarší národní park Afriky vyhlášený v roce 1902</a:t>
            </a:r>
            <a:endParaRPr lang="cs-CZ" sz="2400" dirty="0"/>
          </a:p>
        </p:txBody>
      </p:sp>
      <p:sp>
        <p:nvSpPr>
          <p:cNvPr id="11" name="Zaoblený obdélník 10"/>
          <p:cNvSpPr/>
          <p:nvPr/>
        </p:nvSpPr>
        <p:spPr>
          <a:xfrm rot="20612794">
            <a:off x="5831883" y="2169052"/>
            <a:ext cx="3161011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najdeme zde nepředstavitelné množství zvířat a zvířecích druhů</a:t>
            </a:r>
            <a:endParaRPr lang="cs-CZ" sz="2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0" y="4572000"/>
            <a:ext cx="9144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velké problémy zde působí množství slonů, kteří devastují plochy krajiny a křovinatou buš mění v nehostinnou poušť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úkol: S pomocí </a:t>
            </a:r>
            <a:r>
              <a:rPr lang="cs-CZ" dirty="0" smtClean="0"/>
              <a:t>w</a:t>
            </a:r>
            <a:r>
              <a:rPr lang="cs-CZ" dirty="0" smtClean="0"/>
              <a:t>ebové stránky výše se pokuste zjistit odpovědi na tyto otázky:</a:t>
            </a:r>
            <a:endParaRPr lang="cs-CZ" dirty="0"/>
          </a:p>
        </p:txBody>
      </p:sp>
      <p:sp>
        <p:nvSpPr>
          <p:cNvPr id="4" name="Tlačítko akce: Nápověda 3">
            <a:hlinkClick r:id="rId2" highlightClick="1"/>
          </p:cNvPr>
          <p:cNvSpPr/>
          <p:nvPr/>
        </p:nvSpPr>
        <p:spPr>
          <a:xfrm>
            <a:off x="3657600" y="685800"/>
            <a:ext cx="2362200" cy="25146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zvíře byste těžko hledali v NP </a:t>
            </a:r>
            <a:r>
              <a:rPr lang="cs-CZ" dirty="0" err="1" smtClean="0"/>
              <a:t>Serengeti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1026" name="Picture 2" descr="C:\Users\Helenka\AppData\Local\Microsoft\Windows\Temporary Internet Files\Content.IE5\ER7XIL83\MC900192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762000"/>
            <a:ext cx="3583160" cy="1905000"/>
          </a:xfrm>
          <a:prstGeom prst="rect">
            <a:avLst/>
          </a:prstGeom>
          <a:noFill/>
        </p:spPr>
      </p:pic>
      <p:pic>
        <p:nvPicPr>
          <p:cNvPr id="1027" name="Picture 3" descr="C:\Users\Helenka\AppData\Local\Microsoft\Windows\Temporary Internet Files\Content.IE5\81H7VTP3\MC900088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1773936" cy="1564538"/>
          </a:xfrm>
          <a:prstGeom prst="rect">
            <a:avLst/>
          </a:prstGeom>
          <a:noFill/>
        </p:spPr>
      </p:pic>
      <p:pic>
        <p:nvPicPr>
          <p:cNvPr id="1028" name="Picture 4" descr="C:\Users\Helenka\AppData\Local\Microsoft\Windows\Temporary Internet Files\Content.IE5\81H7VTP3\MC9000304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209800"/>
            <a:ext cx="3168673" cy="2133600"/>
          </a:xfrm>
          <a:prstGeom prst="rect">
            <a:avLst/>
          </a:prstGeom>
          <a:noFill/>
        </p:spPr>
      </p:pic>
      <p:pic>
        <p:nvPicPr>
          <p:cNvPr id="1029" name="Picture 5" descr="C:\Users\Helenka\AppData\Local\Microsoft\Windows\Temporary Internet Files\Content.IE5\2R5GE56J\MC90040783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572000"/>
            <a:ext cx="2787922" cy="1905000"/>
          </a:xfrm>
          <a:prstGeom prst="rect">
            <a:avLst/>
          </a:prstGeom>
          <a:noFill/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 národních parcích afriky zakázáno?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609600" y="1828800"/>
            <a:ext cx="2819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fotit zvířata</a:t>
            </a:r>
            <a:endParaRPr lang="cs-CZ" sz="3200" dirty="0"/>
          </a:p>
        </p:txBody>
      </p:sp>
      <p:sp>
        <p:nvSpPr>
          <p:cNvPr id="5" name="Zaoblený obdélník 4"/>
          <p:cNvSpPr/>
          <p:nvPr/>
        </p:nvSpPr>
        <p:spPr>
          <a:xfrm>
            <a:off x="1752600" y="3962400"/>
            <a:ext cx="2819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vystupovat z auta</a:t>
            </a:r>
            <a:endParaRPr lang="cs-CZ" sz="3200" dirty="0"/>
          </a:p>
        </p:txBody>
      </p:sp>
      <p:sp>
        <p:nvSpPr>
          <p:cNvPr id="6" name="Zaoblený obdélník 5"/>
          <p:cNvSpPr/>
          <p:nvPr/>
        </p:nvSpPr>
        <p:spPr>
          <a:xfrm>
            <a:off x="4800600" y="2362200"/>
            <a:ext cx="3124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přespávat ve stanových kempech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Kterým národním parkem </a:t>
            </a:r>
            <a:r>
              <a:rPr lang="cs-CZ" dirty="0" err="1" smtClean="0"/>
              <a:t>protéka</a:t>
            </a:r>
            <a:r>
              <a:rPr lang="cs-CZ" dirty="0" smtClean="0"/>
              <a:t> řeka </a:t>
            </a:r>
            <a:r>
              <a:rPr lang="cs-CZ" dirty="0" err="1" smtClean="0"/>
              <a:t>Crocodile</a:t>
            </a:r>
            <a:r>
              <a:rPr lang="cs-CZ" dirty="0" smtClean="0"/>
              <a:t> </a:t>
            </a:r>
            <a:r>
              <a:rPr lang="cs-CZ" dirty="0" err="1" smtClean="0"/>
              <a:t>River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381000" y="1828800"/>
            <a:ext cx="3581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Kruger</a:t>
            </a:r>
            <a:r>
              <a:rPr lang="cs-CZ" sz="3200" dirty="0" smtClean="0"/>
              <a:t> NP</a:t>
            </a:r>
            <a:endParaRPr lang="cs-CZ" sz="3200" dirty="0"/>
          </a:p>
        </p:txBody>
      </p:sp>
      <p:sp>
        <p:nvSpPr>
          <p:cNvPr id="5" name="Zaoblený obdélník 4"/>
          <p:cNvSpPr/>
          <p:nvPr/>
        </p:nvSpPr>
        <p:spPr>
          <a:xfrm>
            <a:off x="2438400" y="3886200"/>
            <a:ext cx="3581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NP </a:t>
            </a:r>
            <a:r>
              <a:rPr lang="cs-CZ" sz="3200" dirty="0" err="1" smtClean="0"/>
              <a:t>Tassili</a:t>
            </a:r>
            <a:endParaRPr lang="cs-CZ" sz="3200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828800"/>
            <a:ext cx="3581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NP </a:t>
            </a:r>
            <a:r>
              <a:rPr lang="cs-CZ" sz="3200" dirty="0" err="1" smtClean="0"/>
              <a:t>Serengeti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jste u konce ;-)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534400" cy="41148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hlinkClick r:id="rId2"/>
              </a:rPr>
              <a:t>http://office.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 smtClean="0"/>
          </a:p>
          <a:p>
            <a:r>
              <a:rPr lang="cs-CZ" dirty="0" smtClean="0"/>
              <a:t>Soubor:0109 GM </a:t>
            </a:r>
            <a:r>
              <a:rPr lang="cs-CZ" dirty="0" err="1" smtClean="0"/>
              <a:t>Algerian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Parks</a:t>
            </a:r>
            <a:r>
              <a:rPr lang="cs-CZ" dirty="0" smtClean="0"/>
              <a:t> </a:t>
            </a:r>
            <a:r>
              <a:rPr lang="cs-CZ" dirty="0" err="1" smtClean="0"/>
              <a:t>Tassili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Park 01.png.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7.6.2006 [cit. 2013-03-14]. Dostupné z: </a:t>
            </a:r>
            <a:r>
              <a:rPr lang="cs-CZ" dirty="0" smtClean="0">
                <a:hlinkClick r:id="rId3"/>
              </a:rPr>
              <a:t>http://upload.wikimedia.org/wikipedia/commons/6/68/0109_GM_Algerian_National_Parks_Tassili_National_Park_01.png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Zebras</a:t>
            </a:r>
            <a:r>
              <a:rPr lang="cs-CZ" dirty="0" smtClean="0"/>
              <a:t>, </a:t>
            </a:r>
            <a:r>
              <a:rPr lang="cs-CZ" dirty="0" err="1" smtClean="0"/>
              <a:t>Serengeti</a:t>
            </a:r>
            <a:r>
              <a:rPr lang="cs-CZ" dirty="0" smtClean="0"/>
              <a:t> savana </a:t>
            </a:r>
            <a:r>
              <a:rPr lang="cs-CZ" dirty="0" err="1" smtClean="0"/>
              <a:t>plains</a:t>
            </a:r>
            <a:r>
              <a:rPr lang="cs-CZ" dirty="0" smtClean="0"/>
              <a:t>, </a:t>
            </a:r>
            <a:r>
              <a:rPr lang="cs-CZ" dirty="0" err="1" smtClean="0"/>
              <a:t>Tanzania.jpg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23.8.2007 [cit. 2013-03-14]. Dostupné z: </a:t>
            </a:r>
            <a:r>
              <a:rPr lang="cs-CZ" dirty="0" smtClean="0">
                <a:hlinkClick r:id="rId4"/>
              </a:rPr>
              <a:t>http://upload.wikimedia.org/wikipedia/commons/thumb/6/6c/Zebras%2C_Serengeti_savana_plains%2C_Tanzania.jpg/800px-Zebras%2C_Serengeti_savana_plains%2C_Tanzania.jpg</a:t>
            </a:r>
            <a:endParaRPr lang="cs-CZ" dirty="0" smtClean="0"/>
          </a:p>
          <a:p>
            <a:r>
              <a:rPr lang="cs-CZ" dirty="0" smtClean="0"/>
              <a:t>Soubor: Lev v </a:t>
            </a:r>
            <a:r>
              <a:rPr lang="cs-CZ" dirty="0" err="1" smtClean="0"/>
              <a:t>masai</a:t>
            </a:r>
            <a:r>
              <a:rPr lang="cs-CZ" dirty="0" smtClean="0"/>
              <a:t> </a:t>
            </a:r>
            <a:r>
              <a:rPr lang="cs-CZ" dirty="0" err="1" smtClean="0"/>
              <a:t>mara.jpg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14.9.2008 [cit. 2013-03-18]. Dostupné z: </a:t>
            </a:r>
            <a:r>
              <a:rPr lang="cs-CZ" dirty="0" smtClean="0">
                <a:hlinkClick r:id="rId5"/>
              </a:rPr>
              <a:t>http://upload.wikimedia.org/wikipedia/commons/thumb/f/f8/Lion_in_masai_mara.jpg/800px-Lion_in_masai_mara.jpg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Ngorongoro</a:t>
            </a:r>
            <a:r>
              <a:rPr lang="cs-CZ" dirty="0" smtClean="0"/>
              <a:t> </a:t>
            </a:r>
            <a:r>
              <a:rPr lang="cs-CZ" dirty="0" err="1" smtClean="0"/>
              <a:t>topo.jpg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27.12.2005 [cit. 2013-03-18]. Dostupné z: </a:t>
            </a:r>
            <a:r>
              <a:rPr lang="cs-CZ" dirty="0" smtClean="0">
                <a:hlinkClick r:id="rId6"/>
              </a:rPr>
              <a:t>http://upload.wikimedia.org/wikipedia/commons/thumb/4/4c/Ngorongoro_topo.jpg/600px-Ngorongoro_topo.jpg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Kruger</a:t>
            </a:r>
            <a:r>
              <a:rPr lang="cs-CZ" dirty="0" smtClean="0"/>
              <a:t> Park Zebra.</a:t>
            </a:r>
            <a:r>
              <a:rPr lang="cs-CZ" dirty="0" err="1" smtClean="0"/>
              <a:t>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31.3.2005 [cit. 2013-03-18]. Dostupné z: </a:t>
            </a:r>
            <a:r>
              <a:rPr lang="cs-CZ" dirty="0" smtClean="0">
                <a:hlinkClick r:id="rId7"/>
              </a:rPr>
              <a:t>http://upload.wikimedia.org/wikipedia/commons/7/76/Kruger_Park_Zebra.jpg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92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rozšíření učiva o národních parcích – v tomto případě se jedná konkrétně o NP Afriky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u žáků podvědomí o národních parcích v sousedních světadílech a rozvíjí další možné poznatky, které žáci s pomocí prezentace získají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ročník 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parky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Afrika je známá velkým množstvím národních parků a rezervací</a:t>
            </a:r>
            <a:endParaRPr lang="cs-CZ" dirty="0"/>
          </a:p>
        </p:txBody>
      </p:sp>
      <p:sp>
        <p:nvSpPr>
          <p:cNvPr id="4" name="Obdélníkový popisek 3"/>
          <p:cNvSpPr/>
          <p:nvPr/>
        </p:nvSpPr>
        <p:spPr>
          <a:xfrm>
            <a:off x="3962400" y="2743200"/>
            <a:ext cx="2667000" cy="1219200"/>
          </a:xfrm>
          <a:prstGeom prst="wedgeRectCallout">
            <a:avLst>
              <a:gd name="adj1" fmla="val -97799"/>
              <a:gd name="adj2" fmla="val -90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proč asi?</a:t>
            </a:r>
            <a:endParaRPr lang="cs-CZ" sz="44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62000" y="4114800"/>
            <a:ext cx="73914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díky velkému množství zvířat, která se zde volně prohánějí a také pro jejich jedinečný krajinný ráz</a:t>
            </a:r>
            <a:endParaRPr lang="cs-CZ" sz="2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Afričané,Afrika,geografie,kontinenty,mapy,země nebo obla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6858001" cy="685800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5" name="6cípá hvězda 4">
            <a:hlinkClick r:id="" action="ppaction://hlinkshowjump?jump=nextslide"/>
          </p:cNvPr>
          <p:cNvSpPr/>
          <p:nvPr/>
        </p:nvSpPr>
        <p:spPr>
          <a:xfrm>
            <a:off x="3505200" y="12192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6cípá hvězda 5">
            <a:hlinkClick r:id="rId3" action="ppaction://hlinksldjump"/>
          </p:cNvPr>
          <p:cNvSpPr/>
          <p:nvPr/>
        </p:nvSpPr>
        <p:spPr>
          <a:xfrm>
            <a:off x="5257800" y="28956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cípá hvězda 6">
            <a:hlinkClick r:id="rId4" action="ppaction://hlinksldjump"/>
          </p:cNvPr>
          <p:cNvSpPr/>
          <p:nvPr/>
        </p:nvSpPr>
        <p:spPr>
          <a:xfrm>
            <a:off x="5029200" y="29718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6cípá hvězda 7">
            <a:hlinkClick r:id="rId5" action="ppaction://hlinksldjump"/>
          </p:cNvPr>
          <p:cNvSpPr/>
          <p:nvPr/>
        </p:nvSpPr>
        <p:spPr>
          <a:xfrm>
            <a:off x="4572000" y="30480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6cípá hvězda 8">
            <a:hlinkClick r:id="rId6" action="ppaction://hlinksldjump"/>
          </p:cNvPr>
          <p:cNvSpPr/>
          <p:nvPr/>
        </p:nvSpPr>
        <p:spPr>
          <a:xfrm>
            <a:off x="5105400" y="35814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6cípá hvězda 9">
            <a:hlinkClick r:id="rId7" action="ppaction://hlinksldjump"/>
          </p:cNvPr>
          <p:cNvSpPr/>
          <p:nvPr/>
        </p:nvSpPr>
        <p:spPr>
          <a:xfrm>
            <a:off x="4648200" y="5029200"/>
            <a:ext cx="6858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3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aoblený obdélník 11"/>
          <p:cNvSpPr/>
          <p:nvPr/>
        </p:nvSpPr>
        <p:spPr>
          <a:xfrm>
            <a:off x="0" y="0"/>
            <a:ext cx="9144000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cs-CZ" sz="4400" dirty="0" smtClean="0"/>
              <a:t>nejzajímavější z nich:</a:t>
            </a:r>
            <a:endParaRPr lang="cs-CZ" sz="4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304800" y="1676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Tassili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19400" y="29718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Murchisonovy</a:t>
            </a:r>
            <a:r>
              <a:rPr lang="cs-C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vodopády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257800" y="4343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Kruegerův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NP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9394" name="Picture 2" descr="Soubor:0109 GM Algerian National Parks Tassili National Park 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aoblený obdélník 8"/>
          <p:cNvSpPr/>
          <p:nvPr/>
        </p:nvSpPr>
        <p:spPr>
          <a:xfrm>
            <a:off x="152400" y="35814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roce 1982 byl vyhlášen součástí světového dědictví UNESCO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lačítko akce: Zpět nebo Předchozí 9">
            <a:hlinkClick r:id="rId4" action="ppaction://hlinksldjump" highlightClick="1"/>
          </p:cNvPr>
          <p:cNvSpPr/>
          <p:nvPr/>
        </p:nvSpPr>
        <p:spPr>
          <a:xfrm>
            <a:off x="7467600" y="5715000"/>
            <a:ext cx="1676400" cy="1143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304800" y="1676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Ngorongoro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19400" y="29718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Murchisonovy</a:t>
            </a:r>
            <a:r>
              <a:rPr lang="cs-C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vodopády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257800" y="4343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Kruegerův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NP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62200" y="1143000"/>
            <a:ext cx="67818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roce 1952 byl vyhlášen a najdeme zde přes 450 druhů ptáků a přes 70 druhů savců, např.: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otografie,hroši,příroda,savci,zívající,zívání,zvířat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762375"/>
            <a:ext cx="3095625" cy="3095625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657600" y="4876800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hrochy</a:t>
            </a:r>
            <a:endParaRPr lang="cs-CZ" sz="3600" dirty="0">
              <a:latin typeface="Comic Sans MS" pitchFamily="66" charset="0"/>
            </a:endParaRPr>
          </a:p>
        </p:txBody>
      </p:sp>
      <p:pic>
        <p:nvPicPr>
          <p:cNvPr id="58370" name="Picture 2" descr="fotografie,kly,příroda,sloni,zvěř,zvířat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76600"/>
            <a:ext cx="3581400" cy="358140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3962400" y="480060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buvoly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95800" y="4800600"/>
            <a:ext cx="126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slony</a:t>
            </a:r>
            <a:endParaRPr lang="cs-CZ" sz="3600" dirty="0">
              <a:latin typeface="Comic Sans MS" pitchFamily="66" charset="0"/>
            </a:endParaRPr>
          </a:p>
        </p:txBody>
      </p:sp>
      <p:pic>
        <p:nvPicPr>
          <p:cNvPr id="58372" name="Picture 4" descr="buvoli,příroda,savci,tvorové,život v přírodě,zvířa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8375" y="3762375"/>
            <a:ext cx="3095625" cy="3095625"/>
          </a:xfrm>
          <a:prstGeom prst="rect">
            <a:avLst/>
          </a:prstGeom>
          <a:noFill/>
        </p:spPr>
      </p:pic>
      <p:sp>
        <p:nvSpPr>
          <p:cNvPr id="16" name="Tlačítko akce: Zpět nebo Předchozí 15">
            <a:hlinkClick r:id="rId6" action="ppaction://hlinksldjump" highlightClick="1"/>
          </p:cNvPr>
          <p:cNvSpPr/>
          <p:nvPr/>
        </p:nvSpPr>
        <p:spPr>
          <a:xfrm>
            <a:off x="7467600" y="5715000"/>
            <a:ext cx="1676400" cy="1143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/>
      <p:bldP spid="11" grpId="1"/>
      <p:bldP spid="13" grpId="0"/>
      <p:bldP spid="13" grpId="1"/>
      <p:bldP spid="14" grpId="0"/>
      <p:bldP spid="14" grpId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Soubor:Zebras, Serengeti savana plains, Tanz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31671"/>
            <a:ext cx="9144000" cy="492633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6477000" y="14478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Ngorongoro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95600" y="14478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Masai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Mara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0" y="14478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Serengeti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209800" y="2590800"/>
            <a:ext cx="67818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největší a neznámější park, vyhlášený v roce 1951 nechybí na seznamu UNESCO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 rot="1167350">
            <a:off x="166420" y="3586069"/>
            <a:ext cx="3505200" cy="16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najdeme zde obrovský počet různých druhů zvířat a ptáků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lačítko akce: Zpět nebo Předchozí 12">
            <a:hlinkClick r:id="rId4" action="ppaction://hlinksldjump" highlightClick="1"/>
          </p:cNvPr>
          <p:cNvSpPr/>
          <p:nvPr/>
        </p:nvSpPr>
        <p:spPr>
          <a:xfrm>
            <a:off x="7467600" y="5715000"/>
            <a:ext cx="1676400" cy="1143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le:Lion in masai m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304800" y="11430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Ngorongoro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24200" y="11430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Masai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Mara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477000" y="11430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Kruegerův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NP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 rot="19547801">
            <a:off x="38123" y="3609892"/>
            <a:ext cx="3657553" cy="12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název podle původních obyvatel </a:t>
            </a:r>
            <a:r>
              <a:rPr lang="cs-CZ" sz="2400" b="1" u="sng" dirty="0" err="1" smtClean="0"/>
              <a:t>Masájů</a:t>
            </a:r>
            <a:r>
              <a:rPr lang="cs-CZ" sz="2400" dirty="0" smtClean="0"/>
              <a:t> a místní řece </a:t>
            </a:r>
            <a:r>
              <a:rPr lang="cs-CZ" sz="2400" b="1" u="sng" dirty="0" err="1" smtClean="0"/>
              <a:t>Mara</a:t>
            </a:r>
            <a:endParaRPr lang="cs-CZ" sz="2400" b="1" u="sng" dirty="0"/>
          </a:p>
        </p:txBody>
      </p:sp>
      <p:sp>
        <p:nvSpPr>
          <p:cNvPr id="10" name="Zaoblený obdélník 9"/>
          <p:cNvSpPr/>
          <p:nvPr/>
        </p:nvSpPr>
        <p:spPr>
          <a:xfrm rot="675810">
            <a:off x="5398524" y="3469256"/>
            <a:ext cx="3657553" cy="12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probíhá zde zvláštní projekt pozorující chování lvů vůči sobě</a:t>
            </a:r>
            <a:endParaRPr lang="cs-CZ" sz="2400" b="1" u="sng" dirty="0"/>
          </a:p>
        </p:txBody>
      </p:sp>
      <p:sp>
        <p:nvSpPr>
          <p:cNvPr id="11" name="Tlačítko akce: Zpět nebo Předchozí 10">
            <a:hlinkClick r:id="rId4" action="ppaction://hlinksldjump" highlightClick="1"/>
          </p:cNvPr>
          <p:cNvSpPr/>
          <p:nvPr/>
        </p:nvSpPr>
        <p:spPr>
          <a:xfrm>
            <a:off x="7467600" y="5715000"/>
            <a:ext cx="1676400" cy="1143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ubor:Ngorongoro to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914400"/>
            <a:ext cx="5943600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národní park se v této oblasti nachází?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304800" y="1676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NP 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Ngorongoro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0" y="16764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Kruegerův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NP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 rot="20612794">
            <a:off x="128456" y="3316309"/>
            <a:ext cx="42672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národní park byl vyhlášen v roce 1959 a v roce 1979 byl zapsán na seznamu UNESCO</a:t>
            </a:r>
            <a:endParaRPr lang="cs-CZ" sz="2400" dirty="0"/>
          </a:p>
        </p:txBody>
      </p:sp>
      <p:sp>
        <p:nvSpPr>
          <p:cNvPr id="8" name="Zaoblený obdélník 7"/>
          <p:cNvSpPr/>
          <p:nvPr/>
        </p:nvSpPr>
        <p:spPr>
          <a:xfrm rot="556621">
            <a:off x="4265434" y="1732916"/>
            <a:ext cx="4587742" cy="12956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typickým výjevem je zde kráter, který zároveň největší neporušenou kalderou na světě</a:t>
            </a:r>
            <a:endParaRPr lang="cs-CZ" sz="2400" dirty="0"/>
          </a:p>
        </p:txBody>
      </p:sp>
      <p:sp>
        <p:nvSpPr>
          <p:cNvPr id="9" name="Tlačítko akce: Zpět nebo Předchozí 8">
            <a:hlinkClick r:id="rId4" action="ppaction://hlinksldjump" highlightClick="1"/>
          </p:cNvPr>
          <p:cNvSpPr/>
          <p:nvPr/>
        </p:nvSpPr>
        <p:spPr>
          <a:xfrm>
            <a:off x="7467600" y="5715000"/>
            <a:ext cx="1676400" cy="1143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454</Words>
  <Application>Microsoft Office PowerPoint</Application>
  <PresentationFormat>Předvádění na obrazovce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Arkýř</vt:lpstr>
      <vt:lpstr>NÁRODNÍ PARKY AFRIKY</vt:lpstr>
      <vt:lpstr>Anotace:</vt:lpstr>
      <vt:lpstr>Národní parky Afriky</vt:lpstr>
      <vt:lpstr>Snímek 4</vt:lpstr>
      <vt:lpstr>Jaký národní park se v této oblasti nachází?</vt:lpstr>
      <vt:lpstr>Jaký národní park se v této oblasti nachází?</vt:lpstr>
      <vt:lpstr>Jaký národní park se v této oblasti nachází?</vt:lpstr>
      <vt:lpstr>Jaký národní park se v této oblasti nachází?</vt:lpstr>
      <vt:lpstr>Jaký národní park se v této oblasti nachází?</vt:lpstr>
      <vt:lpstr>Jaký národní park se v této oblasti nachází?</vt:lpstr>
      <vt:lpstr>úkol: S pomocí webové stránky výše se pokuste zjistit odpovědi na tyto otázky:</vt:lpstr>
      <vt:lpstr>Které zvíře byste těžko hledali v NP Serengeti?</vt:lpstr>
      <vt:lpstr>Co je v národních parcích afriky zakázáno?</vt:lpstr>
      <vt:lpstr>Kterým národním parkem protéka řeka Crocodile River?</vt:lpstr>
      <vt:lpstr>jste u konce ;-)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2014-10-30T16:38:26Z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