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8" r:id="rId10"/>
    <p:sldId id="269" r:id="rId11"/>
    <p:sldId id="271" r:id="rId12"/>
    <p:sldId id="273" r:id="rId13"/>
    <p:sldId id="270" r:id="rId14"/>
    <p:sldId id="262" r:id="rId15"/>
    <p:sldId id="267" r:id="rId16"/>
    <p:sldId id="272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42B38-1274-4975-B8F6-BF8D1E019F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F5289-2769-455E-A67C-51FD821170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AC52B-437C-4ADE-A35B-14A6C9ECB0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236C5-25C9-4903-8B6D-EE3F729BD7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83069-9925-4DE5-ACDF-8B7112AFCF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45D0F-A4BF-4A06-8C49-8FA9708A7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1AC68-EF1B-4F1D-9B88-432CEE03A1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3E9E3-2902-47A5-AF6E-309D85C52A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19929-920A-403D-9A12-C26972BD09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02DC7-2147-4611-8919-C8EA50D4DB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85723-9DC2-469B-B9B3-D9D1377DB9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F8DCCB7F-E4AD-4DAA-BCFE-9EB30A32B1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spa.cz/frantiskovy-lazne/" TargetMode="External"/><Relationship Id="rId7" Type="http://schemas.openxmlformats.org/officeDocument/2006/relationships/hyperlink" Target="http://www.spa.cz/marianske-lazne/" TargetMode="External"/><Relationship Id="rId2" Type="http://schemas.openxmlformats.org/officeDocument/2006/relationships/hyperlink" Target="http://www.kviff.com/cz/aktualne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azne-kynzvart.ceskehory.cz/" TargetMode="External"/><Relationship Id="rId5" Type="http://schemas.openxmlformats.org/officeDocument/2006/relationships/hyperlink" Target="http://lazne.karlovy-vary.biz/" TargetMode="External"/><Relationship Id="rId4" Type="http://schemas.openxmlformats.org/officeDocument/2006/relationships/hyperlink" Target="http://www.laznejachymov.cz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6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6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V%C5%99%C3%ADdlo_-_Karlovy_Vary.jpg" TargetMode="External"/><Relationship Id="rId13" Type="http://schemas.openxmlformats.org/officeDocument/2006/relationships/hyperlink" Target="http://en.wikipedia.org/wiki/File:Karlovy_Vary_Gallery.JPG" TargetMode="External"/><Relationship Id="rId3" Type="http://schemas.openxmlformats.org/officeDocument/2006/relationships/hyperlink" Target="http://cs.wikipedia.org/wiki/Soubor:Flag_of_Karlovy_Vary_Region.svg" TargetMode="External"/><Relationship Id="rId7" Type="http://schemas.openxmlformats.org/officeDocument/2006/relationships/hyperlink" Target="http://cs.wikipedia.org/wiki/Soubor:Ml%C3%BDnsk%C3%A1" TargetMode="External"/><Relationship Id="rId12" Type="http://schemas.openxmlformats.org/officeDocument/2006/relationships/hyperlink" Target="http://en.wikipedia.org/wiki/File:2007-KarlovyVary-053-wide.jpg" TargetMode="External"/><Relationship Id="rId2" Type="http://schemas.openxmlformats.org/officeDocument/2006/relationships/hyperlink" Target="http://cs.wikipedia.org/wiki/Soubor:Karlovy_Vary_Region_CoA_CZ.svg" TargetMode="Externa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Eisenbuehl.jpg" TargetMode="External"/><Relationship Id="rId11" Type="http://schemas.openxmlformats.org/officeDocument/2006/relationships/hyperlink" Target="http://fr.wikipedia.org/wiki/Fichier:Pano_keilberg_fichtelberg.jpg" TargetMode="External"/><Relationship Id="rId5" Type="http://schemas.openxmlformats.org/officeDocument/2006/relationships/hyperlink" Target="http://cs.wikipedia.org/wiki/Soubor:Dlouh%C3%A1_stoka2.jpg" TargetMode="External"/><Relationship Id="rId15" Type="http://schemas.openxmlformats.org/officeDocument/2006/relationships/hyperlink" Target="http://en.wikipedia.org/wiki/File:EVLAHOS_KARLOVY_VARY.jpg" TargetMode="External"/><Relationship Id="rId10" Type="http://schemas.openxmlformats.org/officeDocument/2006/relationships/hyperlink" Target="http://cs.wikipedia.org/wiki/Soubor:Medard_6.08.jpg" TargetMode="External"/><Relationship Id="rId4" Type="http://schemas.openxmlformats.org/officeDocument/2006/relationships/hyperlink" Target="http://cs.wikipedia.org/wiki/Soubor:2004_Karlovarsky_kraj.PNG" TargetMode="External"/><Relationship Id="rId9" Type="http://schemas.openxmlformats.org/officeDocument/2006/relationships/hyperlink" Target="http://en.wikipedia.org/wiki/File:Lestkov7.11.JPG" TargetMode="External"/><Relationship Id="rId14" Type="http://schemas.openxmlformats.org/officeDocument/2006/relationships/hyperlink" Target="http://en.wikipedia.org/wiki/File:OrthodoxChurchInKarlovyVary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Albrecht_von_waldstein.jpg" TargetMode="External"/><Relationship Id="rId13" Type="http://schemas.openxmlformats.org/officeDocument/2006/relationships/hyperlink" Target="http://cs.wikipedia.org/wiki/Soubor:Braunkohle_als_Hausbrand.jpg" TargetMode="External"/><Relationship Id="rId3" Type="http://schemas.openxmlformats.org/officeDocument/2006/relationships/hyperlink" Target="http://cs.wikipedia.org/wiki/Soubor:Joachimsthaler_1525.jpg" TargetMode="External"/><Relationship Id="rId7" Type="http://schemas.openxmlformats.org/officeDocument/2006/relationships/hyperlink" Target="http://cs.wikipedia.org/wiki/Soubor:Sokolov,_d%C5%AFl" TargetMode="External"/><Relationship Id="rId12" Type="http://schemas.openxmlformats.org/officeDocument/2006/relationships/hyperlink" Target="http://cs.wikipedia.org/wiki/Soubor:Ale%C5%A1_H%C3%A1ma" TargetMode="External"/><Relationship Id="rId2" Type="http://schemas.openxmlformats.org/officeDocument/2006/relationships/hyperlink" Target="http://en.wikipedia.org/wiki/File:J%C3%A1chymov_d%C5%AFl_Svornost" TargetMode="Externa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Namesti_Budovatelu,_Sokolov.JPG" TargetMode="External"/><Relationship Id="rId11" Type="http://schemas.openxmlformats.org/officeDocument/2006/relationships/hyperlink" Target="http://cs.wikipedia.org/wiki/Soubor:Tomas_Vokoun2.jpg" TargetMode="External"/><Relationship Id="rId5" Type="http://schemas.openxmlformats.org/officeDocument/2006/relationships/hyperlink" Target="http://cs.wikipedia.org/wiki/Soubor:J%C3%A1chymov_radnice_muzeum.JPG" TargetMode="External"/><Relationship Id="rId15" Type="http://schemas.openxmlformats.org/officeDocument/2006/relationships/hyperlink" Target="http://cs.wikipedia.org/wiki/Soubor:Bass-und-primgitarre.jpg" TargetMode="External"/><Relationship Id="rId10" Type="http://schemas.openxmlformats.org/officeDocument/2006/relationships/hyperlink" Target="http://cs.wikipedia.org/wiki/Soubor:Petiska_v_pracovn%C4%9B.jpg" TargetMode="External"/><Relationship Id="rId4" Type="http://schemas.openxmlformats.org/officeDocument/2006/relationships/hyperlink" Target="http://cs.wikipedia.org/wiki/Soubor:Cheb_%C5%A0pal%C3%AD%C4%8Dek_2.jpg" TargetMode="External"/><Relationship Id="rId9" Type="http://schemas.openxmlformats.org/officeDocument/2006/relationships/hyperlink" Target="http://cs.wikipedia.org/wiki/Soubor:Pierre_and_Marie_Curie.jpg" TargetMode="External"/><Relationship Id="rId14" Type="http://schemas.openxmlformats.org/officeDocument/2006/relationships/hyperlink" Target="http://cs.wikipedia.org/wiki/Soubor:Kaolin.j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Spa_J%C3%A1chymov.jpg" TargetMode="External"/><Relationship Id="rId3" Type="http://schemas.openxmlformats.org/officeDocument/2006/relationships/hyperlink" Target="http://cs.wikipedia.org/wiki/Soubor:Soos_Landscape_0B.JPG" TargetMode="External"/><Relationship Id="rId7" Type="http://schemas.openxmlformats.org/officeDocument/2006/relationships/hyperlink" Target="http://cs.wikipedia.org/wiki/Soubor:Z%C3%A1mek_Kyn%C5%BEvart.jpg" TargetMode="External"/><Relationship Id="rId2" Type="http://schemas.openxmlformats.org/officeDocument/2006/relationships/hyperlink" Target="http://cs.wikipedia.org/wiki/Soubor:071107-Loket-Castle-Hrad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Reliquary_of_St._Maurus_-_2.JPG" TargetMode="External"/><Relationship Id="rId11" Type="http://schemas.openxmlformats.org/officeDocument/2006/relationships/image" Target="../media/image6.jpeg"/><Relationship Id="rId5" Type="http://schemas.openxmlformats.org/officeDocument/2006/relationships/hyperlink" Target="http://cs.wikipedia.org/wiki/Soubor:Marienbad-Brunnen.jpg" TargetMode="External"/><Relationship Id="rId10" Type="http://schemas.openxmlformats.org/officeDocument/2006/relationships/hyperlink" Target="http://cs.wikipedia.org/wiki/Soubor:Tuba.JPG" TargetMode="External"/><Relationship Id="rId4" Type="http://schemas.openxmlformats.org/officeDocument/2006/relationships/hyperlink" Target="http://cs.wikipedia.org/wiki/Soubor:Soos_Cisarsky_pramen.jpg" TargetMode="External"/><Relationship Id="rId9" Type="http://schemas.openxmlformats.org/officeDocument/2006/relationships/hyperlink" Target="http://cs.wikipedia.org/wiki/Soubor:Kynzvart_kostel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runal.cz/" TargetMode="External"/><Relationship Id="rId3" Type="http://schemas.openxmlformats.org/officeDocument/2006/relationships/hyperlink" Target="http://www.epiag.cz/manufaktura-chodov-vyroba.htm" TargetMode="External"/><Relationship Id="rId7" Type="http://schemas.openxmlformats.org/officeDocument/2006/relationships/hyperlink" Target="http://www.becherovka.cz/ochranne_prvky/" TargetMode="External"/><Relationship Id="rId2" Type="http://schemas.openxmlformats.org/officeDocument/2006/relationships/hyperlink" Target="http://www.sedlecky-kaolin.cz/cz/kontakty/podniky-ve-skupine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attoni.cz/" TargetMode="External"/><Relationship Id="rId5" Type="http://schemas.openxmlformats.org/officeDocument/2006/relationships/hyperlink" Target="http://www.moser-glass.com/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://www.thun.cz/" TargetMode="External"/><Relationship Id="rId9" Type="http://schemas.openxmlformats.org/officeDocument/2006/relationships/hyperlink" Target="http://www.amati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KARLOVARSKÝ KRAJ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1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2053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200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/>
              <a:t>Autor: Mgr. Jitka Kořístková</a:t>
            </a:r>
          </a:p>
          <a:p>
            <a:pPr algn="ctr"/>
            <a:endParaRPr lang="cs-CZ"/>
          </a:p>
          <a:p>
            <a:pPr algn="ctr"/>
            <a:r>
              <a:rPr lang="cs-CZ"/>
              <a:t>Škola: Základní škola a Mateřská škola Kašava, okres Zlín, příspěvková organizace</a:t>
            </a:r>
          </a:p>
          <a:p>
            <a:pPr algn="ctr"/>
            <a:endParaRPr lang="cs-CZ"/>
          </a:p>
        </p:txBody>
      </p:sp>
      <p:sp>
        <p:nvSpPr>
          <p:cNvPr id="2054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10000"/>
              </a:schemeClr>
            </a:gs>
            <a:gs pos="21000">
              <a:srgbClr val="4D4D4D"/>
            </a:gs>
            <a:gs pos="21000">
              <a:srgbClr val="4D4D4D"/>
            </a:gs>
            <a:gs pos="75000">
              <a:srgbClr val="4D4D4D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ovéPole 1"/>
          <p:cNvSpPr txBox="1">
            <a:spLocks noChangeArrowheads="1"/>
          </p:cNvSpPr>
          <p:nvPr/>
        </p:nvSpPr>
        <p:spPr bwMode="auto">
          <a:xfrm>
            <a:off x="609600" y="685800"/>
            <a:ext cx="8535988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>
                <a:solidFill>
                  <a:srgbClr val="000066"/>
                </a:solidFill>
              </a:rPr>
              <a:t>Cestovní ruch: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kraj navštěvuje každoročně mnoho turistů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Mezinárodní filmový festival – mezinárodní soutěžní přehlídka nových filmů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                     </a:t>
            </a:r>
            <a:r>
              <a:rPr lang="cs-CZ">
                <a:solidFill>
                  <a:srgbClr val="000066"/>
                </a:solidFill>
                <a:hlinkClick r:id="rId2"/>
              </a:rPr>
              <a:t>MFF</a:t>
            </a:r>
            <a:r>
              <a:rPr lang="cs-CZ">
                <a:solidFill>
                  <a:srgbClr val="000066"/>
                </a:solidFill>
              </a:rPr>
              <a:t> Karlovy Vary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lázně - </a:t>
            </a:r>
            <a:r>
              <a:rPr lang="cs-CZ">
                <a:solidFill>
                  <a:srgbClr val="000066"/>
                </a:solidFill>
                <a:hlinkClick r:id="rId3"/>
              </a:rPr>
              <a:t>Františkovy Lázně</a:t>
            </a:r>
            <a:r>
              <a:rPr lang="cs-CZ">
                <a:solidFill>
                  <a:srgbClr val="000066"/>
                </a:solidFill>
              </a:rPr>
              <a:t>, </a:t>
            </a:r>
            <a:r>
              <a:rPr lang="cs-CZ">
                <a:solidFill>
                  <a:srgbClr val="000066"/>
                </a:solidFill>
                <a:hlinkClick r:id="rId4"/>
              </a:rPr>
              <a:t>Jáchymov</a:t>
            </a:r>
            <a:r>
              <a:rPr lang="cs-CZ">
                <a:solidFill>
                  <a:srgbClr val="000066"/>
                </a:solidFill>
              </a:rPr>
              <a:t>, </a:t>
            </a:r>
            <a:r>
              <a:rPr lang="cs-CZ">
                <a:solidFill>
                  <a:srgbClr val="000066"/>
                </a:solidFill>
                <a:hlinkClick r:id="rId5"/>
              </a:rPr>
              <a:t>Karlovy Vary</a:t>
            </a:r>
            <a:r>
              <a:rPr lang="cs-CZ">
                <a:solidFill>
                  <a:srgbClr val="000066"/>
                </a:solidFill>
              </a:rPr>
              <a:t>, </a:t>
            </a:r>
            <a:r>
              <a:rPr lang="cs-CZ">
                <a:solidFill>
                  <a:srgbClr val="000066"/>
                </a:solidFill>
                <a:hlinkClick r:id="rId6"/>
              </a:rPr>
              <a:t>Kynžvart</a:t>
            </a:r>
            <a:r>
              <a:rPr lang="cs-CZ">
                <a:solidFill>
                  <a:srgbClr val="000066"/>
                </a:solidFill>
              </a:rPr>
              <a:t>, </a:t>
            </a:r>
            <a:r>
              <a:rPr lang="cs-CZ">
                <a:solidFill>
                  <a:srgbClr val="000066"/>
                </a:solidFill>
                <a:hlinkClick r:id="rId7"/>
              </a:rPr>
              <a:t>Mariánské Lázně</a:t>
            </a:r>
            <a:endParaRPr lang="cs-CZ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kulturní památky – hrad Loket, zámek Bečov nad Teplou /relikviář sv. Maura/,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   zámek Kynžvart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památková zóna – Cheb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přírodní památky – CHKO Slavkovský les a Český les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přírodní rezervace – Soos: rašeliniště s vývěry minerálních vod a plynů /mofety/,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                pozůstatek sopečné činnosti</a:t>
            </a:r>
          </a:p>
          <a:p>
            <a:pPr>
              <a:buFont typeface="Wingdings" pitchFamily="2" charset="2"/>
              <a:buChar char="§"/>
            </a:pPr>
            <a:endParaRPr lang="cs-CZ">
              <a:solidFill>
                <a:srgbClr val="000066"/>
              </a:solidFill>
            </a:endParaRP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6326717"/>
            <a:ext cx="2438400" cy="531283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10000"/>
              </a:schemeClr>
            </a:gs>
            <a:gs pos="21000">
              <a:srgbClr val="4D4D4D"/>
            </a:gs>
            <a:gs pos="21000">
              <a:srgbClr val="4D4D4D"/>
            </a:gs>
            <a:gs pos="75000">
              <a:srgbClr val="4D4D4D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465px-Bass-und-primgitar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533400"/>
            <a:ext cx="2011363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800px-Soos_Landscape_0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3810000"/>
            <a:ext cx="20320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800px-Soos_Cisarsky_pram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533400"/>
            <a:ext cx="20574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ázek 10" descr="Braunkohle_als_Hausbra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0" y="533400"/>
            <a:ext cx="20574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ázek 11" descr="Kaol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5200" y="3810000"/>
            <a:ext cx="20574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Obrázek 12" descr="800px-Tub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" y="3810000"/>
            <a:ext cx="19812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6" name="TextovéPole 13"/>
          <p:cNvSpPr txBox="1">
            <a:spLocks noChangeArrowheads="1"/>
          </p:cNvSpPr>
          <p:nvPr/>
        </p:nvSpPr>
        <p:spPr bwMode="auto">
          <a:xfrm>
            <a:off x="3505200" y="3124200"/>
            <a:ext cx="925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rgbClr val="000066"/>
                </a:solidFill>
              </a:rPr>
              <a:t>Hnědé uhlí</a:t>
            </a:r>
          </a:p>
        </p:txBody>
      </p:sp>
      <p:sp>
        <p:nvSpPr>
          <p:cNvPr id="12297" name="TextovéPole 14"/>
          <p:cNvSpPr txBox="1">
            <a:spLocks noChangeArrowheads="1"/>
          </p:cNvSpPr>
          <p:nvPr/>
        </p:nvSpPr>
        <p:spPr bwMode="auto">
          <a:xfrm>
            <a:off x="3505200" y="3581400"/>
            <a:ext cx="83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>
                <a:solidFill>
                  <a:srgbClr val="000066"/>
                </a:solidFill>
              </a:rPr>
              <a:t>Kaolín</a:t>
            </a:r>
          </a:p>
        </p:txBody>
      </p:sp>
      <p:sp>
        <p:nvSpPr>
          <p:cNvPr id="12298" name="TextovéPole 15"/>
          <p:cNvSpPr txBox="1">
            <a:spLocks noChangeArrowheads="1"/>
          </p:cNvSpPr>
          <p:nvPr/>
        </p:nvSpPr>
        <p:spPr bwMode="auto">
          <a:xfrm>
            <a:off x="6248400" y="3581400"/>
            <a:ext cx="1851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rgbClr val="000066"/>
                </a:solidFill>
              </a:rPr>
              <a:t>Přírodní památka SOOS</a:t>
            </a:r>
          </a:p>
        </p:txBody>
      </p:sp>
      <p:sp>
        <p:nvSpPr>
          <p:cNvPr id="12299" name="TextovéPole 16"/>
          <p:cNvSpPr txBox="1">
            <a:spLocks noChangeArrowheads="1"/>
          </p:cNvSpPr>
          <p:nvPr/>
        </p:nvSpPr>
        <p:spPr bwMode="auto">
          <a:xfrm>
            <a:off x="6248400" y="3124200"/>
            <a:ext cx="1833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rgbClr val="000066"/>
                </a:solidFill>
              </a:rPr>
              <a:t>Císařský pramen SOOS</a:t>
            </a:r>
          </a:p>
        </p:txBody>
      </p:sp>
      <p:sp>
        <p:nvSpPr>
          <p:cNvPr id="12300" name="TextovéPole 17"/>
          <p:cNvSpPr txBox="1">
            <a:spLocks noChangeArrowheads="1"/>
          </p:cNvSpPr>
          <p:nvPr/>
        </p:nvSpPr>
        <p:spPr bwMode="auto">
          <a:xfrm>
            <a:off x="762000" y="3352800"/>
            <a:ext cx="2016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rgbClr val="000066"/>
                </a:solidFill>
              </a:rPr>
              <a:t>Výroba hudebních nástrojů</a:t>
            </a:r>
          </a:p>
        </p:txBody>
      </p:sp>
      <p:pic>
        <p:nvPicPr>
          <p:cNvPr id="14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6326717"/>
            <a:ext cx="2438400" cy="531283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10000"/>
              </a:schemeClr>
            </a:gs>
            <a:gs pos="21000">
              <a:srgbClr val="4D4D4D"/>
            </a:gs>
            <a:gs pos="21000">
              <a:srgbClr val="4D4D4D"/>
            </a:gs>
            <a:gs pos="75000">
              <a:srgbClr val="4D4D4D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450px-Thermal_KVIFF_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3657600"/>
            <a:ext cx="19431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ázek 2" descr="SPA_JC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57200"/>
            <a:ext cx="234315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 descr="800px-Kynzvart_kost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2438400"/>
            <a:ext cx="23622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Marienbad-Brunn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533400"/>
            <a:ext cx="23495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450px-Franz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9000" y="457200"/>
            <a:ext cx="19050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 descr="800px-Reliquary_of_St__Maurus_-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0" y="4495800"/>
            <a:ext cx="2398713" cy="1598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0" name="Obrázek 8" descr="709px-071107-Loket-Castle-Hrad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2438400"/>
            <a:ext cx="2362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 descr="800PX-~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9800" y="4419600"/>
            <a:ext cx="2371725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22" name="TextovéPole 10"/>
          <p:cNvSpPr txBox="1">
            <a:spLocks noChangeArrowheads="1"/>
          </p:cNvSpPr>
          <p:nvPr/>
        </p:nvSpPr>
        <p:spPr bwMode="auto">
          <a:xfrm>
            <a:off x="3429000" y="3200400"/>
            <a:ext cx="1379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rgbClr val="000066"/>
                </a:solidFill>
              </a:rPr>
              <a:t>Františkovy lázně</a:t>
            </a:r>
          </a:p>
        </p:txBody>
      </p:sp>
      <p:sp>
        <p:nvSpPr>
          <p:cNvPr id="13323" name="TextovéPole 11"/>
          <p:cNvSpPr txBox="1">
            <a:spLocks noChangeArrowheads="1"/>
          </p:cNvSpPr>
          <p:nvPr/>
        </p:nvSpPr>
        <p:spPr bwMode="auto">
          <a:xfrm>
            <a:off x="3429000" y="6248400"/>
            <a:ext cx="1404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rgbClr val="000066"/>
                </a:solidFill>
              </a:rPr>
              <a:t>MFF Karlovy Vary</a:t>
            </a:r>
          </a:p>
        </p:txBody>
      </p:sp>
      <p:sp>
        <p:nvSpPr>
          <p:cNvPr id="13324" name="TextovéPole 12"/>
          <p:cNvSpPr txBox="1">
            <a:spLocks noChangeArrowheads="1"/>
          </p:cNvSpPr>
          <p:nvPr/>
        </p:nvSpPr>
        <p:spPr bwMode="auto">
          <a:xfrm>
            <a:off x="533400" y="6096000"/>
            <a:ext cx="14779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rgbClr val="000066"/>
                </a:solidFill>
              </a:rPr>
              <a:t>Relikviář sv. Maura</a:t>
            </a:r>
          </a:p>
        </p:txBody>
      </p:sp>
      <p:sp>
        <p:nvSpPr>
          <p:cNvPr id="13325" name="TextovéPole 13"/>
          <p:cNvSpPr txBox="1">
            <a:spLocks noChangeArrowheads="1"/>
          </p:cNvSpPr>
          <p:nvPr/>
        </p:nvSpPr>
        <p:spPr bwMode="auto">
          <a:xfrm>
            <a:off x="5943600" y="2133600"/>
            <a:ext cx="2168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rgbClr val="000066"/>
                </a:solidFill>
              </a:rPr>
              <a:t>Kolonáda – Mariánské Lázně</a:t>
            </a:r>
          </a:p>
        </p:txBody>
      </p:sp>
      <p:sp>
        <p:nvSpPr>
          <p:cNvPr id="13326" name="TextovéPole 14"/>
          <p:cNvSpPr txBox="1">
            <a:spLocks noChangeArrowheads="1"/>
          </p:cNvSpPr>
          <p:nvPr/>
        </p:nvSpPr>
        <p:spPr bwMode="auto">
          <a:xfrm>
            <a:off x="6019800" y="4038600"/>
            <a:ext cx="9350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rgbClr val="000066"/>
                </a:solidFill>
              </a:rPr>
              <a:t>Hrad Loket</a:t>
            </a:r>
          </a:p>
        </p:txBody>
      </p:sp>
      <p:sp>
        <p:nvSpPr>
          <p:cNvPr id="13327" name="TextovéPole 15"/>
          <p:cNvSpPr txBox="1">
            <a:spLocks noChangeArrowheads="1"/>
          </p:cNvSpPr>
          <p:nvPr/>
        </p:nvSpPr>
        <p:spPr bwMode="auto">
          <a:xfrm>
            <a:off x="6019800" y="6019800"/>
            <a:ext cx="129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rgbClr val="000066"/>
                </a:solidFill>
              </a:rPr>
              <a:t>Zámek Kynžvart</a:t>
            </a:r>
          </a:p>
        </p:txBody>
      </p:sp>
      <p:sp>
        <p:nvSpPr>
          <p:cNvPr id="13328" name="TextovéPole 16"/>
          <p:cNvSpPr txBox="1">
            <a:spLocks noChangeArrowheads="1"/>
          </p:cNvSpPr>
          <p:nvPr/>
        </p:nvSpPr>
        <p:spPr bwMode="auto">
          <a:xfrm>
            <a:off x="533400" y="2057400"/>
            <a:ext cx="13350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rgbClr val="000066"/>
                </a:solidFill>
              </a:rPr>
              <a:t>Lázně Jáchymov</a:t>
            </a:r>
          </a:p>
        </p:txBody>
      </p:sp>
      <p:sp>
        <p:nvSpPr>
          <p:cNvPr id="13329" name="TextovéPole 17"/>
          <p:cNvSpPr txBox="1">
            <a:spLocks noChangeArrowheads="1"/>
          </p:cNvSpPr>
          <p:nvPr/>
        </p:nvSpPr>
        <p:spPr bwMode="auto">
          <a:xfrm>
            <a:off x="533400" y="4038600"/>
            <a:ext cx="12430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rgbClr val="000066"/>
                </a:solidFill>
              </a:rPr>
              <a:t>Lázně Kynžvart</a:t>
            </a:r>
          </a:p>
        </p:txBody>
      </p:sp>
      <p:pic>
        <p:nvPicPr>
          <p:cNvPr id="18" name="Picture 8" descr="OPVK_hor_zakladni_logolink_RGB_cz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2800" y="6326717"/>
            <a:ext cx="2438400" cy="531283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10000"/>
              </a:schemeClr>
            </a:gs>
            <a:gs pos="21000">
              <a:srgbClr val="4D4D4D"/>
            </a:gs>
            <a:gs pos="21000">
              <a:srgbClr val="4D4D4D"/>
            </a:gs>
            <a:gs pos="75000">
              <a:srgbClr val="4D4D4D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300" smtClean="0">
                <a:solidFill>
                  <a:srgbClr val="000066"/>
                </a:solidFill>
              </a:rPr>
              <a:t>Osobnosti KARLOVARSKÉHO KRAJE</a:t>
            </a:r>
          </a:p>
        </p:txBody>
      </p:sp>
      <p:pic>
        <p:nvPicPr>
          <p:cNvPr id="3" name="Obrázek 2" descr="460px-Albrecht_von_waldste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371600"/>
            <a:ext cx="1577975" cy="2055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Pierre_and_Marie_Cur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600200"/>
            <a:ext cx="2514600" cy="178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464PX-~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1447800"/>
            <a:ext cx="1600200" cy="201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 descr="800px-Tomas_Vokoun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4114800"/>
            <a:ext cx="30480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 descr="80CAB0~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114800"/>
            <a:ext cx="30480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6326717"/>
            <a:ext cx="2438400" cy="531283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10000"/>
              </a:schemeClr>
            </a:gs>
            <a:gs pos="21000">
              <a:srgbClr val="4D4D4D"/>
            </a:gs>
            <a:gs pos="21000">
              <a:srgbClr val="4D4D4D"/>
            </a:gs>
            <a:gs pos="75000">
              <a:srgbClr val="4D4D4D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ovéPole 1"/>
          <p:cNvSpPr txBox="1">
            <a:spLocks noChangeArrowheads="1"/>
          </p:cNvSpPr>
          <p:nvPr/>
        </p:nvSpPr>
        <p:spPr bwMode="auto">
          <a:xfrm>
            <a:off x="533400" y="304800"/>
            <a:ext cx="874871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solidFill>
                  <a:srgbClr val="000066"/>
                </a:solidFill>
              </a:rPr>
              <a:t>Zdroje:</a:t>
            </a:r>
          </a:p>
          <a:p>
            <a:pPr>
              <a:buFont typeface="Arial" charset="0"/>
              <a:buChar char="•"/>
            </a:pPr>
            <a:r>
              <a:rPr lang="cs-CZ" sz="1400">
                <a:solidFill>
                  <a:srgbClr val="000066"/>
                </a:solidFill>
              </a:rPr>
              <a:t> </a:t>
            </a:r>
            <a:r>
              <a:rPr lang="cs-CZ" sz="1200"/>
              <a:t>Karlovy Vary Region CoA CZ.svg.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</a:t>
            </a:r>
            <a:br>
              <a:rPr lang="cs-CZ" sz="1200"/>
            </a:br>
            <a:r>
              <a:rPr lang="cs-CZ" sz="1200"/>
              <a:t>2001-, 21.5.2007 [cit. 2012-12-28]. Dostupné z: </a:t>
            </a:r>
            <a:r>
              <a:rPr lang="cs-CZ" sz="1200">
                <a:hlinkClick r:id="rId2"/>
              </a:rPr>
              <a:t>http://cs.wikipedia.org/wiki/Soubor:Karlovy_Vary_Region_CoA_CZ.svg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Flag of Karlovy Vary Region.svg.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</a:t>
            </a:r>
            <a:br>
              <a:rPr lang="cs-CZ" sz="1200"/>
            </a:br>
            <a:r>
              <a:rPr lang="cs-CZ" sz="1200"/>
              <a:t>2001-, 23.5.2007 [cit. 2012-12-28]. Dostupné z: </a:t>
            </a:r>
            <a:r>
              <a:rPr lang="cs-CZ" sz="1200">
                <a:hlinkClick r:id="rId3"/>
              </a:rPr>
              <a:t>http://cs.wikipedia.org/wiki/Soubor:Flag_of_Karlovy_Vary_Region.svg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2004 Karlovarsky kraj.PNG.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</a:t>
            </a:r>
            <a:br>
              <a:rPr lang="cs-CZ" sz="1200"/>
            </a:br>
            <a:r>
              <a:rPr lang="cs-CZ" sz="1200"/>
              <a:t>2001-, 5.7.2011 [cit. 2012-12-28]. Dostupné z: </a:t>
            </a:r>
            <a:r>
              <a:rPr lang="cs-CZ" sz="1200">
                <a:hlinkClick r:id="rId4"/>
              </a:rPr>
              <a:t>http://cs.wikipedia.org/wiki/Soubor:2004_Karlovarsky_kraj.PNG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Dlouhá stoka2.jpg.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</a:t>
            </a:r>
            <a:br>
              <a:rPr lang="cs-CZ" sz="1200"/>
            </a:br>
            <a:r>
              <a:rPr lang="cs-CZ" sz="1200"/>
              <a:t>19.5.2007 [cit. 2012-12-28]. Dostupné z: </a:t>
            </a:r>
            <a:r>
              <a:rPr lang="cs-CZ" sz="1200">
                <a:hlinkClick r:id="rId5"/>
              </a:rPr>
              <a:t>http://cs.wikipedia.org/wiki/Soubor:Dlouh%C3%A1_stoka2.jpg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Eisenbuehl.jpg.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23.3.2007</a:t>
            </a:r>
            <a:br>
              <a:rPr lang="cs-CZ" sz="1200"/>
            </a:br>
            <a:r>
              <a:rPr lang="cs-CZ" sz="1200"/>
              <a:t>[cit. 2012-12-28]. Dostupné z: </a:t>
            </a:r>
            <a:r>
              <a:rPr lang="cs-CZ" sz="1200">
                <a:hlinkClick r:id="rId6"/>
              </a:rPr>
              <a:t>http://cs.wikipedia.org/wiki/Soubor:Eisenbuehl.jpg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Mlýnská kolonáda Karlovy Vary.JPG.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</a:t>
            </a:r>
            <a:br>
              <a:rPr lang="cs-CZ" sz="1200"/>
            </a:br>
            <a:r>
              <a:rPr lang="cs-CZ" sz="1200"/>
              <a:t>Foundation, 2001-, 23.5.2010 [cit. 2012-12-28]. Dostupné z: </a:t>
            </a:r>
            <a:r>
              <a:rPr lang="cs-CZ" sz="1200">
                <a:hlinkClick r:id="rId7"/>
              </a:rPr>
              <a:t>http://cs.wikipedia.org/wiki/Soubor:Ml%C3%BDnsk%C3%A1</a:t>
            </a:r>
            <a:r>
              <a:rPr lang="cs-CZ" sz="1200"/>
              <a:t/>
            </a:r>
            <a:br>
              <a:rPr lang="cs-CZ" sz="1200"/>
            </a:br>
            <a:r>
              <a:rPr lang="cs-CZ" sz="1200"/>
              <a:t>_kolon%C3%A1da_Karlovy_Vary.JPG</a:t>
            </a:r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Vřídlo - Karlovy Vary.jpg.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</a:t>
            </a:r>
            <a:br>
              <a:rPr lang="cs-CZ" sz="1200"/>
            </a:br>
            <a:r>
              <a:rPr lang="cs-CZ" sz="1200"/>
              <a:t>14.9.2009 [cit. 2012-12-28]. Dostupné z: </a:t>
            </a:r>
            <a:r>
              <a:rPr lang="cs-CZ" sz="1200">
                <a:hlinkClick r:id="rId8"/>
              </a:rPr>
              <a:t>http://cs.wikipedia.org/wiki/Soubor:V%C5%99%C3%ADdlo_-_Karlovy_Vary.jpg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Lestkov7.11.JPG.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7.11.2007</a:t>
            </a:r>
            <a:br>
              <a:rPr lang="cs-CZ" sz="1200"/>
            </a:br>
            <a:r>
              <a:rPr lang="cs-CZ" sz="1200"/>
              <a:t>[cit. 2012-12-28]. Dostupné z: </a:t>
            </a:r>
            <a:r>
              <a:rPr lang="cs-CZ" sz="1200">
                <a:hlinkClick r:id="rId9"/>
              </a:rPr>
              <a:t>http://en.wikipedia.org/wiki/File:Lestkov7.11.JPG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Medard 6.08.jpg.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19.10.</a:t>
            </a:r>
            <a:br>
              <a:rPr lang="cs-CZ" sz="1200"/>
            </a:br>
            <a:r>
              <a:rPr lang="cs-CZ" sz="1200"/>
              <a:t>2008 [cit. 2012-12-28]. Dostupné z: </a:t>
            </a:r>
            <a:r>
              <a:rPr lang="cs-CZ" sz="1200">
                <a:hlinkClick r:id="rId10"/>
              </a:rPr>
              <a:t>http://cs.wikipedia.org/wiki/Soubor:Medard_6.08.jpg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/>
              <a:t> Pano keilberg fichtelberg.jpg.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</a:t>
            </a:r>
            <a:br>
              <a:rPr lang="cs-CZ" sz="1200"/>
            </a:br>
            <a:r>
              <a:rPr lang="cs-CZ" sz="1200"/>
              <a:t>2001-, 8.7.2005 [cit. 2012-12-28]. Dostupné z: </a:t>
            </a:r>
            <a:r>
              <a:rPr lang="cs-CZ" sz="1200">
                <a:hlinkClick r:id="rId11"/>
              </a:rPr>
              <a:t>http://fr.wikipedia.org/wiki/Fichier:Pano_keilberg_fichtelberg.jpg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/>
              <a:t> KarlovyVary-053-wide.jpg.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</a:t>
            </a:r>
            <a:br>
              <a:rPr lang="cs-CZ" sz="1200"/>
            </a:br>
            <a:r>
              <a:rPr lang="cs-CZ" sz="1200"/>
              <a:t> 2001-, 1.12.2010 [cit. 2012-12-28]. Dostupné z: </a:t>
            </a:r>
            <a:r>
              <a:rPr lang="cs-CZ" sz="1200">
                <a:hlinkClick r:id="rId12"/>
              </a:rPr>
              <a:t>http://en.wikipedia.org/wiki/File:2007-KarlovyVary-053-wide.jpg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/>
              <a:t> Karlovy Vary Gallery.JPG.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</a:t>
            </a:r>
            <a:br>
              <a:rPr lang="cs-CZ" sz="1200"/>
            </a:br>
            <a:r>
              <a:rPr lang="cs-CZ" sz="1200"/>
              <a:t> 20.11.2012 [cit. 2012-12-28]. Dostupné z: </a:t>
            </a:r>
            <a:r>
              <a:rPr lang="cs-CZ" sz="1200">
                <a:hlinkClick r:id="rId13"/>
              </a:rPr>
              <a:t>http://en.wikipedia.org/wiki/File:Karlovy_Vary_Gallery.JPG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/>
              <a:t> OrthodoxChurchInKarlovyVary.jpg.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8.12.2011 [cit. 2012-12-28]. Dostupné z: </a:t>
            </a:r>
            <a:r>
              <a:rPr lang="cs-CZ" sz="1200">
                <a:hlinkClick r:id="rId14"/>
              </a:rPr>
              <a:t>http://en.wikipedia.org/wiki/File:OrthodoxChurchInKarlovyVary.jpg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/>
              <a:t> EVLAHOS KARLOVY VARY.jpg.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13.6.2007 [cit. 2012-12-28]. Dostupné z: </a:t>
            </a:r>
            <a:r>
              <a:rPr lang="cs-CZ" sz="1200">
                <a:hlinkClick r:id="rId15"/>
              </a:rPr>
              <a:t>http://en.wikipedia.org/wiki/File:EVLAHOS_KARLOVY_VARY.jpg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/>
              <a:t> KarlovyVary-MillC-Panorama.JPG.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9.6.2009 [cit. 2012-12-28]. Dostupné z: http://en.wikipedia.org/wiki/File:2007-KarlovyVary-MillC-Panorama.JPG</a:t>
            </a:r>
          </a:p>
          <a:p>
            <a:pPr>
              <a:buFont typeface="Arial" charset="0"/>
              <a:buChar char="•"/>
            </a:pPr>
            <a:endParaRPr lang="cs-CZ" sz="1200">
              <a:solidFill>
                <a:srgbClr val="000066"/>
              </a:solidFill>
            </a:endParaRP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352800" y="6326717"/>
            <a:ext cx="2438400" cy="531283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10000"/>
              </a:schemeClr>
            </a:gs>
            <a:gs pos="21000">
              <a:srgbClr val="4D4D4D"/>
            </a:gs>
            <a:gs pos="21000">
              <a:srgbClr val="4D4D4D"/>
            </a:gs>
            <a:gs pos="75000">
              <a:srgbClr val="4D4D4D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ovéPole 1"/>
          <p:cNvSpPr txBox="1">
            <a:spLocks noChangeArrowheads="1"/>
          </p:cNvSpPr>
          <p:nvPr/>
        </p:nvSpPr>
        <p:spPr bwMode="auto">
          <a:xfrm>
            <a:off x="533400" y="304800"/>
            <a:ext cx="87376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Jáchymov důl Svornost.JPG.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</a:t>
            </a:r>
            <a:br>
              <a:rPr lang="cs-CZ" sz="1200"/>
            </a:br>
            <a:r>
              <a:rPr lang="cs-CZ" sz="1200"/>
              <a:t>2001-, 11.10.2009 [cit. 2012-12-28]. Dostupné z: </a:t>
            </a:r>
            <a:r>
              <a:rPr lang="cs-CZ" sz="1200">
                <a:hlinkClick r:id="rId2"/>
              </a:rPr>
              <a:t>http://en.wikipedia.org/wiki/File:J%C3%A1chymov_d%C5%AFl_Svornost</a:t>
            </a:r>
            <a:r>
              <a:rPr lang="cs-CZ" sz="1200"/>
              <a:t>.</a:t>
            </a:r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Joachimsthaler 1525.jpg.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</a:t>
            </a:r>
            <a:br>
              <a:rPr lang="cs-CZ" sz="1200"/>
            </a:br>
            <a:r>
              <a:rPr lang="cs-CZ" sz="1200"/>
              <a:t>17.5.2007 [cit. 2012-12-28]. Dostupné z: </a:t>
            </a:r>
            <a:r>
              <a:rPr lang="cs-CZ" sz="1200">
                <a:hlinkClick r:id="rId3"/>
              </a:rPr>
              <a:t>http://cs.wikipedia.org/wiki/Soubor:Joachimsthaler_1525.jpg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Cheb Špalíček 2.jpg.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</a:t>
            </a:r>
            <a:br>
              <a:rPr lang="cs-CZ" sz="1200"/>
            </a:br>
            <a:r>
              <a:rPr lang="cs-CZ" sz="1200"/>
              <a:t>30.1.2009 [cit. 2012-12-28]. Dostupné z: </a:t>
            </a:r>
            <a:r>
              <a:rPr lang="cs-CZ" sz="1200">
                <a:hlinkClick r:id="rId4"/>
              </a:rPr>
              <a:t>http://cs.wikipedia.org/wiki/Soubor:Cheb_%C5%A0pal%C3%AD%C4%8Dek_2.jpg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Jáchymov radnice muzeum.JPG.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</a:t>
            </a:r>
            <a:br>
              <a:rPr lang="cs-CZ" sz="1200"/>
            </a:br>
            <a:r>
              <a:rPr lang="cs-CZ" sz="1200"/>
              <a:t>2001-, 11.10.2009 [cit. 2012-12-28]. Dostupné z: </a:t>
            </a:r>
            <a:r>
              <a:rPr lang="cs-CZ" sz="1200">
                <a:hlinkClick r:id="rId5"/>
              </a:rPr>
              <a:t>http://cs.wikipedia.org/wiki/Soubor:J%C3%A1chymov_radnice_muzeum.JPG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Namesti Budovatelu, Sokolov.JPG.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</a:t>
            </a:r>
            <a:br>
              <a:rPr lang="cs-CZ" sz="1200"/>
            </a:br>
            <a:r>
              <a:rPr lang="cs-CZ" sz="1200"/>
              <a:t>2001-, 26.4.2008 [cit. 2012-12-28]. Dostupné z: </a:t>
            </a:r>
            <a:r>
              <a:rPr lang="cs-CZ" sz="1200">
                <a:hlinkClick r:id="rId6"/>
              </a:rPr>
              <a:t>http://cs.wikipedia.org/wiki/Soubor:Namesti_Budovatelu,_Sokolov.JPG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Sokolov, důl Jiří, pohled z Lomnice.JPG.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</a:t>
            </a:r>
            <a:br>
              <a:rPr lang="cs-CZ" sz="1200"/>
            </a:br>
            <a:r>
              <a:rPr lang="cs-CZ" sz="1200"/>
              <a:t>Foundation, 2001-, 7.7.2008 [cit. 2012-12-28]. Dostupné z: </a:t>
            </a:r>
            <a:r>
              <a:rPr lang="cs-CZ" sz="1200">
                <a:hlinkClick r:id="rId7"/>
              </a:rPr>
              <a:t>http://cs.wikipedia.org/wiki/Soubor:Sokolov,_d%C5%AFl</a:t>
            </a:r>
            <a:r>
              <a:rPr lang="cs-CZ" sz="1200"/>
              <a:t/>
            </a:r>
            <a:br>
              <a:rPr lang="cs-CZ" sz="1200"/>
            </a:br>
            <a:r>
              <a:rPr lang="cs-CZ" sz="1200"/>
              <a:t>_Ji%C5%99%C3%AD,_pohled_z_Lomnice.JPG</a:t>
            </a:r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Albrecht von waldstein.jpg.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</a:t>
            </a:r>
            <a:br>
              <a:rPr lang="cs-CZ" sz="1200"/>
            </a:br>
            <a:r>
              <a:rPr lang="cs-CZ" sz="1200"/>
              <a:t>20.11.2004 [cit. 2012-12-28]. Dostupné z: </a:t>
            </a:r>
            <a:r>
              <a:rPr lang="cs-CZ" sz="1200">
                <a:hlinkClick r:id="rId8"/>
              </a:rPr>
              <a:t>http://cs.wikipedia.org/wiki/Soubor:Albrecht_von_waldstein.jpg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Pierre and Marie Curie.jpg.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</a:t>
            </a:r>
            <a:br>
              <a:rPr lang="cs-CZ" sz="1200"/>
            </a:br>
            <a:r>
              <a:rPr lang="cs-CZ" sz="1200"/>
              <a:t>2001-, 27.7.2012 [cit. 2012-12-28]. Dostupné z: </a:t>
            </a:r>
            <a:r>
              <a:rPr lang="cs-CZ" sz="1200">
                <a:hlinkClick r:id="rId9"/>
              </a:rPr>
              <a:t>http://cs.wikipedia.org/wiki/Soubor:Pierre_and_Marie_Curie.jpg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Petiska v pracovně.jpg.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</a:t>
            </a:r>
            <a:br>
              <a:rPr lang="cs-CZ" sz="1200"/>
            </a:br>
            <a:r>
              <a:rPr lang="cs-CZ" sz="1200"/>
              <a:t>22.4.2012 [cit. 2012-12-28]. Dostupné z: </a:t>
            </a:r>
            <a:r>
              <a:rPr lang="cs-CZ" sz="1200">
                <a:hlinkClick r:id="rId10"/>
              </a:rPr>
              <a:t>http://cs.wikipedia.org/wiki/Soubor:Petiska_v_pracovn%C4%9B.jpg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Tomas Vokoun2.jpg.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</a:t>
            </a:r>
            <a:br>
              <a:rPr lang="cs-CZ" sz="1200"/>
            </a:br>
            <a:r>
              <a:rPr lang="cs-CZ" sz="1200"/>
              <a:t>12.8.2008 [cit. 2012-12-28]. Dostupné z: </a:t>
            </a:r>
            <a:r>
              <a:rPr lang="cs-CZ" sz="1200">
                <a:hlinkClick r:id="rId11"/>
              </a:rPr>
              <a:t>http://cs.wikipedia.org/wiki/Soubor:Tomas_Vokoun2.jpg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Aleš Háma (Hamleti), Den Kozla 2012.jpg.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</a:t>
            </a:r>
            <a:br>
              <a:rPr lang="cs-CZ" sz="1200"/>
            </a:br>
            <a:r>
              <a:rPr lang="cs-CZ" sz="1200"/>
              <a:t>Foundation, 2001-, 19.6.2012 [cit. 2012-12-28]. Dostupné z: </a:t>
            </a:r>
            <a:r>
              <a:rPr lang="cs-CZ" sz="1200">
                <a:hlinkClick r:id="rId12"/>
              </a:rPr>
              <a:t>http://cs.wikipedia.org/wiki/Soubor:Ale%C5%A1_H%C3%A1ma</a:t>
            </a:r>
            <a:r>
              <a:rPr lang="cs-CZ" sz="1200"/>
              <a:t/>
            </a:r>
            <a:br>
              <a:rPr lang="cs-CZ" sz="1200"/>
            </a:br>
            <a:r>
              <a:rPr lang="cs-CZ" sz="1200"/>
              <a:t>_(Hamleti),_Den_Kozla_2012.jpg</a:t>
            </a:r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Braunkohle als Hausbrand.jpg.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</a:t>
            </a:r>
          </a:p>
          <a:p>
            <a:r>
              <a:rPr lang="cs-CZ" sz="1200"/>
              <a:t>2001-, 30.4.2006 [cit. 2012-12-28]. Dostupné z: </a:t>
            </a:r>
            <a:r>
              <a:rPr lang="cs-CZ" sz="1200">
                <a:hlinkClick r:id="rId13"/>
              </a:rPr>
              <a:t>http://cs.wikipedia.org/wiki/Soubor:Braunkohle_als_Hausbrand.jpg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Kaolin.jpg.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26.8.2005</a:t>
            </a:r>
            <a:br>
              <a:rPr lang="cs-CZ" sz="1200"/>
            </a:br>
            <a:r>
              <a:rPr lang="cs-CZ" sz="1200"/>
              <a:t> [cit. 2012-12-28]. Dostupné z: </a:t>
            </a:r>
            <a:r>
              <a:rPr lang="cs-CZ" sz="1200">
                <a:hlinkClick r:id="rId14"/>
              </a:rPr>
              <a:t>http://cs.wikipedia.org/wiki/Soubor:Kaolin.jpg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Bass-und-primgitarre.jpg.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</a:t>
            </a:r>
            <a:br>
              <a:rPr lang="cs-CZ" sz="1200"/>
            </a:br>
            <a:r>
              <a:rPr lang="cs-CZ" sz="1200"/>
              <a:t>28.1.2005 [cit. 2012-12-28]. Dostupné z: </a:t>
            </a:r>
            <a:r>
              <a:rPr lang="cs-CZ" sz="1200">
                <a:hlinkClick r:id="rId15"/>
              </a:rPr>
              <a:t>http://cs.wikipedia.org/wiki/Soubor:Bass-und-primgitarre.jpg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Franzl.JPG.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26.10.2010</a:t>
            </a:r>
            <a:br>
              <a:rPr lang="cs-CZ" sz="1200"/>
            </a:br>
            <a:r>
              <a:rPr lang="cs-CZ" sz="1200"/>
              <a:t> [cit. 2012-12-28]. Dostupné z: http://cs.wikipedia.org/wiki/Soubor:Franzl.JPG</a:t>
            </a:r>
            <a:endParaRPr lang="cs-CZ" sz="1200">
              <a:solidFill>
                <a:srgbClr val="000066"/>
              </a:solidFill>
            </a:endParaRP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352800" y="6326717"/>
            <a:ext cx="2438400" cy="531283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10000"/>
              </a:schemeClr>
            </a:gs>
            <a:gs pos="21000">
              <a:srgbClr val="4D4D4D"/>
            </a:gs>
            <a:gs pos="21000">
              <a:srgbClr val="4D4D4D"/>
            </a:gs>
            <a:gs pos="75000">
              <a:srgbClr val="4D4D4D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1"/>
          <p:cNvSpPr txBox="1">
            <a:spLocks noChangeArrowheads="1"/>
          </p:cNvSpPr>
          <p:nvPr/>
        </p:nvSpPr>
        <p:spPr bwMode="auto">
          <a:xfrm>
            <a:off x="685800" y="533400"/>
            <a:ext cx="8570913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Loket-Castle-Hrad.jpg.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</a:t>
            </a:r>
            <a:br>
              <a:rPr lang="cs-CZ" sz="1200"/>
            </a:br>
            <a:r>
              <a:rPr lang="cs-CZ" sz="1200"/>
              <a:t>23.7.2007 [cit. 2012-12-28]. Dostupné z: </a:t>
            </a:r>
            <a:r>
              <a:rPr lang="cs-CZ" sz="1200">
                <a:hlinkClick r:id="rId2"/>
              </a:rPr>
              <a:t>http://cs.wikipedia.org/wiki/Soubor:071107-Loket-Castle-Hrad.jpg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Soos Landscape 0B.JPG.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</a:t>
            </a:r>
            <a:br>
              <a:rPr lang="cs-CZ" sz="1200"/>
            </a:br>
            <a:r>
              <a:rPr lang="cs-CZ" sz="1200"/>
              <a:t>2001-, 13.8.2006 [cit. 2012-12-28]. Dostupné z: </a:t>
            </a:r>
            <a:r>
              <a:rPr lang="cs-CZ" sz="1200">
                <a:hlinkClick r:id="rId3"/>
              </a:rPr>
              <a:t>http://cs.wikipedia.org/wiki/Soubor:Soos_Landscape_0B.JPG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Soos Cisarsky pramen.jpg.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</a:t>
            </a:r>
            <a:br>
              <a:rPr lang="cs-CZ" sz="1200"/>
            </a:br>
            <a:r>
              <a:rPr lang="cs-CZ" sz="1200"/>
              <a:t>2001-, 24.9.2009 [cit. 2012-12-28]. Dostupné z: </a:t>
            </a:r>
            <a:r>
              <a:rPr lang="cs-CZ" sz="1200">
                <a:hlinkClick r:id="rId4"/>
              </a:rPr>
              <a:t>http://cs.wikipedia.org/wiki/Soubor:Soos_Cisarsky_pramen.jpg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Marienbad-Brunnen.jpg.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</a:t>
            </a:r>
            <a:br>
              <a:rPr lang="cs-CZ" sz="1200"/>
            </a:br>
            <a:r>
              <a:rPr lang="cs-CZ" sz="1200"/>
              <a:t>2001-, 13.6.2005 [cit. 2012-12-28]. Dostupné z: </a:t>
            </a:r>
            <a:r>
              <a:rPr lang="cs-CZ" sz="1200">
                <a:hlinkClick r:id="rId5"/>
              </a:rPr>
              <a:t>http://cs.wikipedia.org/wiki/Soubor:Marienbad-Brunnen.jpg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en-US" sz="1200"/>
              <a:t>Reliquary of St. Maurus - 2.JPG. In: </a:t>
            </a:r>
            <a:r>
              <a:rPr lang="en-US" sz="1200" i="1"/>
              <a:t>Wikipedia: the free encyclopedia</a:t>
            </a:r>
            <a:r>
              <a:rPr lang="en-US" sz="1200"/>
              <a:t> [online]. San Francisco (CA): Wikimedia Foundation,</a:t>
            </a:r>
            <a:r>
              <a:rPr lang="cs-CZ" sz="1200"/>
              <a:t/>
            </a:r>
            <a:br>
              <a:rPr lang="cs-CZ" sz="1200"/>
            </a:br>
            <a:r>
              <a:rPr lang="en-US" sz="1200"/>
              <a:t>2001-, 26.6.2011 [cit. 2012-12-28]. Dostupné z: </a:t>
            </a:r>
            <a:r>
              <a:rPr lang="en-US" sz="1200">
                <a:hlinkClick r:id="rId6"/>
              </a:rPr>
              <a:t>http://cs.wikipedia.org/wiki/Soubor:Reliquary_of_St._Maurus_-_2.JPG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Zámek Kynžvart.jpg.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</a:t>
            </a:r>
            <a:br>
              <a:rPr lang="cs-CZ" sz="1200"/>
            </a:br>
            <a:r>
              <a:rPr lang="cs-CZ" sz="1200"/>
              <a:t>21.9.2009 [cit. 2012-12-28]. Dostupné z: </a:t>
            </a:r>
            <a:r>
              <a:rPr lang="cs-CZ" sz="1200">
                <a:hlinkClick r:id="rId7"/>
              </a:rPr>
              <a:t>http://cs.wikipedia.org/wiki/Soubor:Z%C3%A1mek_Kyn%C5%BEvart.jpg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/>
              <a:t>Thermal KVIFF 45.jpg.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</a:t>
            </a:r>
            <a:br>
              <a:rPr lang="cs-CZ" sz="1200"/>
            </a:br>
            <a:r>
              <a:rPr lang="cs-CZ" sz="1200"/>
              <a:t>28.10.2007 [cit. 2012-12-28]. Dostupné z: http://cs.wikipedia.org/wiki/Soubor:Thermal_KVIFF_45.jpg</a:t>
            </a:r>
            <a:r>
              <a:rPr lang="cs-CZ" sz="1200">
                <a:solidFill>
                  <a:srgbClr val="000066"/>
                </a:solidFill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Spa Jáchymov.jpg.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</a:t>
            </a:r>
            <a:br>
              <a:rPr lang="cs-CZ" sz="1200"/>
            </a:br>
            <a:r>
              <a:rPr lang="cs-CZ" sz="1200"/>
              <a:t>18.12.2005 [cit. 2012-12-28]. Dostupné z: </a:t>
            </a:r>
            <a:r>
              <a:rPr lang="cs-CZ" sz="1200">
                <a:hlinkClick r:id="rId8"/>
              </a:rPr>
              <a:t>http://cs.wikipedia.org/wiki/Soubor:Spa_J%C3%A1chymov.jpg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Kynzvart kostel.jpg.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</a:t>
            </a:r>
            <a:br>
              <a:rPr lang="cs-CZ" sz="1200"/>
            </a:br>
            <a:r>
              <a:rPr lang="cs-CZ" sz="1200"/>
              <a:t> 2001-, 29.11.2007 [cit. 2012-12-28]. Dostupné z: </a:t>
            </a:r>
            <a:r>
              <a:rPr lang="cs-CZ" sz="1200">
                <a:hlinkClick r:id="rId9"/>
              </a:rPr>
              <a:t>http://cs.wikipedia.org/wiki/Soubor:Kynzvart_kostel.jpg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Tuba.JPG.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29.3.2006 </a:t>
            </a:r>
            <a:br>
              <a:rPr lang="cs-CZ" sz="1200"/>
            </a:br>
            <a:r>
              <a:rPr lang="cs-CZ" sz="1200"/>
              <a:t>[cit. 2012-12-28]. Dostupné z: </a:t>
            </a:r>
            <a:r>
              <a:rPr lang="cs-CZ" sz="1200">
                <a:hlinkClick r:id="rId10"/>
              </a:rPr>
              <a:t>http://cs.wikipedia.org/wiki/Soubor:Tuba.JPG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RNDr. D. Borecký, CSc. a kol. </a:t>
            </a:r>
            <a:r>
              <a:rPr lang="cs-CZ" sz="1200" i="1"/>
              <a:t>Zeměpis pro 8. ročník</a:t>
            </a:r>
            <a:r>
              <a:rPr lang="cs-CZ" sz="1200"/>
              <a:t>. Brno: Nová škola, 2009. ISBN 80-7289-102-2</a:t>
            </a:r>
            <a:endParaRPr lang="cs-CZ" sz="1200">
              <a:solidFill>
                <a:srgbClr val="000066"/>
              </a:solidFill>
            </a:endParaRP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2800" y="6326717"/>
            <a:ext cx="2438400" cy="531283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307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/>
              <a:t>Digitální učební materiál je určen k seznámení žáků k tématu </a:t>
            </a:r>
            <a:br>
              <a:rPr lang="cs-CZ"/>
            </a:br>
            <a:r>
              <a:rPr lang="cs-CZ"/>
              <a:t>    KARLOVARSKÝ KRAJ</a:t>
            </a:r>
          </a:p>
          <a:p>
            <a:pPr>
              <a:buFont typeface="Wingdings" pitchFamily="2" charset="2"/>
              <a:buChar char="q"/>
            </a:pPr>
            <a:r>
              <a:rPr lang="cs-CZ"/>
              <a:t>Materiál rozvíjí nově získané vědomosti a dovednosti</a:t>
            </a:r>
          </a:p>
          <a:p>
            <a:pPr>
              <a:buFont typeface="Wingdings" pitchFamily="2" charset="2"/>
              <a:buChar char="q"/>
            </a:pPr>
            <a:r>
              <a:rPr lang="cs-CZ"/>
              <a:t>Je určen pro předmět zeměpis a ročník 8.</a:t>
            </a:r>
          </a:p>
          <a:p>
            <a:pPr>
              <a:buFont typeface="Wingdings" pitchFamily="2" charset="2"/>
              <a:buChar char="q"/>
            </a:pPr>
            <a:r>
              <a:rPr lang="cs-CZ"/>
              <a:t>Tento materiál vznikl jako doplňující materiál k učebnici: </a:t>
            </a:r>
            <a:br>
              <a:rPr lang="cs-CZ"/>
            </a:br>
            <a:r>
              <a:rPr lang="cs-CZ"/>
              <a:t>    MILAN HOLEČEK A KOL. </a:t>
            </a:r>
            <a:r>
              <a:rPr lang="cs-CZ" i="1"/>
              <a:t>Česká republika pro 8. a 9. ročník základní </a:t>
            </a:r>
            <a:br>
              <a:rPr lang="cs-CZ" i="1"/>
            </a:br>
            <a:r>
              <a:rPr lang="cs-CZ" i="1"/>
              <a:t>    školy</a:t>
            </a:r>
            <a:r>
              <a:rPr lang="cs-CZ"/>
              <a:t>. Praha: Fortuna, 2005. ISBN 80-7168--930-0</a:t>
            </a:r>
          </a:p>
          <a:p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10000"/>
              </a:schemeClr>
            </a:gs>
            <a:gs pos="21000">
              <a:srgbClr val="4D4D4D"/>
            </a:gs>
            <a:gs pos="21000">
              <a:srgbClr val="4D4D4D"/>
            </a:gs>
            <a:gs pos="75000">
              <a:srgbClr val="4D4D4D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cs-CZ" sz="3200" smtClean="0">
                <a:solidFill>
                  <a:srgbClr val="000066"/>
                </a:solidFill>
              </a:rPr>
              <a:t>KARLOVARSKÝ KRAJ</a:t>
            </a:r>
          </a:p>
        </p:txBody>
      </p:sp>
      <p:pic>
        <p:nvPicPr>
          <p:cNvPr id="4099" name="Zástupný symbol pro obsah 4" descr="2004_Karlovarsky_kraj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3048000"/>
            <a:ext cx="3733800" cy="2209800"/>
          </a:xfrm>
        </p:spPr>
      </p:pic>
      <p:sp>
        <p:nvSpPr>
          <p:cNvPr id="4100" name="Zástupný symbol pro obsah 3"/>
          <p:cNvSpPr>
            <a:spLocks noGrp="1"/>
          </p:cNvSpPr>
          <p:nvPr>
            <p:ph sz="half" idx="2"/>
          </p:nvPr>
        </p:nvSpPr>
        <p:spPr>
          <a:xfrm>
            <a:off x="4419600" y="1676400"/>
            <a:ext cx="3886200" cy="4068763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smtClean="0">
                <a:solidFill>
                  <a:srgbClr val="000066"/>
                </a:solidFill>
              </a:rPr>
              <a:t>Poloha kraje ČR</a:t>
            </a:r>
          </a:p>
        </p:txBody>
      </p:sp>
      <p:pic>
        <p:nvPicPr>
          <p:cNvPr id="7" name="Obrázek 6" descr="800px-Namesti1_v_Ut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371600"/>
            <a:ext cx="27432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 descr="800px-Eisenbueh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648200"/>
            <a:ext cx="27432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 descr="800PX-~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2971800"/>
            <a:ext cx="27432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Šipka doprava se zářezem 10"/>
          <p:cNvSpPr/>
          <p:nvPr/>
        </p:nvSpPr>
        <p:spPr bwMode="auto">
          <a:xfrm rot="17767846">
            <a:off x="3155809" y="4764377"/>
            <a:ext cx="2263530" cy="762000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000066"/>
                </a:solidFill>
              </a:rPr>
              <a:t>Karlovarský kraj</a:t>
            </a:r>
          </a:p>
        </p:txBody>
      </p:sp>
      <p:pic>
        <p:nvPicPr>
          <p:cNvPr id="12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6326717"/>
            <a:ext cx="2438400" cy="531283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10000"/>
              </a:schemeClr>
            </a:gs>
            <a:gs pos="21000">
              <a:srgbClr val="4D4D4D"/>
            </a:gs>
            <a:gs pos="21000">
              <a:srgbClr val="4D4D4D"/>
            </a:gs>
            <a:gs pos="75000">
              <a:srgbClr val="4D4D4D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smtClean="0">
                <a:solidFill>
                  <a:srgbClr val="000066"/>
                </a:solidFill>
              </a:rPr>
              <a:t>KARLOVARSKÝ KRAJ - </a:t>
            </a:r>
            <a:r>
              <a:rPr lang="cs-CZ" sz="3200" smtClean="0">
                <a:solidFill>
                  <a:srgbClr val="000066"/>
                </a:solidFill>
              </a:rPr>
              <a:t>znak, vlajka</a:t>
            </a:r>
            <a:endParaRPr lang="cs-CZ" sz="3600" smtClean="0">
              <a:solidFill>
                <a:srgbClr val="000066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z="2400" smtClean="0">
                <a:solidFill>
                  <a:srgbClr val="000066"/>
                </a:solidFill>
              </a:rPr>
              <a:t>Znak kraje</a:t>
            </a:r>
          </a:p>
        </p:txBody>
      </p:sp>
      <p:sp>
        <p:nvSpPr>
          <p:cNvPr id="512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525963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smtClean="0">
                <a:solidFill>
                  <a:srgbClr val="000066"/>
                </a:solidFill>
              </a:rPr>
              <a:t>Vlajka kraje</a:t>
            </a:r>
          </a:p>
        </p:txBody>
      </p:sp>
      <p:pic>
        <p:nvPicPr>
          <p:cNvPr id="5" name="Obrázek 4" descr="498px-Karlovy_Vary_Region_CoA_CZ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286000"/>
            <a:ext cx="3168650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800px-Flag_of_Karlovy_Vary_Region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590800"/>
            <a:ext cx="3733800" cy="2690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6326717"/>
            <a:ext cx="2438400" cy="531283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10000"/>
              </a:schemeClr>
            </a:gs>
            <a:gs pos="21000">
              <a:srgbClr val="4D4D4D"/>
            </a:gs>
            <a:gs pos="21000">
              <a:srgbClr val="4D4D4D"/>
            </a:gs>
            <a:gs pos="75000">
              <a:srgbClr val="4D4D4D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09600" y="304800"/>
            <a:ext cx="8340725" cy="6216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000066"/>
                </a:solidFill>
              </a:rPr>
              <a:t>Základní údaje: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dirty="0">
                <a:solidFill>
                  <a:srgbClr val="000066"/>
                </a:solidFill>
              </a:rPr>
              <a:t> Poloha: kraj je spojován především s lázeňstvím </a:t>
            </a:r>
            <a:br>
              <a:rPr lang="cs-CZ" dirty="0">
                <a:solidFill>
                  <a:srgbClr val="000066"/>
                </a:solidFill>
              </a:rPr>
            </a:br>
            <a:r>
              <a:rPr lang="cs-CZ" dirty="0">
                <a:solidFill>
                  <a:srgbClr val="000066"/>
                </a:solidFill>
              </a:rPr>
              <a:t>                Karlovy vary – největší lázně na území ČR /60 horkých pramenů/</a:t>
            </a:r>
            <a:br>
              <a:rPr lang="cs-CZ" dirty="0">
                <a:solidFill>
                  <a:srgbClr val="000066"/>
                </a:solidFill>
              </a:rPr>
            </a:br>
            <a:r>
              <a:rPr lang="cs-CZ" dirty="0">
                <a:solidFill>
                  <a:srgbClr val="000066"/>
                </a:solidFill>
              </a:rPr>
              <a:t>                léčivé prameny minerálních vod - vznikly dávnou sopečnou činností</a:t>
            </a:r>
            <a:br>
              <a:rPr lang="cs-CZ" dirty="0">
                <a:solidFill>
                  <a:srgbClr val="000066"/>
                </a:solidFill>
              </a:rPr>
            </a:br>
            <a:r>
              <a:rPr lang="cs-CZ" dirty="0">
                <a:solidFill>
                  <a:srgbClr val="000066"/>
                </a:solidFill>
              </a:rPr>
              <a:t>                nejteplejší pramen: karlovarské Vřídlo /72</a:t>
            </a:r>
            <a:r>
              <a:rPr lang="cs-CZ" dirty="0">
                <a:solidFill>
                  <a:srgbClr val="000066"/>
                </a:solidFill>
                <a:latin typeface="+mj-lt"/>
                <a:cs typeface="Times New Roman"/>
              </a:rPr>
              <a:t>°C</a:t>
            </a:r>
            <a:r>
              <a:rPr lang="cs-CZ" dirty="0">
                <a:solidFill>
                  <a:srgbClr val="000066"/>
                </a:solidFill>
                <a:latin typeface="Times New Roman"/>
                <a:cs typeface="Times New Roman"/>
              </a:rPr>
              <a:t>/, vyvěrá z hloubky 2 km,</a:t>
            </a:r>
            <a:br>
              <a:rPr lang="cs-CZ" dirty="0">
                <a:solidFill>
                  <a:srgbClr val="000066"/>
                </a:solidFill>
                <a:latin typeface="Times New Roman"/>
                <a:cs typeface="Times New Roman"/>
              </a:rPr>
            </a:br>
            <a:r>
              <a:rPr lang="cs-CZ" dirty="0">
                <a:solidFill>
                  <a:srgbClr val="000066"/>
                </a:solidFill>
                <a:latin typeface="Times New Roman"/>
                <a:cs typeface="Times New Roman"/>
              </a:rPr>
              <a:t>                                                     </a:t>
            </a:r>
            <a:r>
              <a:rPr lang="cs-CZ" dirty="0">
                <a:solidFill>
                  <a:srgbClr val="000066"/>
                </a:solidFill>
                <a:latin typeface="+mn-lt"/>
                <a:cs typeface="Times New Roman"/>
              </a:rPr>
              <a:t>tryská do výšky 12 m, Vychrlí 1 800 m/min.</a:t>
            </a:r>
            <a:br>
              <a:rPr lang="cs-CZ" dirty="0">
                <a:solidFill>
                  <a:srgbClr val="000066"/>
                </a:solidFill>
                <a:latin typeface="+mn-lt"/>
                <a:cs typeface="Times New Roman"/>
              </a:rPr>
            </a:br>
            <a:r>
              <a:rPr lang="cs-CZ" dirty="0">
                <a:solidFill>
                  <a:srgbClr val="000066"/>
                </a:solidFill>
                <a:latin typeface="+mn-lt"/>
                <a:cs typeface="Times New Roman"/>
              </a:rPr>
              <a:t>                aragonit – minerál, z něhož se zhotovují upomínkové předměty</a:t>
            </a:r>
            <a:br>
              <a:rPr lang="cs-CZ" dirty="0">
                <a:solidFill>
                  <a:srgbClr val="000066"/>
                </a:solidFill>
                <a:latin typeface="+mn-lt"/>
                <a:cs typeface="Times New Roman"/>
              </a:rPr>
            </a:br>
            <a:r>
              <a:rPr lang="cs-CZ" dirty="0">
                <a:solidFill>
                  <a:srgbClr val="000066"/>
                </a:solidFill>
                <a:latin typeface="+mn-lt"/>
                <a:cs typeface="Times New Roman"/>
              </a:rPr>
              <a:t>                                 /vřídlové růže/</a:t>
            </a:r>
            <a:r>
              <a:rPr lang="cs-CZ" dirty="0">
                <a:solidFill>
                  <a:srgbClr val="000066"/>
                </a:solidFill>
              </a:rPr>
              <a:t/>
            </a:r>
            <a:br>
              <a:rPr lang="cs-CZ" dirty="0">
                <a:solidFill>
                  <a:srgbClr val="000066"/>
                </a:solidFill>
              </a:rPr>
            </a:br>
            <a:r>
              <a:rPr lang="cs-CZ" dirty="0">
                <a:solidFill>
                  <a:srgbClr val="000066"/>
                </a:solidFill>
              </a:rPr>
              <a:t>                leží v nejzápadnější části ČR</a:t>
            </a:r>
            <a:br>
              <a:rPr lang="cs-CZ" dirty="0">
                <a:solidFill>
                  <a:srgbClr val="000066"/>
                </a:solidFill>
              </a:rPr>
            </a:br>
            <a:r>
              <a:rPr lang="cs-CZ" dirty="0">
                <a:solidFill>
                  <a:srgbClr val="000066"/>
                </a:solidFill>
              </a:rPr>
              <a:t>                na severu a západě hraničí s Německem</a:t>
            </a:r>
            <a:br>
              <a:rPr lang="cs-CZ" dirty="0">
                <a:solidFill>
                  <a:srgbClr val="000066"/>
                </a:solidFill>
              </a:rPr>
            </a:br>
            <a:r>
              <a:rPr lang="cs-CZ" dirty="0">
                <a:solidFill>
                  <a:srgbClr val="000066"/>
                </a:solidFill>
              </a:rPr>
              <a:t>                krajským městem jsou Karlovy Vary</a:t>
            </a:r>
          </a:p>
          <a:p>
            <a:pPr>
              <a:defRPr/>
            </a:pPr>
            <a:endParaRPr lang="cs-CZ" dirty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cs-CZ" dirty="0">
                <a:solidFill>
                  <a:srgbClr val="000066"/>
                </a:solidFill>
              </a:rPr>
              <a:t> Povrch: pahorkatiny a vrchoviny – Karlovarská vrchovina a Doupovské hory</a:t>
            </a:r>
            <a:br>
              <a:rPr lang="cs-CZ" dirty="0">
                <a:solidFill>
                  <a:srgbClr val="000066"/>
                </a:solidFill>
              </a:rPr>
            </a:br>
            <a:r>
              <a:rPr lang="cs-CZ" dirty="0">
                <a:solidFill>
                  <a:srgbClr val="000066"/>
                </a:solidFill>
              </a:rPr>
              <a:t>                Doupovské hory – pozůstatek sopečné činnosti</a:t>
            </a:r>
            <a:br>
              <a:rPr lang="cs-CZ" dirty="0">
                <a:solidFill>
                  <a:srgbClr val="000066"/>
                </a:solidFill>
              </a:rPr>
            </a:br>
            <a:r>
              <a:rPr lang="cs-CZ" dirty="0">
                <a:solidFill>
                  <a:srgbClr val="000066"/>
                </a:solidFill>
              </a:rPr>
              <a:t>                severozápad – Krušné hory: Klínovec /1 244 m.n.m./</a:t>
            </a:r>
            <a:br>
              <a:rPr lang="cs-CZ" dirty="0">
                <a:solidFill>
                  <a:srgbClr val="000066"/>
                </a:solidFill>
              </a:rPr>
            </a:br>
            <a:r>
              <a:rPr lang="cs-CZ" dirty="0">
                <a:solidFill>
                  <a:srgbClr val="000066"/>
                </a:solidFill>
              </a:rPr>
              <a:t>                Chebská a Sokolovská pánev – nejníže položená místa</a:t>
            </a:r>
            <a:br>
              <a:rPr lang="cs-CZ" dirty="0">
                <a:solidFill>
                  <a:srgbClr val="000066"/>
                </a:solidFill>
              </a:rPr>
            </a:br>
            <a:r>
              <a:rPr lang="cs-CZ" dirty="0">
                <a:solidFill>
                  <a:srgbClr val="000066"/>
                </a:solidFill>
              </a:rPr>
              <a:t>                 Sokolovská pánev – krajina negativně ovlivněna těžbou hnědého uhlí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dirty="0">
                <a:solidFill>
                  <a:srgbClr val="000066"/>
                </a:solidFill>
              </a:rPr>
              <a:t> CHKO: Slavkovský les</a:t>
            </a:r>
          </a:p>
          <a:p>
            <a:pPr>
              <a:defRPr/>
            </a:pPr>
            <a:endParaRPr lang="cs-CZ" dirty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cs-CZ" dirty="0">
                <a:solidFill>
                  <a:srgbClr val="000066"/>
                </a:solidFill>
              </a:rPr>
              <a:t> Vodstvo: řeky – Ohře /pramení v Německu/</a:t>
            </a:r>
            <a:br>
              <a:rPr lang="cs-CZ" dirty="0">
                <a:solidFill>
                  <a:srgbClr val="000066"/>
                </a:solidFill>
              </a:rPr>
            </a:br>
            <a:r>
              <a:rPr lang="cs-CZ" dirty="0">
                <a:solidFill>
                  <a:srgbClr val="000066"/>
                </a:solidFill>
              </a:rPr>
              <a:t>                             Teplá /pravostranný přítok Ohře/</a:t>
            </a:r>
            <a:br>
              <a:rPr lang="cs-CZ" dirty="0">
                <a:solidFill>
                  <a:srgbClr val="000066"/>
                </a:solidFill>
              </a:rPr>
            </a:br>
            <a:r>
              <a:rPr lang="cs-CZ" dirty="0">
                <a:solidFill>
                  <a:srgbClr val="000066"/>
                </a:solidFill>
              </a:rPr>
              <a:t>                  přehrady – Jesenice /rekreační využití/, Žlutice /zdroj pitné vody/</a:t>
            </a: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400800"/>
            <a:ext cx="2438400" cy="4572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10000"/>
              </a:schemeClr>
            </a:gs>
            <a:gs pos="21000">
              <a:srgbClr val="4D4D4D"/>
            </a:gs>
            <a:gs pos="21000">
              <a:srgbClr val="4D4D4D"/>
            </a:gs>
            <a:gs pos="75000">
              <a:srgbClr val="4D4D4D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450PX-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381000"/>
            <a:ext cx="21336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ázek 2" descr="800px-Lestkov7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914400"/>
            <a:ext cx="233045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 descr="750px-Medard_6_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457200"/>
            <a:ext cx="23622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800px-Pano_keilberg_fichtelber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3810000"/>
            <a:ext cx="8382000" cy="2468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4" name="TextovéPole 5"/>
          <p:cNvSpPr txBox="1">
            <a:spLocks noChangeArrowheads="1"/>
          </p:cNvSpPr>
          <p:nvPr/>
        </p:nvSpPr>
        <p:spPr bwMode="auto">
          <a:xfrm>
            <a:off x="533400" y="2743200"/>
            <a:ext cx="1292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rgbClr val="000066"/>
                </a:solidFill>
              </a:rPr>
              <a:t>Doupovské hory</a:t>
            </a:r>
          </a:p>
        </p:txBody>
      </p:sp>
      <p:sp>
        <p:nvSpPr>
          <p:cNvPr id="7175" name="TextovéPole 6"/>
          <p:cNvSpPr txBox="1">
            <a:spLocks noChangeArrowheads="1"/>
          </p:cNvSpPr>
          <p:nvPr/>
        </p:nvSpPr>
        <p:spPr bwMode="auto">
          <a:xfrm>
            <a:off x="304800" y="6248400"/>
            <a:ext cx="773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rgbClr val="000066"/>
                </a:solidFill>
              </a:rPr>
              <a:t>Klínovec</a:t>
            </a:r>
          </a:p>
        </p:txBody>
      </p:sp>
      <p:sp>
        <p:nvSpPr>
          <p:cNvPr id="7176" name="TextovéPole 7"/>
          <p:cNvSpPr txBox="1">
            <a:spLocks noChangeArrowheads="1"/>
          </p:cNvSpPr>
          <p:nvPr/>
        </p:nvSpPr>
        <p:spPr bwMode="auto">
          <a:xfrm>
            <a:off x="3352800" y="3352800"/>
            <a:ext cx="14874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rgbClr val="000066"/>
                </a:solidFill>
              </a:rPr>
              <a:t>Vřídlo Karlovy Vary</a:t>
            </a:r>
          </a:p>
        </p:txBody>
      </p:sp>
      <p:sp>
        <p:nvSpPr>
          <p:cNvPr id="7177" name="TextovéPole 8"/>
          <p:cNvSpPr txBox="1">
            <a:spLocks noChangeArrowheads="1"/>
          </p:cNvSpPr>
          <p:nvPr/>
        </p:nvSpPr>
        <p:spPr bwMode="auto">
          <a:xfrm>
            <a:off x="6019800" y="2743200"/>
            <a:ext cx="1571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rgbClr val="000066"/>
                </a:solidFill>
              </a:rPr>
              <a:t>Sokolovská</a:t>
            </a:r>
          </a:p>
          <a:p>
            <a:r>
              <a:rPr lang="cs-CZ" sz="1200">
                <a:solidFill>
                  <a:srgbClr val="000066"/>
                </a:solidFill>
              </a:rPr>
              <a:t>hnědouhelná pánev</a:t>
            </a:r>
          </a:p>
        </p:txBody>
      </p:sp>
      <p:pic>
        <p:nvPicPr>
          <p:cNvPr id="10" name="Obrázek 9" descr="800PX-~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1600200"/>
            <a:ext cx="2362200" cy="110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8" descr="OPVK_hor_zakladni_logolink_RGB_c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6326717"/>
            <a:ext cx="2438400" cy="531283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10000"/>
              </a:schemeClr>
            </a:gs>
            <a:gs pos="21000">
              <a:srgbClr val="4D4D4D"/>
            </a:gs>
            <a:gs pos="21000">
              <a:srgbClr val="4D4D4D"/>
            </a:gs>
            <a:gs pos="75000">
              <a:srgbClr val="4D4D4D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ovéPole 1"/>
          <p:cNvSpPr txBox="1">
            <a:spLocks noChangeArrowheads="1"/>
          </p:cNvSpPr>
          <p:nvPr/>
        </p:nvSpPr>
        <p:spPr bwMode="auto">
          <a:xfrm>
            <a:off x="685800" y="304800"/>
            <a:ext cx="826452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>
                <a:solidFill>
                  <a:srgbClr val="000066"/>
                </a:solidFill>
              </a:rPr>
              <a:t>Obyvatelstvo a sídla: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po II. světové válce vysídlena německá menšina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Karlovy Vary – významnou menšinu tvoří obyvatelstvo ruské národnosti,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zejména movitější podnikatelé a jejich rodiny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Jáchymov – ve středověku proslulo těžbou stříbra /ražení tolarů/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v 50 letech 20. století pracovali v uranových dolech političtí vězni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lázeňská města – Františkovy Lázně, Jáchymov, Karlovy Vary, Kynžvart, 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  Mariánské Lázně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další města – Sokolov, Cheb /kupecké budovy zvané Špalíček/</a:t>
            </a:r>
          </a:p>
        </p:txBody>
      </p:sp>
      <p:pic>
        <p:nvPicPr>
          <p:cNvPr id="3" name="Obrázek 2" descr="450PX-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2971800"/>
            <a:ext cx="14478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 descr="Joachimsthaler_15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5334000"/>
            <a:ext cx="2063750" cy="100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800PX-~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048000"/>
            <a:ext cx="2362200" cy="1827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800px-2007-KarlovyVary-MillC-Panoram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3048000"/>
            <a:ext cx="22860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 descr="800px-Namesti_Budovatelu,_Sokolo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" y="5105400"/>
            <a:ext cx="23622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200" name="TextovéPole 8"/>
          <p:cNvSpPr txBox="1">
            <a:spLocks noChangeArrowheads="1"/>
          </p:cNvSpPr>
          <p:nvPr/>
        </p:nvSpPr>
        <p:spPr bwMode="auto">
          <a:xfrm>
            <a:off x="457200" y="3048000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rgbClr val="000066"/>
                </a:solidFill>
              </a:rPr>
              <a:t>1</a:t>
            </a:r>
          </a:p>
        </p:txBody>
      </p:sp>
      <p:sp>
        <p:nvSpPr>
          <p:cNvPr id="8201" name="Obdélník 9"/>
          <p:cNvSpPr>
            <a:spLocks noChangeArrowheads="1"/>
          </p:cNvSpPr>
          <p:nvPr/>
        </p:nvSpPr>
        <p:spPr bwMode="auto">
          <a:xfrm>
            <a:off x="4414838" y="3244850"/>
            <a:ext cx="31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000066"/>
                </a:solidFill>
              </a:rPr>
              <a:t>1</a:t>
            </a:r>
          </a:p>
        </p:txBody>
      </p:sp>
      <p:sp>
        <p:nvSpPr>
          <p:cNvPr id="8202" name="Obdélník 10"/>
          <p:cNvSpPr>
            <a:spLocks noChangeArrowheads="1"/>
          </p:cNvSpPr>
          <p:nvPr/>
        </p:nvSpPr>
        <p:spPr bwMode="auto">
          <a:xfrm>
            <a:off x="4414838" y="3244850"/>
            <a:ext cx="31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000066"/>
                </a:solidFill>
              </a:rPr>
              <a:t>1</a:t>
            </a:r>
          </a:p>
        </p:txBody>
      </p:sp>
      <p:sp>
        <p:nvSpPr>
          <p:cNvPr id="8203" name="Obdélník 11"/>
          <p:cNvSpPr>
            <a:spLocks noChangeArrowheads="1"/>
          </p:cNvSpPr>
          <p:nvPr/>
        </p:nvSpPr>
        <p:spPr bwMode="auto">
          <a:xfrm>
            <a:off x="3048000" y="3048000"/>
            <a:ext cx="35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rgbClr val="000066"/>
                </a:solidFill>
              </a:rPr>
              <a:t>  2</a:t>
            </a:r>
          </a:p>
        </p:txBody>
      </p:sp>
      <p:sp>
        <p:nvSpPr>
          <p:cNvPr id="8204" name="TextovéPole 12"/>
          <p:cNvSpPr txBox="1">
            <a:spLocks noChangeArrowheads="1"/>
          </p:cNvSpPr>
          <p:nvPr/>
        </p:nvSpPr>
        <p:spPr bwMode="auto">
          <a:xfrm>
            <a:off x="457200" y="5105400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rgbClr val="000066"/>
                </a:solidFill>
              </a:rPr>
              <a:t>3</a:t>
            </a:r>
          </a:p>
        </p:txBody>
      </p:sp>
      <p:sp>
        <p:nvSpPr>
          <p:cNvPr id="8205" name="TextovéPole 13"/>
          <p:cNvSpPr txBox="1">
            <a:spLocks noChangeArrowheads="1"/>
          </p:cNvSpPr>
          <p:nvPr/>
        </p:nvSpPr>
        <p:spPr bwMode="auto">
          <a:xfrm>
            <a:off x="5638800" y="3048000"/>
            <a:ext cx="3127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>
                <a:solidFill>
                  <a:srgbClr val="000066"/>
                </a:solidFill>
              </a:rPr>
              <a:t>4 </a:t>
            </a:r>
          </a:p>
        </p:txBody>
      </p:sp>
      <p:sp>
        <p:nvSpPr>
          <p:cNvPr id="8206" name="TextovéPole 14"/>
          <p:cNvSpPr txBox="1">
            <a:spLocks noChangeArrowheads="1"/>
          </p:cNvSpPr>
          <p:nvPr/>
        </p:nvSpPr>
        <p:spPr bwMode="auto">
          <a:xfrm>
            <a:off x="6096000" y="5334000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rgbClr val="000066"/>
                </a:solidFill>
              </a:rPr>
              <a:t>5</a:t>
            </a:r>
          </a:p>
        </p:txBody>
      </p:sp>
      <p:sp>
        <p:nvSpPr>
          <p:cNvPr id="8207" name="TextovéPole 15"/>
          <p:cNvSpPr txBox="1">
            <a:spLocks noChangeArrowheads="1"/>
          </p:cNvSpPr>
          <p:nvPr/>
        </p:nvSpPr>
        <p:spPr bwMode="auto">
          <a:xfrm>
            <a:off x="3352800" y="5105400"/>
            <a:ext cx="167005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indent="-228600">
              <a:buFontTx/>
              <a:buAutoNum type="arabicPlain"/>
            </a:pPr>
            <a:r>
              <a:rPr lang="cs-CZ" sz="1000" dirty="0" smtClean="0">
                <a:solidFill>
                  <a:srgbClr val="000066"/>
                </a:solidFill>
              </a:rPr>
              <a:t> Cheb </a:t>
            </a:r>
            <a:r>
              <a:rPr lang="cs-CZ" sz="1000" dirty="0">
                <a:solidFill>
                  <a:srgbClr val="000066"/>
                </a:solidFill>
              </a:rPr>
              <a:t>Špalíček</a:t>
            </a:r>
          </a:p>
          <a:p>
            <a:pPr marL="228600" indent="-228600">
              <a:buFontTx/>
              <a:buAutoNum type="arabicPlain"/>
            </a:pPr>
            <a:r>
              <a:rPr lang="cs-CZ" sz="1000" dirty="0">
                <a:solidFill>
                  <a:srgbClr val="000066"/>
                </a:solidFill>
              </a:rPr>
              <a:t> Jáchymov</a:t>
            </a:r>
          </a:p>
          <a:p>
            <a:pPr marL="228600" indent="-228600">
              <a:buFontTx/>
              <a:buAutoNum type="arabicPlain"/>
            </a:pPr>
            <a:r>
              <a:rPr lang="cs-CZ" sz="1000" dirty="0">
                <a:solidFill>
                  <a:srgbClr val="000066"/>
                </a:solidFill>
              </a:rPr>
              <a:t> Sokolov</a:t>
            </a:r>
          </a:p>
          <a:p>
            <a:pPr marL="228600" indent="-228600">
              <a:buFontTx/>
              <a:buAutoNum type="arabicPlain"/>
            </a:pPr>
            <a:r>
              <a:rPr lang="cs-CZ" sz="1000" dirty="0">
                <a:solidFill>
                  <a:srgbClr val="000066"/>
                </a:solidFill>
              </a:rPr>
              <a:t> Uranový důl Svornost</a:t>
            </a:r>
          </a:p>
          <a:p>
            <a:pPr marL="228600" indent="-228600">
              <a:buFontTx/>
              <a:buAutoNum type="arabicPlain"/>
            </a:pPr>
            <a:r>
              <a:rPr lang="cs-CZ" sz="1000" dirty="0">
                <a:solidFill>
                  <a:srgbClr val="000066"/>
                </a:solidFill>
              </a:rPr>
              <a:t> Tolar</a:t>
            </a:r>
          </a:p>
        </p:txBody>
      </p:sp>
      <p:pic>
        <p:nvPicPr>
          <p:cNvPr id="8208" name="Obrázek 18" descr="800px-Namesti_Budovatelu,_Sokolov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2971800"/>
            <a:ext cx="1447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6326717"/>
            <a:ext cx="2438400" cy="531283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10000"/>
              </a:schemeClr>
            </a:gs>
            <a:gs pos="21000">
              <a:srgbClr val="4D4D4D"/>
            </a:gs>
            <a:gs pos="21000">
              <a:srgbClr val="4D4D4D"/>
            </a:gs>
            <a:gs pos="75000">
              <a:srgbClr val="4D4D4D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00px-2007-KarlovyVary-053-w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81000"/>
            <a:ext cx="7010400" cy="1820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ázek 2" descr="Karlovy_Vary_Gall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514600"/>
            <a:ext cx="22860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 descr="399px-OrthodoxChurchInKarlovyV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2362200"/>
            <a:ext cx="1546225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685px-EVLAHOS_KARLOVY_V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2514600"/>
            <a:ext cx="23495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800px-2007-KarlovyVary-MillC-Panoram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400" y="4572000"/>
            <a:ext cx="7010400" cy="180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23" name="TextovéPole 6"/>
          <p:cNvSpPr txBox="1">
            <a:spLocks noChangeArrowheads="1"/>
          </p:cNvSpPr>
          <p:nvPr/>
        </p:nvSpPr>
        <p:spPr bwMode="auto">
          <a:xfrm>
            <a:off x="914400" y="6400800"/>
            <a:ext cx="2408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rgbClr val="000066"/>
                </a:solidFill>
              </a:rPr>
              <a:t>Karlovy Vary a jejich architektura</a:t>
            </a:r>
          </a:p>
        </p:txBody>
      </p:sp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6326717"/>
            <a:ext cx="2438400" cy="531283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10000"/>
              </a:schemeClr>
            </a:gs>
            <a:gs pos="21000">
              <a:srgbClr val="4D4D4D"/>
            </a:gs>
            <a:gs pos="21000">
              <a:srgbClr val="4D4D4D"/>
            </a:gs>
            <a:gs pos="75000">
              <a:srgbClr val="4D4D4D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ovéPole 1"/>
          <p:cNvSpPr txBox="1">
            <a:spLocks noChangeArrowheads="1"/>
          </p:cNvSpPr>
          <p:nvPr/>
        </p:nvSpPr>
        <p:spPr bwMode="auto">
          <a:xfrm>
            <a:off x="457200" y="0"/>
            <a:ext cx="8588375" cy="783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0066"/>
                </a:solidFill>
              </a:rPr>
              <a:t>Odvětví: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nejsou zde vhodné podmínky pro zemědělství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pastevectví – pohraniční oblasti /rozloha zemědělské půdy je menší než rozloha </a:t>
            </a:r>
            <a:br>
              <a:rPr lang="cs-CZ" dirty="0">
                <a:solidFill>
                  <a:srgbClr val="000066"/>
                </a:solidFill>
              </a:rPr>
            </a:br>
            <a:r>
              <a:rPr lang="cs-CZ" dirty="0">
                <a:solidFill>
                  <a:srgbClr val="000066"/>
                </a:solidFill>
              </a:rPr>
              <a:t>                                                       lesů/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těžba – hnědé uhlí: Chebská a Sokolovská pánev</a:t>
            </a:r>
            <a:br>
              <a:rPr lang="cs-CZ" dirty="0">
                <a:solidFill>
                  <a:srgbClr val="000066"/>
                </a:solidFill>
              </a:rPr>
            </a:br>
            <a:r>
              <a:rPr lang="cs-CZ" dirty="0">
                <a:solidFill>
                  <a:srgbClr val="000066"/>
                </a:solidFill>
              </a:rPr>
              <a:t>                                   uhlí slouží k výrobě elektrické energie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energetický průmysl - tepelné elektrárny Tisová, Vřesová /využívají hnědé uhlí/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keramický průmysl – naleziště kaolínu: výroba porcelánu /</a:t>
            </a:r>
            <a:r>
              <a:rPr lang="cs-CZ" dirty="0">
                <a:solidFill>
                  <a:srgbClr val="000066"/>
                </a:solidFill>
                <a:hlinkClick r:id="rId2"/>
              </a:rPr>
              <a:t>Božičany</a:t>
            </a:r>
            <a:r>
              <a:rPr lang="cs-CZ" dirty="0">
                <a:solidFill>
                  <a:srgbClr val="000066"/>
                </a:solidFill>
              </a:rPr>
              <a:t>/</a:t>
            </a:r>
            <a:br>
              <a:rPr lang="cs-CZ" dirty="0">
                <a:solidFill>
                  <a:srgbClr val="000066"/>
                </a:solidFill>
              </a:rPr>
            </a:br>
            <a:r>
              <a:rPr lang="cs-CZ" dirty="0">
                <a:solidFill>
                  <a:srgbClr val="000066"/>
                </a:solidFill>
              </a:rPr>
              <a:t>                                     výroba růžového porcelánu v </a:t>
            </a:r>
            <a:r>
              <a:rPr lang="cs-CZ" dirty="0">
                <a:solidFill>
                  <a:srgbClr val="000066"/>
                </a:solidFill>
                <a:hlinkClick r:id="rId3"/>
              </a:rPr>
              <a:t>Chodově</a:t>
            </a:r>
            <a:r>
              <a:rPr lang="cs-CZ" dirty="0">
                <a:solidFill>
                  <a:srgbClr val="000066"/>
                </a:solidFill>
              </a:rPr>
              <a:t/>
            </a:r>
            <a:br>
              <a:rPr lang="cs-CZ" dirty="0">
                <a:solidFill>
                  <a:srgbClr val="000066"/>
                </a:solidFill>
              </a:rPr>
            </a:br>
            <a:r>
              <a:rPr lang="cs-CZ" dirty="0">
                <a:solidFill>
                  <a:srgbClr val="000066"/>
                </a:solidFill>
              </a:rPr>
              <a:t>                                     Nová Role u Karlových Varů /</a:t>
            </a:r>
            <a:r>
              <a:rPr lang="cs-CZ" dirty="0">
                <a:solidFill>
                  <a:srgbClr val="000066"/>
                </a:solidFill>
                <a:hlinkClick r:id="rId4"/>
              </a:rPr>
              <a:t>Thun</a:t>
            </a:r>
            <a:r>
              <a:rPr lang="cs-CZ" dirty="0">
                <a:solidFill>
                  <a:srgbClr val="000066"/>
                </a:solidFill>
              </a:rPr>
              <a:t>/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sklářský průmysl - sklárny v Karlových Varech /značka </a:t>
            </a:r>
            <a:r>
              <a:rPr lang="cs-CZ" dirty="0">
                <a:solidFill>
                  <a:srgbClr val="000066"/>
                </a:solidFill>
                <a:hlinkClick r:id="rId5"/>
              </a:rPr>
              <a:t>Moser</a:t>
            </a:r>
            <a:r>
              <a:rPr lang="cs-CZ" dirty="0">
                <a:solidFill>
                  <a:srgbClr val="000066"/>
                </a:solidFill>
              </a:rPr>
              <a:t>/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potravinářský průmysl – výroba oplatek</a:t>
            </a:r>
            <a:br>
              <a:rPr lang="cs-CZ" dirty="0">
                <a:solidFill>
                  <a:srgbClr val="000066"/>
                </a:solidFill>
              </a:rPr>
            </a:br>
            <a:r>
              <a:rPr lang="cs-CZ" dirty="0">
                <a:solidFill>
                  <a:srgbClr val="000066"/>
                </a:solidFill>
              </a:rPr>
              <a:t>                                          minerální voda </a:t>
            </a:r>
            <a:r>
              <a:rPr lang="cs-CZ" dirty="0">
                <a:solidFill>
                  <a:srgbClr val="000066"/>
                </a:solidFill>
                <a:hlinkClick r:id="rId6"/>
              </a:rPr>
              <a:t>Mattoni</a:t>
            </a:r>
            <a:r>
              <a:rPr lang="cs-CZ" dirty="0">
                <a:solidFill>
                  <a:srgbClr val="000066"/>
                </a:solidFill>
              </a:rPr>
              <a:t/>
            </a:r>
            <a:br>
              <a:rPr lang="cs-CZ" dirty="0">
                <a:solidFill>
                  <a:srgbClr val="000066"/>
                </a:solidFill>
              </a:rPr>
            </a:br>
            <a:r>
              <a:rPr lang="cs-CZ" dirty="0">
                <a:solidFill>
                  <a:srgbClr val="000066"/>
                </a:solidFill>
              </a:rPr>
              <a:t>                                          bylinný likér </a:t>
            </a:r>
            <a:r>
              <a:rPr lang="cs-CZ" dirty="0">
                <a:solidFill>
                  <a:srgbClr val="000066"/>
                </a:solidFill>
                <a:hlinkClick r:id="rId7"/>
              </a:rPr>
              <a:t>Becherovka</a:t>
            </a:r>
            <a:endParaRPr lang="cs-CZ" dirty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textilní průmysl – Aš, Cheb, Kraslice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dřevozpracující průmysl – výroba hudebních nástrojů</a:t>
            </a:r>
            <a:br>
              <a:rPr lang="cs-CZ" dirty="0">
                <a:solidFill>
                  <a:srgbClr val="000066"/>
                </a:solidFill>
              </a:rPr>
            </a:br>
            <a:r>
              <a:rPr lang="cs-CZ" dirty="0">
                <a:solidFill>
                  <a:srgbClr val="000066"/>
                </a:solidFill>
              </a:rPr>
              <a:t>                                             </a:t>
            </a:r>
            <a:r>
              <a:rPr lang="cs-CZ" dirty="0">
                <a:solidFill>
                  <a:srgbClr val="000066"/>
                </a:solidFill>
                <a:hlinkClick r:id="rId8"/>
              </a:rPr>
              <a:t>Luby</a:t>
            </a:r>
            <a:r>
              <a:rPr lang="cs-CZ" dirty="0">
                <a:solidFill>
                  <a:srgbClr val="000066"/>
                </a:solidFill>
              </a:rPr>
              <a:t>: strunné /kytary/, smyčcové nástroje </a:t>
            </a:r>
            <a:br>
              <a:rPr lang="cs-CZ" dirty="0">
                <a:solidFill>
                  <a:srgbClr val="000066"/>
                </a:solidFill>
              </a:rPr>
            </a:br>
            <a:r>
              <a:rPr lang="cs-CZ" dirty="0">
                <a:solidFill>
                  <a:srgbClr val="000066"/>
                </a:solidFill>
              </a:rPr>
              <a:t>                                             Kraslice: žesťové nástroje </a:t>
            </a:r>
            <a:r>
              <a:rPr lang="cs-CZ" dirty="0">
                <a:solidFill>
                  <a:srgbClr val="000066"/>
                </a:solidFill>
                <a:hlinkClick r:id="rId9"/>
              </a:rPr>
              <a:t>Amati</a:t>
            </a:r>
            <a:endParaRPr lang="cs-CZ" dirty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lázeňství – hoteliérství a restauratérství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doprava – 2 hlavní silniční tahy /Praha – Německo, Plzeň – Německo/</a:t>
            </a:r>
            <a:br>
              <a:rPr lang="cs-CZ" dirty="0">
                <a:solidFill>
                  <a:srgbClr val="000066"/>
                </a:solidFill>
              </a:rPr>
            </a:br>
            <a:r>
              <a:rPr lang="cs-CZ" dirty="0">
                <a:solidFill>
                  <a:srgbClr val="000066"/>
                </a:solidFill>
              </a:rPr>
              <a:t>                    železniční tratě /Plzeň – Mariánské Lázně – Cheb – SRN,</a:t>
            </a:r>
            <a:br>
              <a:rPr lang="cs-CZ" dirty="0">
                <a:solidFill>
                  <a:srgbClr val="000066"/>
                </a:solidFill>
              </a:rPr>
            </a:br>
            <a:r>
              <a:rPr lang="cs-CZ" dirty="0">
                <a:solidFill>
                  <a:srgbClr val="000066"/>
                </a:solidFill>
              </a:rPr>
              <a:t>                                              Cheb – Karlovy Vary – Ústí nad Labem/</a:t>
            </a:r>
            <a:br>
              <a:rPr lang="cs-CZ" dirty="0">
                <a:solidFill>
                  <a:srgbClr val="000066"/>
                </a:solidFill>
              </a:rPr>
            </a:br>
            <a:r>
              <a:rPr lang="cs-CZ" dirty="0">
                <a:solidFill>
                  <a:srgbClr val="000066"/>
                </a:solidFill>
              </a:rPr>
              <a:t>                    letecká doprava: mezinárodní letiště v Karlových Varech</a:t>
            </a:r>
            <a:br>
              <a:rPr lang="cs-CZ" dirty="0">
                <a:solidFill>
                  <a:srgbClr val="000066"/>
                </a:solidFill>
              </a:rPr>
            </a:br>
            <a:r>
              <a:rPr lang="cs-CZ" dirty="0">
                <a:solidFill>
                  <a:srgbClr val="000066"/>
                </a:solidFill>
              </a:rPr>
              <a:t>                    </a:t>
            </a:r>
            <a:br>
              <a:rPr lang="cs-CZ" dirty="0">
                <a:solidFill>
                  <a:srgbClr val="000066"/>
                </a:solidFill>
              </a:rPr>
            </a:br>
            <a:r>
              <a:rPr lang="cs-CZ" dirty="0">
                <a:solidFill>
                  <a:srgbClr val="000066"/>
                </a:solidFill>
              </a:rPr>
              <a:t>                                     </a:t>
            </a:r>
            <a:br>
              <a:rPr lang="cs-CZ" dirty="0">
                <a:solidFill>
                  <a:srgbClr val="000066"/>
                </a:solidFill>
              </a:rPr>
            </a:br>
            <a:r>
              <a:rPr lang="cs-CZ" dirty="0">
                <a:solidFill>
                  <a:srgbClr val="000066"/>
                </a:solidFill>
              </a:rPr>
              <a:t>              </a:t>
            </a:r>
          </a:p>
          <a:p>
            <a:endParaRPr lang="cs-CZ" dirty="0">
              <a:solidFill>
                <a:srgbClr val="000066"/>
              </a:solidFill>
            </a:endParaRP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2800" y="6400800"/>
            <a:ext cx="2438400" cy="4572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</TotalTime>
  <Words>305</Words>
  <Application>Microsoft Office PowerPoint</Application>
  <PresentationFormat>Předvádění na obrazovce (4:3)</PresentationFormat>
  <Paragraphs>126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Výchozí návrh</vt:lpstr>
      <vt:lpstr>KARLOVARSKÝ KRAJ</vt:lpstr>
      <vt:lpstr>Anotace:</vt:lpstr>
      <vt:lpstr>KARLOVARSKÝ KRAJ</vt:lpstr>
      <vt:lpstr>KARLOVARSKÝ KRAJ - znak, vlajka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Osobnosti KARLOVARSKÉHO KRAJE</vt:lpstr>
      <vt:lpstr>Snímek 14</vt:lpstr>
      <vt:lpstr>Snímek 15</vt:lpstr>
      <vt:lpstr>Snímek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Mirek</dc:creator>
  <cp:lastModifiedBy>Mirek</cp:lastModifiedBy>
  <cp:revision>127</cp:revision>
  <cp:lastPrinted>1601-01-01T00:00:00Z</cp:lastPrinted>
  <dcterms:created xsi:type="dcterms:W3CDTF">1601-01-01T00:00:00Z</dcterms:created>
  <dcterms:modified xsi:type="dcterms:W3CDTF">2013-01-06T16:59:18Z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