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81" r:id="rId5"/>
    <p:sldId id="262" r:id="rId6"/>
    <p:sldId id="263" r:id="rId7"/>
    <p:sldId id="282" r:id="rId8"/>
    <p:sldId id="274" r:id="rId9"/>
    <p:sldId id="275" r:id="rId10"/>
    <p:sldId id="272" r:id="rId11"/>
    <p:sldId id="283" r:id="rId12"/>
    <p:sldId id="284" r:id="rId13"/>
    <p:sldId id="267" r:id="rId14"/>
    <p:sldId id="285" r:id="rId15"/>
    <p:sldId id="278" r:id="rId16"/>
    <p:sldId id="280" r:id="rId17"/>
    <p:sldId id="286" r:id="rId18"/>
    <p:sldId id="261" r:id="rId19"/>
    <p:sldId id="273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6" d="100"/>
          <a:sy n="106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C02D4-9722-4458-90C9-BC623F9718FF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9E725-3D97-4E20-AAB7-5C0F6BF68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9E725-3D97-4E20-AAB7-5C0F6BF6898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D494-C90F-41DD-8FCD-BBEA98550BC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536C-A2BB-43CE-815F-E7B3370CE93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652F-E5E2-4101-963C-C26E1F1C22F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DCD4-4626-47CB-A03A-0AED475773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9FCA-7D39-4F8E-9842-BD41B858AF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E9D4-C800-41D5-BA16-C185915DF6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37E2-58D4-4605-8528-0B494DCC269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B4B3-F531-475E-B275-F288414AAA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8C0C4-15DE-46A8-A76F-4CCFC4C23DC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34498-83D9-4A38-AAF7-3AE267A4F19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13B4-9E00-4ABB-9ACC-912E801D144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86E0842-DE06-445C-A7E6-588DD0E202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oubor:Turbiny_wiatrowe_ubt.jpeg" TargetMode="External"/><Relationship Id="rId13" Type="http://schemas.openxmlformats.org/officeDocument/2006/relationships/hyperlink" Target="http://www.google.cz/search?q=v%C3%BDroba+od%C4%9Bv%C5%AF+obr%C3%25" TargetMode="External"/><Relationship Id="rId3" Type="http://schemas.openxmlformats.org/officeDocument/2006/relationships/hyperlink" Target="http://www.google.cz/search?q=nov%C3%A9+automobily+obr%C3%25" TargetMode="External"/><Relationship Id="rId7" Type="http://schemas.openxmlformats.org/officeDocument/2006/relationships/hyperlink" Target="http://www.google.cz/search?q=tepeln%C3%A1+elektr%C3%A1rna+chvaletice+obr%C3%25" TargetMode="External"/><Relationship Id="rId12" Type="http://schemas.openxmlformats.org/officeDocument/2006/relationships/hyperlink" Target="http://www.google.cz/search?q=rafinerie+kralupy+nad+vltavou+obr%C3%25" TargetMode="External"/><Relationship Id="rId2" Type="http://schemas.openxmlformats.org/officeDocument/2006/relationships/hyperlink" Target="http://cs.wikipedia.org/wiki/Soubor:New_%C5%A0koda_logo-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py-stiefel.cz/detail.asp?polozka=47360" TargetMode="External"/><Relationship Id="rId11" Type="http://schemas.openxmlformats.org/officeDocument/2006/relationships/hyperlink" Target="http://cs.wikipedia.org/wiki/Soubor:Zetor_fortera.JPG" TargetMode="External"/><Relationship Id="rId5" Type="http://schemas.openxmlformats.org/officeDocument/2006/relationships/hyperlink" Target="http://cs.wikipedia.org/wiki/Soubor:Skl%C3%A1rna_Nena%C4%8Dovice,_04.jpg" TargetMode="External"/><Relationship Id="rId10" Type="http://schemas.openxmlformats.org/officeDocument/2006/relationships/hyperlink" Target="http://cs.wikipedia.org/wiki/Soubor:HematitaEZ.jpg" TargetMode="External"/><Relationship Id="rId4" Type="http://schemas.openxmlformats.org/officeDocument/2006/relationships/hyperlink" Target="http://www.google.cz/search?q=severo%C4%8Desk%C3%A1+hn%C4%9Bdouheln%C3%A1+p%C3%25" TargetMode="External"/><Relationship Id="rId9" Type="http://schemas.openxmlformats.org/officeDocument/2006/relationships/hyperlink" Target="http://cs.wikipedia.org/wiki/Soubor:Mineral_Antracita_GDFL001.JPG" TargetMode="External"/><Relationship Id="rId1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cs.wikipedia.org/wiki/Soubor:Hopfendolde-mit-hopfengarten.jpg" TargetMode="External"/><Relationship Id="rId7" Type="http://schemas.openxmlformats.org/officeDocument/2006/relationships/hyperlink" Target="http://www.google.cz/search?q=d%C5%99evozpracuj%C3%ADc%C3%AD+pr%C5%25" TargetMode="External"/><Relationship Id="rId2" Type="http://schemas.openxmlformats.org/officeDocument/2006/relationships/hyperlink" Target="http://www.google.cz/search?q=v%C3%BDroba+od%C4%9Bv%C5%AF+obr%C3%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z/search?q=bi%C5%BEuterie+jablonec&amp;rlz=1R2RNRN_csCZ443&amp;tbm=isch&amp;tbo=u&amp;source=univ&amp;sa=X&amp;ei=wefjUdKYA9HRsgaMhoCYDw&amp;sqi=2&amp;ved=0CE8QsAQ&amp;biw=1116&amp;bih=674" TargetMode="External"/><Relationship Id="rId5" Type="http://schemas.openxmlformats.org/officeDocument/2006/relationships/hyperlink" Target="http://cs.wikipedia.org/wiki/Soubor:Cibulak.jpg" TargetMode="External"/><Relationship Id="rId4" Type="http://schemas.openxmlformats.org/officeDocument/2006/relationships/hyperlink" Target="http://www.google.cz/search?q=ml%C3%A9k%C3%A1rny+obr%C3%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429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KRAJE OBKLOPENÉ PRŮMYSLEM</a:t>
            </a: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Z_050_Česká republika_Kraje </a:t>
            </a:r>
            <a:r>
              <a:rPr lang="cs-CZ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obklopené průmyslem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Jitka Kořístková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a Mateřská škola Kašava, okres Zlín, příspěvková organizace</a:t>
            </a:r>
          </a:p>
          <a:p>
            <a:pPr algn="ctr"/>
            <a:endParaRPr lang="cs-CZ"/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28600" y="152400"/>
            <a:ext cx="8915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cs-CZ" dirty="0" smtClean="0">
                <a:solidFill>
                  <a:srgbClr val="000066"/>
                </a:solidFill>
              </a:rPr>
              <a:t>STROJÍRENSTVÍ</a:t>
            </a:r>
          </a:p>
          <a:p>
            <a:pPr marL="342900" indent="-342900"/>
            <a:endParaRPr lang="cs-CZ" dirty="0" smtClean="0">
              <a:solidFill>
                <a:srgbClr val="000066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strojírenství je nejvýznamnější odvětví průmyslu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rozlišujeme 3 odvětví strojírenství: </a:t>
            </a:r>
            <a:r>
              <a:rPr lang="cs-CZ" b="1" dirty="0" smtClean="0">
                <a:solidFill>
                  <a:srgbClr val="000066"/>
                </a:solidFill>
              </a:rPr>
              <a:t>těžké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lehké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elektrotechnické</a:t>
            </a:r>
          </a:p>
          <a:p>
            <a:pPr marL="342900" indent="-342900">
              <a:buFont typeface="+mj-lt"/>
              <a:buAutoNum type="alphaLcParenR"/>
            </a:pPr>
            <a:r>
              <a:rPr lang="cs-CZ" b="1" dirty="0" smtClean="0">
                <a:solidFill>
                  <a:srgbClr val="000066"/>
                </a:solidFill>
              </a:rPr>
              <a:t>těžké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zaměřuje se na výrobu strojů velké hmotnosti /těžební , důlní technika/ a reaktory do jaderných elektráren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podniky – </a:t>
            </a:r>
            <a:r>
              <a:rPr lang="cs-CZ" b="1" dirty="0" smtClean="0">
                <a:solidFill>
                  <a:srgbClr val="000066"/>
                </a:solidFill>
              </a:rPr>
              <a:t>Žďas</a:t>
            </a:r>
            <a:r>
              <a:rPr lang="cs-CZ" dirty="0" smtClean="0">
                <a:solidFill>
                  <a:srgbClr val="000066"/>
                </a:solidFill>
              </a:rPr>
              <a:t> /Žďár nad Sázavou/, </a:t>
            </a:r>
            <a:r>
              <a:rPr lang="cs-CZ" b="1" dirty="0" smtClean="0">
                <a:solidFill>
                  <a:srgbClr val="000066"/>
                </a:solidFill>
              </a:rPr>
              <a:t>Unex /</a:t>
            </a:r>
            <a:r>
              <a:rPr lang="cs-CZ" dirty="0" smtClean="0">
                <a:solidFill>
                  <a:srgbClr val="000066"/>
                </a:solidFill>
              </a:rPr>
              <a:t>Uničov/, </a:t>
            </a:r>
            <a:r>
              <a:rPr lang="cs-CZ" b="1" dirty="0" smtClean="0">
                <a:solidFill>
                  <a:srgbClr val="000066"/>
                </a:solidFill>
              </a:rPr>
              <a:t>ČKD Praha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Škoda holding </a:t>
            </a:r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/Plzeň/</a:t>
            </a:r>
          </a:p>
          <a:p>
            <a:pPr marL="342900" indent="-342900">
              <a:buAutoNum type="alphaLcParenR" startAt="2"/>
            </a:pPr>
            <a:r>
              <a:rPr lang="cs-CZ" b="1" dirty="0" smtClean="0">
                <a:solidFill>
                  <a:srgbClr val="000066"/>
                </a:solidFill>
              </a:rPr>
              <a:t>lehké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zaměřuje se na autoprůmysl a navazující obory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výrobci osobních aut: </a:t>
            </a:r>
            <a:r>
              <a:rPr lang="cs-CZ" b="1" dirty="0" smtClean="0">
                <a:solidFill>
                  <a:srgbClr val="000066"/>
                </a:solidFill>
              </a:rPr>
              <a:t>Škoda Auto </a:t>
            </a:r>
            <a:r>
              <a:rPr lang="cs-CZ" dirty="0" smtClean="0">
                <a:solidFill>
                  <a:srgbClr val="000066"/>
                </a:solidFill>
              </a:rPr>
              <a:t>/Mladá Boleslav/, </a:t>
            </a:r>
            <a:r>
              <a:rPr lang="cs-CZ" b="1" dirty="0" smtClean="0">
                <a:solidFill>
                  <a:srgbClr val="000066"/>
                </a:solidFill>
              </a:rPr>
              <a:t>TCPA Kolín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Hyundai</a:t>
            </a:r>
            <a:r>
              <a:rPr lang="cs-CZ" dirty="0" smtClean="0">
                <a:solidFill>
                  <a:srgbClr val="000066"/>
                </a:solidFill>
              </a:rPr>
              <a:t> /Nošovice/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výrobci autopříslušenství: </a:t>
            </a:r>
            <a:r>
              <a:rPr lang="cs-CZ" b="1" dirty="0" smtClean="0">
                <a:solidFill>
                  <a:srgbClr val="000066"/>
                </a:solidFill>
              </a:rPr>
              <a:t>Visteon-Autopal </a:t>
            </a:r>
            <a:r>
              <a:rPr lang="cs-CZ" dirty="0" smtClean="0">
                <a:solidFill>
                  <a:srgbClr val="000066"/>
                </a:solidFill>
              </a:rPr>
              <a:t>/Nový Jičín/, </a:t>
            </a:r>
            <a:r>
              <a:rPr lang="cs-CZ" b="1" dirty="0" smtClean="0">
                <a:solidFill>
                  <a:srgbClr val="000066"/>
                </a:solidFill>
              </a:rPr>
              <a:t>Bosch, Diesel</a:t>
            </a:r>
            <a:r>
              <a:rPr lang="cs-CZ" dirty="0" smtClean="0">
                <a:solidFill>
                  <a:srgbClr val="000066"/>
                </a:solidFill>
              </a:rPr>
              <a:t> /Jihlava/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výroba nákladních vozů: </a:t>
            </a:r>
            <a:r>
              <a:rPr lang="cs-CZ" b="1" dirty="0" smtClean="0">
                <a:solidFill>
                  <a:srgbClr val="000066"/>
                </a:solidFill>
              </a:rPr>
              <a:t>Avia</a:t>
            </a:r>
            <a:r>
              <a:rPr lang="cs-CZ" dirty="0" smtClean="0">
                <a:solidFill>
                  <a:srgbClr val="000066"/>
                </a:solidFill>
              </a:rPr>
              <a:t> /Praha/, </a:t>
            </a:r>
            <a:r>
              <a:rPr lang="cs-CZ" b="1" dirty="0" smtClean="0">
                <a:solidFill>
                  <a:srgbClr val="000066"/>
                </a:solidFill>
              </a:rPr>
              <a:t>Tatra </a:t>
            </a:r>
            <a:r>
              <a:rPr lang="cs-CZ" dirty="0" smtClean="0">
                <a:solidFill>
                  <a:srgbClr val="000066"/>
                </a:solidFill>
              </a:rPr>
              <a:t>/Kopřivnice/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výroba autobusů: </a:t>
            </a:r>
            <a:r>
              <a:rPr lang="cs-CZ" b="1" dirty="0" smtClean="0">
                <a:solidFill>
                  <a:srgbClr val="000066"/>
                </a:solidFill>
              </a:rPr>
              <a:t>Iveco</a:t>
            </a:r>
            <a:r>
              <a:rPr lang="cs-CZ" dirty="0" smtClean="0">
                <a:solidFill>
                  <a:srgbClr val="000066"/>
                </a:solidFill>
              </a:rPr>
              <a:t> /Vysoké Mýto/, </a:t>
            </a:r>
            <a:r>
              <a:rPr lang="cs-CZ" b="1" dirty="0" smtClean="0">
                <a:solidFill>
                  <a:srgbClr val="000066"/>
                </a:solidFill>
              </a:rPr>
              <a:t>Ekobus</a:t>
            </a:r>
            <a:r>
              <a:rPr lang="cs-CZ" dirty="0" smtClean="0">
                <a:solidFill>
                  <a:srgbClr val="000066"/>
                </a:solidFill>
              </a:rPr>
              <a:t> /Česká Lípa/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výroba traktorů: </a:t>
            </a:r>
            <a:r>
              <a:rPr lang="cs-CZ" b="1" dirty="0" smtClean="0">
                <a:solidFill>
                  <a:srgbClr val="000066"/>
                </a:solidFill>
              </a:rPr>
              <a:t>Zetor</a:t>
            </a:r>
            <a:r>
              <a:rPr lang="cs-CZ" dirty="0" smtClean="0">
                <a:solidFill>
                  <a:srgbClr val="000066"/>
                </a:solidFill>
              </a:rPr>
              <a:t> /Brno/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výroba malých letadel: </a:t>
            </a:r>
            <a:r>
              <a:rPr lang="cs-CZ" b="1" dirty="0" smtClean="0">
                <a:solidFill>
                  <a:srgbClr val="000066"/>
                </a:solidFill>
              </a:rPr>
              <a:t>Aero Vodochody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Let Kunovice</a:t>
            </a:r>
          </a:p>
          <a:p>
            <a:pPr marL="342900" indent="-342900">
              <a:buAutoNum type="alphaLcParenR" startAt="3"/>
            </a:pPr>
            <a:r>
              <a:rPr lang="cs-CZ" b="1" dirty="0" smtClean="0">
                <a:solidFill>
                  <a:srgbClr val="000066"/>
                </a:solidFill>
              </a:rPr>
              <a:t>Elektrotechnický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výroba domácích spotřebičů: </a:t>
            </a:r>
            <a:r>
              <a:rPr lang="cs-CZ" b="1" dirty="0" smtClean="0">
                <a:solidFill>
                  <a:srgbClr val="000066"/>
                </a:solidFill>
              </a:rPr>
              <a:t>ETA</a:t>
            </a:r>
            <a:r>
              <a:rPr lang="cs-CZ" dirty="0" smtClean="0">
                <a:solidFill>
                  <a:srgbClr val="000066"/>
                </a:solidFill>
              </a:rPr>
              <a:t> /Hlinsko/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výroba výpočetní techniky: </a:t>
            </a:r>
            <a:r>
              <a:rPr lang="cs-CZ" b="1" dirty="0" smtClean="0">
                <a:solidFill>
                  <a:srgbClr val="000066"/>
                </a:solidFill>
              </a:rPr>
              <a:t>ASUS </a:t>
            </a:r>
            <a:r>
              <a:rPr lang="cs-CZ" dirty="0" smtClean="0">
                <a:solidFill>
                  <a:srgbClr val="000066"/>
                </a:solidFill>
              </a:rPr>
              <a:t>/Ostrava/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výroba elektrotechniky: </a:t>
            </a:r>
            <a:r>
              <a:rPr lang="cs-CZ" b="1" dirty="0" smtClean="0">
                <a:solidFill>
                  <a:srgbClr val="000066"/>
                </a:solidFill>
              </a:rPr>
              <a:t>Panasonic</a:t>
            </a:r>
            <a:r>
              <a:rPr lang="cs-CZ" dirty="0" smtClean="0">
                <a:solidFill>
                  <a:srgbClr val="000066"/>
                </a:solidFill>
              </a:rPr>
              <a:t> /Plzeň/</a:t>
            </a:r>
          </a:p>
          <a:p>
            <a:pPr marL="342900" indent="-342900"/>
            <a:endParaRPr lang="cs-CZ" dirty="0" smtClean="0">
              <a:solidFill>
                <a:srgbClr val="000066"/>
              </a:solidFill>
            </a:endParaRPr>
          </a:p>
          <a:p>
            <a:pPr marL="342900" indent="-342900"/>
            <a:endParaRPr lang="cs-CZ" dirty="0"/>
          </a:p>
        </p:txBody>
      </p:sp>
      <p:pic>
        <p:nvPicPr>
          <p:cNvPr id="5" name="Obrázek 4" descr="800px-Zetor_fort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648200"/>
            <a:ext cx="2438400" cy="182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1371600"/>
            <a:ext cx="60324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Zpracovatelský průmysl má šest odvětví – vyjmenuj je: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Do kterého odvětví patří železo a neželezné kovy?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Kde se nachází v ČR hutě a je tam i v dnešní době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   stále výroba?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Strojírenství se dělí na 3 odvětví, vyjmenuj je  a uveď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   k nim názvy podniků: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85800" y="838200"/>
            <a:ext cx="119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28600" y="304800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cs-CZ" dirty="0" smtClean="0">
                <a:solidFill>
                  <a:srgbClr val="000066"/>
                </a:solidFill>
              </a:rPr>
              <a:t>CHEMICKÝ PRŮMYSL</a:t>
            </a:r>
          </a:p>
          <a:p>
            <a:pPr marL="342900" indent="-342900"/>
            <a:endParaRPr lang="cs-CZ" dirty="0" smtClean="0">
              <a:solidFill>
                <a:srgbClr val="000066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chemický průmysl v ČR je na vysoké úrovni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nejvýznamnější odvětví je </a:t>
            </a:r>
            <a:r>
              <a:rPr lang="cs-CZ" b="1" dirty="0" smtClean="0">
                <a:solidFill>
                  <a:srgbClr val="C00000"/>
                </a:solidFill>
              </a:rPr>
              <a:t>p………..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– zpracování ropy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z ropy se vyrábějí </a:t>
            </a:r>
            <a:r>
              <a:rPr lang="cs-CZ" b="1" dirty="0" smtClean="0">
                <a:solidFill>
                  <a:srgbClr val="C00000"/>
                </a:solidFill>
              </a:rPr>
              <a:t>p…….. </a:t>
            </a:r>
            <a:r>
              <a:rPr lang="cs-CZ" b="1" dirty="0" smtClean="0">
                <a:solidFill>
                  <a:srgbClr val="C00000"/>
                </a:solidFill>
              </a:rPr>
              <a:t>l</a:t>
            </a:r>
            <a:r>
              <a:rPr lang="cs-CZ" b="1" dirty="0" smtClean="0">
                <a:solidFill>
                  <a:srgbClr val="C00000"/>
                </a:solidFill>
              </a:rPr>
              <a:t>…… </a:t>
            </a:r>
            <a:r>
              <a:rPr lang="cs-CZ" dirty="0" smtClean="0">
                <a:solidFill>
                  <a:srgbClr val="000066"/>
                </a:solidFill>
              </a:rPr>
              <a:t>/nafta, benzin/, </a:t>
            </a:r>
            <a:r>
              <a:rPr lang="cs-CZ" b="1" dirty="0" smtClean="0">
                <a:solidFill>
                  <a:srgbClr val="000066"/>
                </a:solidFill>
              </a:rPr>
              <a:t>oleje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syntetický kaučuk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hnojiva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barviva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největší rafinerie jsou v </a:t>
            </a:r>
            <a:r>
              <a:rPr lang="cs-CZ" b="1" dirty="0" smtClean="0">
                <a:solidFill>
                  <a:srgbClr val="000066"/>
                </a:solidFill>
              </a:rPr>
              <a:t>Kralupech nad Vltavou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samostatné odvětví chemického průmyslu je </a:t>
            </a:r>
            <a:r>
              <a:rPr lang="cs-CZ" b="1" dirty="0" smtClean="0">
                <a:solidFill>
                  <a:srgbClr val="000066"/>
                </a:solidFill>
              </a:rPr>
              <a:t>výroba umělých hnojiv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další odvětvím je </a:t>
            </a:r>
            <a:r>
              <a:rPr lang="cs-CZ" b="1" dirty="0" smtClean="0">
                <a:solidFill>
                  <a:srgbClr val="000066"/>
                </a:solidFill>
              </a:rPr>
              <a:t>farmaceutický</a:t>
            </a:r>
            <a:r>
              <a:rPr lang="cs-CZ" dirty="0" smtClean="0">
                <a:solidFill>
                  <a:srgbClr val="000066"/>
                </a:solidFill>
              </a:rPr>
              <a:t> průmysl: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výroba léků: </a:t>
            </a:r>
            <a:r>
              <a:rPr lang="cs-CZ" b="1" dirty="0" smtClean="0">
                <a:solidFill>
                  <a:srgbClr val="000066"/>
                </a:solidFill>
              </a:rPr>
              <a:t>Zentiva</a:t>
            </a:r>
            <a:r>
              <a:rPr lang="cs-CZ" dirty="0" smtClean="0">
                <a:solidFill>
                  <a:srgbClr val="000066"/>
                </a:solidFill>
              </a:rPr>
              <a:t> /Praha/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výroba chemických produktů: /nátěrové hmoty, čisticí prostředky, chemická vlákna/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                  </a:t>
            </a:r>
            <a:r>
              <a:rPr lang="cs-CZ" b="1" dirty="0" smtClean="0">
                <a:solidFill>
                  <a:srgbClr val="000066"/>
                </a:solidFill>
              </a:rPr>
              <a:t>Chemopetrol</a:t>
            </a:r>
            <a:r>
              <a:rPr lang="cs-CZ" dirty="0" smtClean="0">
                <a:solidFill>
                  <a:srgbClr val="000066"/>
                </a:solidFill>
              </a:rPr>
              <a:t> /Litvínov/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Součástí chemického průmyslu je i výroba z </a:t>
            </a:r>
            <a:r>
              <a:rPr lang="cs-CZ" b="1" dirty="0" smtClean="0">
                <a:solidFill>
                  <a:srgbClr val="000066"/>
                </a:solidFill>
              </a:rPr>
              <a:t>gumové pryže</a:t>
            </a:r>
            <a:r>
              <a:rPr lang="cs-CZ" dirty="0" smtClean="0">
                <a:solidFill>
                  <a:srgbClr val="000066"/>
                </a:solidFill>
              </a:rPr>
              <a:t>, zejména </a:t>
            </a:r>
            <a:r>
              <a:rPr lang="cs-CZ" b="1" dirty="0" smtClean="0">
                <a:solidFill>
                  <a:srgbClr val="000066"/>
                </a:solidFill>
              </a:rPr>
              <a:t>výroba</a:t>
            </a:r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pneumatik</a:t>
            </a:r>
            <a:r>
              <a:rPr lang="cs-CZ" dirty="0" smtClean="0">
                <a:solidFill>
                  <a:srgbClr val="000066"/>
                </a:solidFill>
              </a:rPr>
              <a:t> – </a:t>
            </a:r>
            <a:r>
              <a:rPr lang="cs-CZ" b="1" dirty="0" smtClean="0">
                <a:solidFill>
                  <a:srgbClr val="000066"/>
                </a:solidFill>
              </a:rPr>
              <a:t>Barum Continental </a:t>
            </a:r>
            <a:r>
              <a:rPr lang="cs-CZ" dirty="0" smtClean="0">
                <a:solidFill>
                  <a:srgbClr val="000066"/>
                </a:solidFill>
              </a:rPr>
              <a:t>/Otrokovice/</a:t>
            </a:r>
            <a:endParaRPr lang="cs-CZ" b="1" dirty="0">
              <a:solidFill>
                <a:srgbClr val="000066"/>
              </a:solidFill>
            </a:endParaRPr>
          </a:p>
        </p:txBody>
      </p:sp>
      <p:pic>
        <p:nvPicPr>
          <p:cNvPr id="7" name="Obrázek 6" descr="VOL_4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343400"/>
            <a:ext cx="6858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28600" y="4572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cs-CZ" dirty="0" smtClean="0">
                <a:solidFill>
                  <a:srgbClr val="000066"/>
                </a:solidFill>
              </a:rPr>
              <a:t>TEXTILNÍ A ODĚVNÍ PRŮMYSL</a:t>
            </a:r>
          </a:p>
          <a:p>
            <a:pPr marL="342900" indent="-342900"/>
            <a:endParaRPr lang="cs-CZ" dirty="0" smtClean="0">
              <a:solidFill>
                <a:srgbClr val="000066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textilní, oděvní a kožedělný průmysl představují </a:t>
            </a:r>
            <a:r>
              <a:rPr lang="cs-CZ" b="1" dirty="0" smtClean="0">
                <a:solidFill>
                  <a:srgbClr val="000066"/>
                </a:solidFill>
              </a:rPr>
              <a:t>nejstarší průmyslová odvětví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největší část dnešní </a:t>
            </a:r>
            <a:r>
              <a:rPr lang="cs-CZ" b="1" dirty="0" smtClean="0">
                <a:solidFill>
                  <a:srgbClr val="000066"/>
                </a:solidFill>
              </a:rPr>
              <a:t>textilní</a:t>
            </a:r>
            <a:r>
              <a:rPr lang="cs-CZ" dirty="0" smtClean="0">
                <a:solidFill>
                  <a:srgbClr val="000066"/>
                </a:solidFill>
              </a:rPr>
              <a:t> produkce jde na vývoz, zejména se jedná o podniky zaměřené na produkci </a:t>
            </a:r>
            <a:r>
              <a:rPr lang="cs-CZ" b="1" dirty="0" smtClean="0">
                <a:solidFill>
                  <a:srgbClr val="000066"/>
                </a:solidFill>
              </a:rPr>
              <a:t>technických textilií </a:t>
            </a:r>
            <a:r>
              <a:rPr lang="cs-CZ" dirty="0" smtClean="0">
                <a:solidFill>
                  <a:srgbClr val="000066"/>
                </a:solidFill>
              </a:rPr>
              <a:t>vyráběných pomocí </a:t>
            </a:r>
            <a:r>
              <a:rPr lang="cs-CZ" b="1" dirty="0" smtClean="0">
                <a:solidFill>
                  <a:srgbClr val="000066"/>
                </a:solidFill>
              </a:rPr>
              <a:t>biotechnologií </a:t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a </a:t>
            </a:r>
            <a:r>
              <a:rPr lang="cs-CZ" b="1" dirty="0" smtClean="0">
                <a:solidFill>
                  <a:srgbClr val="000066"/>
                </a:solidFill>
              </a:rPr>
              <a:t>nanotechnologií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výroba je soustředěna v </a:t>
            </a:r>
            <a:r>
              <a:rPr lang="cs-CZ" b="1" dirty="0" smtClean="0">
                <a:solidFill>
                  <a:srgbClr val="000066"/>
                </a:solidFill>
              </a:rPr>
              <a:t>Jihomoravském kraji </a:t>
            </a:r>
            <a:r>
              <a:rPr lang="cs-CZ" dirty="0" smtClean="0">
                <a:solidFill>
                  <a:srgbClr val="000066"/>
                </a:solidFill>
              </a:rPr>
              <a:t>/Brno, Znojmo/, </a:t>
            </a:r>
            <a:r>
              <a:rPr lang="cs-CZ" b="1" dirty="0" smtClean="0">
                <a:solidFill>
                  <a:srgbClr val="000066"/>
                </a:solidFill>
              </a:rPr>
              <a:t>Královéhradeckém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kraji </a:t>
            </a:r>
            <a:r>
              <a:rPr lang="cs-CZ" dirty="0" smtClean="0">
                <a:solidFill>
                  <a:srgbClr val="000066"/>
                </a:solidFill>
              </a:rPr>
              <a:t>/Dvůr Králové nad Labem/, </a:t>
            </a:r>
            <a:r>
              <a:rPr lang="cs-CZ" b="1" dirty="0" smtClean="0">
                <a:solidFill>
                  <a:srgbClr val="000066"/>
                </a:solidFill>
              </a:rPr>
              <a:t>Libereckém kraji </a:t>
            </a:r>
            <a:r>
              <a:rPr lang="cs-CZ" dirty="0" smtClean="0">
                <a:solidFill>
                  <a:srgbClr val="000066"/>
                </a:solidFill>
              </a:rPr>
              <a:t>/Liberec/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výroba </a:t>
            </a:r>
            <a:r>
              <a:rPr lang="cs-CZ" b="1" dirty="0" smtClean="0">
                <a:solidFill>
                  <a:srgbClr val="000066"/>
                </a:solidFill>
              </a:rPr>
              <a:t>oděvů</a:t>
            </a:r>
            <a:r>
              <a:rPr lang="cs-CZ" dirty="0" smtClean="0">
                <a:solidFill>
                  <a:srgbClr val="000066"/>
                </a:solidFill>
              </a:rPr>
              <a:t> je umístěna v </a:t>
            </a:r>
            <a:r>
              <a:rPr lang="cs-CZ" b="1" dirty="0" smtClean="0">
                <a:solidFill>
                  <a:srgbClr val="000066"/>
                </a:solidFill>
              </a:rPr>
              <a:t>Praze</a:t>
            </a:r>
            <a:r>
              <a:rPr lang="cs-CZ" dirty="0" smtClean="0">
                <a:solidFill>
                  <a:srgbClr val="000066"/>
                </a:solidFill>
              </a:rPr>
              <a:t> a </a:t>
            </a:r>
            <a:r>
              <a:rPr lang="cs-CZ" b="1" dirty="0" smtClean="0">
                <a:solidFill>
                  <a:srgbClr val="000066"/>
                </a:solidFill>
              </a:rPr>
              <a:t>Prostějově</a:t>
            </a:r>
            <a:r>
              <a:rPr lang="cs-CZ" dirty="0" smtClean="0">
                <a:solidFill>
                  <a:srgbClr val="000066"/>
                </a:solidFill>
              </a:rPr>
              <a:t> /OP Prostějov/, zejména výroba na zakázku</a:t>
            </a: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5" name="Obrázek 4" descr="VROBA%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505200"/>
            <a:ext cx="25908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349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505200"/>
            <a:ext cx="33528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12192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všechno se vyrábí z nafty?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Kde se nachází největší rafinerie v ČR?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Které znáš odvětví chemického průmyslu?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Z čeho se vyrábějí pneumatiky, jak se nazývá podnik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   a v </a:t>
            </a:r>
            <a:r>
              <a:rPr lang="cs-CZ" smtClean="0">
                <a:solidFill>
                  <a:srgbClr val="C00000"/>
                </a:solidFill>
              </a:rPr>
              <a:t>kterém městě se </a:t>
            </a:r>
            <a:r>
              <a:rPr lang="cs-CZ" dirty="0" smtClean="0">
                <a:solidFill>
                  <a:srgbClr val="C00000"/>
                </a:solidFill>
              </a:rPr>
              <a:t>nachází?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 je to v ČR s textilním průmyslem a jak se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   nazývají nové technologie?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V kterých krajích je textilní průmysl nejvíce soustředěn?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V Prostějově je známá továrna na výrobu oděvů, je to pravda?</a:t>
            </a: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62000" y="609600"/>
            <a:ext cx="104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04800" y="3048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cs-CZ" dirty="0" smtClean="0">
                <a:solidFill>
                  <a:srgbClr val="000066"/>
                </a:solidFill>
              </a:rPr>
              <a:t>POTRAVINÁŘSKÝ PRŮMYSL</a:t>
            </a:r>
          </a:p>
          <a:p>
            <a:pPr marL="342900" indent="-342900"/>
            <a:endParaRPr lang="cs-CZ" dirty="0" smtClean="0">
              <a:solidFill>
                <a:srgbClr val="000066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potravinářské obory zajišťují výživu obyvatel, zaměřují se na zpracování zemědělských produktů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nejvýznamnější jsou: </a:t>
            </a:r>
            <a:r>
              <a:rPr lang="cs-CZ" b="1" dirty="0" smtClean="0">
                <a:solidFill>
                  <a:srgbClr val="C00000"/>
                </a:solidFill>
              </a:rPr>
              <a:t>m…..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průmysl</a:t>
            </a:r>
            <a:r>
              <a:rPr lang="cs-CZ" dirty="0" smtClean="0">
                <a:solidFill>
                  <a:srgbClr val="000066"/>
                </a:solidFill>
              </a:rPr>
              <a:t> – </a:t>
            </a:r>
            <a:r>
              <a:rPr lang="cs-CZ" b="1" dirty="0" smtClean="0">
                <a:solidFill>
                  <a:srgbClr val="000066"/>
                </a:solidFill>
              </a:rPr>
              <a:t>Kostelecké uzeniny </a:t>
            </a:r>
            <a:r>
              <a:rPr lang="cs-CZ" dirty="0" smtClean="0">
                <a:solidFill>
                  <a:srgbClr val="000066"/>
                </a:solidFill>
              </a:rPr>
              <a:t>/Kostelec u Jihlavy/</a:t>
            </a:r>
            <a:r>
              <a:rPr lang="cs-CZ" b="1" dirty="0" smtClean="0">
                <a:solidFill>
                  <a:srgbClr val="000066"/>
                </a:solidFill>
              </a:rPr>
              <a:t/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                                  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m……….. </a:t>
            </a:r>
            <a:r>
              <a:rPr lang="cs-CZ" b="1" dirty="0" smtClean="0">
                <a:solidFill>
                  <a:srgbClr val="000066"/>
                </a:solidFill>
              </a:rPr>
              <a:t>průmysl</a:t>
            </a:r>
            <a:r>
              <a:rPr lang="cs-CZ" dirty="0" smtClean="0">
                <a:solidFill>
                  <a:srgbClr val="000066"/>
                </a:solidFill>
              </a:rPr>
              <a:t> – </a:t>
            </a:r>
            <a:r>
              <a:rPr lang="cs-CZ" b="1" dirty="0" smtClean="0">
                <a:solidFill>
                  <a:srgbClr val="000066"/>
                </a:solidFill>
              </a:rPr>
              <a:t>Jihočeské mlékárny </a:t>
            </a:r>
            <a:r>
              <a:rPr lang="cs-CZ" dirty="0" smtClean="0">
                <a:solidFill>
                  <a:srgbClr val="000066"/>
                </a:solidFill>
              </a:rPr>
              <a:t>nebo </a:t>
            </a:r>
            <a:r>
              <a:rPr lang="cs-CZ" b="1" dirty="0" smtClean="0">
                <a:solidFill>
                  <a:srgbClr val="000066"/>
                </a:solidFill>
              </a:rPr>
              <a:t>Olma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                                               </a:t>
            </a:r>
            <a:r>
              <a:rPr lang="cs-CZ" b="1" dirty="0" smtClean="0">
                <a:solidFill>
                  <a:srgbClr val="000066"/>
                </a:solidFill>
              </a:rPr>
              <a:t>Olomouc</a:t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                                   </a:t>
            </a:r>
            <a:r>
              <a:rPr lang="cs-CZ" b="1" dirty="0" smtClean="0">
                <a:solidFill>
                  <a:srgbClr val="C00000"/>
                </a:solidFill>
              </a:rPr>
              <a:t>p………….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průmysl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ČR je proslulá produkcí minerálních vod: </a:t>
            </a:r>
            <a:r>
              <a:rPr lang="cs-CZ" b="1" dirty="0" smtClean="0">
                <a:solidFill>
                  <a:srgbClr val="C00000"/>
                </a:solidFill>
              </a:rPr>
              <a:t>M………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/</a:t>
            </a:r>
            <a:r>
              <a:rPr lang="cs-CZ" dirty="0" smtClean="0">
                <a:solidFill>
                  <a:srgbClr val="000066"/>
                </a:solidFill>
              </a:rPr>
              <a:t>Karlovy Vary/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světově známé je české pivo, které se vyrábí ze sladovnického ječmene: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P……. P……….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C00000"/>
                </a:solidFill>
              </a:rPr>
              <a:t>S………….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/Praha/, </a:t>
            </a:r>
            <a:r>
              <a:rPr lang="cs-CZ" b="1" dirty="0" smtClean="0">
                <a:solidFill>
                  <a:srgbClr val="C00000"/>
                </a:solidFill>
              </a:rPr>
              <a:t>B………. </a:t>
            </a:r>
            <a:r>
              <a:rPr lang="cs-CZ" b="1" dirty="0" err="1" smtClean="0">
                <a:solidFill>
                  <a:srgbClr val="C00000"/>
                </a:solidFill>
              </a:rPr>
              <a:t>B</a:t>
            </a:r>
            <a:r>
              <a:rPr lang="cs-CZ" b="1" dirty="0" smtClean="0">
                <a:solidFill>
                  <a:srgbClr val="C00000"/>
                </a:solidFill>
              </a:rPr>
              <a:t>……..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vinařské závody </a:t>
            </a:r>
            <a:r>
              <a:rPr lang="cs-CZ" dirty="0" smtClean="0">
                <a:solidFill>
                  <a:srgbClr val="000066"/>
                </a:solidFill>
              </a:rPr>
              <a:t>jsou soustředěny na </a:t>
            </a:r>
            <a:r>
              <a:rPr lang="cs-CZ" b="1" dirty="0" smtClean="0">
                <a:solidFill>
                  <a:srgbClr val="C00000"/>
                </a:solidFill>
              </a:rPr>
              <a:t>j….. M…….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/Znojmo, Velké Pavlovice, Mikulov/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výroba destilátů: bylinný likér </a:t>
            </a:r>
            <a:r>
              <a:rPr lang="cs-CZ" b="1" dirty="0" smtClean="0">
                <a:solidFill>
                  <a:srgbClr val="C00000"/>
                </a:solidFill>
              </a:rPr>
              <a:t>B………..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/Karlovy Vary/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ovocný destilát </a:t>
            </a:r>
            <a:r>
              <a:rPr lang="cs-CZ" b="1" dirty="0" smtClean="0">
                <a:solidFill>
                  <a:srgbClr val="C00000"/>
                </a:solidFill>
              </a:rPr>
              <a:t>s…………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/Vizovice, Valašsko/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zpracování kávy: </a:t>
            </a:r>
            <a:r>
              <a:rPr lang="cs-CZ" b="1" dirty="0" smtClean="0">
                <a:solidFill>
                  <a:srgbClr val="C00000"/>
                </a:solidFill>
              </a:rPr>
              <a:t>T…..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/Praha/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zpracování čaje: </a:t>
            </a:r>
            <a:r>
              <a:rPr lang="cs-CZ" b="1" dirty="0" smtClean="0">
                <a:solidFill>
                  <a:srgbClr val="C00000"/>
                </a:solidFill>
              </a:rPr>
              <a:t>J……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/Jemnice/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výroba cukrovinek: </a:t>
            </a:r>
            <a:r>
              <a:rPr lang="cs-CZ" b="1" dirty="0" smtClean="0">
                <a:solidFill>
                  <a:srgbClr val="C00000"/>
                </a:solidFill>
              </a:rPr>
              <a:t>Z….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Olomouc /vlastní ji švýcarská firma </a:t>
            </a:r>
            <a:r>
              <a:rPr lang="cs-CZ" b="1" dirty="0" smtClean="0">
                <a:solidFill>
                  <a:srgbClr val="000066"/>
                </a:solidFill>
              </a:rPr>
              <a:t>Nestlé</a:t>
            </a:r>
            <a:r>
              <a:rPr lang="cs-CZ" dirty="0" smtClean="0">
                <a:solidFill>
                  <a:srgbClr val="000066"/>
                </a:solidFill>
              </a:rPr>
              <a:t>/</a:t>
            </a: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5" name="Obrázek 4" descr="800px-Hopfendolde-mit-hopfengar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5334000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FHO12bd05_mle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733800"/>
            <a:ext cx="1524000" cy="129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chleba-pecen-pecivo-pekar-120712_denik-3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5334000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838200" y="45720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cs-CZ" sz="1200" b="1" dirty="0">
              <a:solidFill>
                <a:srgbClr val="000066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8600" y="3810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cs-CZ" dirty="0" smtClean="0">
                <a:solidFill>
                  <a:srgbClr val="000066"/>
                </a:solidFill>
              </a:rPr>
              <a:t>OSTATNÍ SPOTŘEBNÍ PRŮMYSL</a:t>
            </a:r>
          </a:p>
          <a:p>
            <a:pPr marL="342900" indent="-342900"/>
            <a:endParaRPr lang="cs-CZ" dirty="0" smtClean="0">
              <a:solidFill>
                <a:srgbClr val="000066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zahrnuje odvětví: </a:t>
            </a:r>
            <a:r>
              <a:rPr lang="cs-CZ" b="1" dirty="0" smtClean="0">
                <a:solidFill>
                  <a:srgbClr val="000066"/>
                </a:solidFill>
              </a:rPr>
              <a:t>dřevozpracující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papírenský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polygrafický</a:t>
            </a:r>
            <a:r>
              <a:rPr lang="cs-CZ" dirty="0" smtClean="0">
                <a:solidFill>
                  <a:srgbClr val="000066"/>
                </a:solidFill>
              </a:rPr>
              <a:t> průmysl,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výroba </a:t>
            </a:r>
            <a:r>
              <a:rPr lang="cs-CZ" b="1" dirty="0" smtClean="0">
                <a:solidFill>
                  <a:srgbClr val="000066"/>
                </a:solidFill>
              </a:rPr>
              <a:t>skla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keramiky</a:t>
            </a:r>
            <a:r>
              <a:rPr lang="cs-CZ" dirty="0" smtClean="0">
                <a:solidFill>
                  <a:srgbClr val="000066"/>
                </a:solidFill>
              </a:rPr>
              <a:t> a </a:t>
            </a:r>
            <a:r>
              <a:rPr lang="cs-CZ" b="1" dirty="0" smtClean="0">
                <a:solidFill>
                  <a:srgbClr val="000066"/>
                </a:solidFill>
              </a:rPr>
              <a:t>porcelánu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 blízkosti těžby dřeva se rozvinul </a:t>
            </a:r>
            <a:r>
              <a:rPr lang="cs-CZ" b="1" dirty="0" smtClean="0">
                <a:solidFill>
                  <a:srgbClr val="000066"/>
                </a:solidFill>
              </a:rPr>
              <a:t>dřevozpracující </a:t>
            </a:r>
            <a:r>
              <a:rPr lang="cs-CZ" dirty="0" smtClean="0">
                <a:solidFill>
                  <a:srgbClr val="000066"/>
                </a:solidFill>
              </a:rPr>
              <a:t>průmysl, který zpracovává surové dřevo na použití ve </a:t>
            </a:r>
            <a:r>
              <a:rPr lang="cs-CZ" b="1" dirty="0" smtClean="0">
                <a:solidFill>
                  <a:srgbClr val="000066"/>
                </a:solidFill>
              </a:rPr>
              <a:t>stavebnictví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nábytkářství</a:t>
            </a:r>
            <a:r>
              <a:rPr lang="cs-CZ" dirty="0" smtClean="0">
                <a:solidFill>
                  <a:srgbClr val="000066"/>
                </a:solidFill>
              </a:rPr>
              <a:t>, ale i pro výrobu </a:t>
            </a:r>
            <a:r>
              <a:rPr lang="cs-CZ" b="1" dirty="0" smtClean="0">
                <a:solidFill>
                  <a:srgbClr val="000066"/>
                </a:solidFill>
              </a:rPr>
              <a:t>hudebních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nástrojů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papírenský </a:t>
            </a:r>
            <a:r>
              <a:rPr lang="cs-CZ" dirty="0" smtClean="0">
                <a:solidFill>
                  <a:srgbClr val="000066"/>
                </a:solidFill>
              </a:rPr>
              <a:t>průmysl je soustředěn v blízkosti vodního zdroje např. </a:t>
            </a:r>
            <a:r>
              <a:rPr lang="cs-CZ" b="1" dirty="0" smtClean="0">
                <a:solidFill>
                  <a:srgbClr val="000066"/>
                </a:solidFill>
              </a:rPr>
              <a:t>Štětí</a:t>
            </a:r>
            <a:r>
              <a:rPr lang="cs-CZ" dirty="0" smtClean="0">
                <a:solidFill>
                  <a:srgbClr val="000066"/>
                </a:solidFill>
              </a:rPr>
              <a:t> při řece Labi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polygrafický</a:t>
            </a:r>
            <a:r>
              <a:rPr lang="cs-CZ" dirty="0" smtClean="0">
                <a:solidFill>
                  <a:srgbClr val="000066"/>
                </a:solidFill>
              </a:rPr>
              <a:t> průmysl nalezneme v </a:t>
            </a:r>
            <a:r>
              <a:rPr lang="cs-CZ" b="1" dirty="0" smtClean="0">
                <a:solidFill>
                  <a:srgbClr val="000066"/>
                </a:solidFill>
              </a:rPr>
              <a:t>Praze</a:t>
            </a:r>
            <a:r>
              <a:rPr lang="cs-CZ" dirty="0" smtClean="0">
                <a:solidFill>
                  <a:srgbClr val="000066"/>
                </a:solidFill>
              </a:rPr>
              <a:t> a </a:t>
            </a:r>
            <a:r>
              <a:rPr lang="cs-CZ" b="1" dirty="0" smtClean="0">
                <a:solidFill>
                  <a:srgbClr val="000066"/>
                </a:solidFill>
              </a:rPr>
              <a:t>Kolíně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výroba</a:t>
            </a:r>
            <a:r>
              <a:rPr lang="cs-CZ" b="1" dirty="0" smtClean="0">
                <a:solidFill>
                  <a:srgbClr val="000066"/>
                </a:solidFill>
              </a:rPr>
              <a:t> skla</a:t>
            </a:r>
            <a:r>
              <a:rPr lang="cs-CZ" dirty="0" smtClean="0">
                <a:solidFill>
                  <a:srgbClr val="000066"/>
                </a:solidFill>
              </a:rPr>
              <a:t>,</a:t>
            </a:r>
            <a:r>
              <a:rPr lang="cs-CZ" b="1" dirty="0" smtClean="0">
                <a:solidFill>
                  <a:srgbClr val="000066"/>
                </a:solidFill>
              </a:rPr>
              <a:t> keramiky </a:t>
            </a:r>
            <a:r>
              <a:rPr lang="cs-CZ" dirty="0" smtClean="0">
                <a:solidFill>
                  <a:srgbClr val="000066"/>
                </a:solidFill>
              </a:rPr>
              <a:t>a</a:t>
            </a:r>
            <a:r>
              <a:rPr lang="cs-CZ" b="1" dirty="0" smtClean="0">
                <a:solidFill>
                  <a:srgbClr val="000066"/>
                </a:solidFill>
              </a:rPr>
              <a:t> porcelánu</a:t>
            </a:r>
            <a:r>
              <a:rPr lang="cs-CZ" dirty="0" smtClean="0">
                <a:solidFill>
                  <a:srgbClr val="000066"/>
                </a:solidFill>
              </a:rPr>
              <a:t> proslavila ČR po celém světě. Známá je např. výroba </a:t>
            </a:r>
            <a:r>
              <a:rPr lang="cs-CZ" b="1" dirty="0" smtClean="0">
                <a:solidFill>
                  <a:srgbClr val="000066"/>
                </a:solidFill>
              </a:rPr>
              <a:t>užitkového skla </a:t>
            </a:r>
            <a:r>
              <a:rPr lang="cs-CZ" dirty="0" smtClean="0">
                <a:solidFill>
                  <a:srgbClr val="000066"/>
                </a:solidFill>
              </a:rPr>
              <a:t>/Teplice/ a výroba </a:t>
            </a:r>
            <a:r>
              <a:rPr lang="cs-CZ" b="1" dirty="0" smtClean="0">
                <a:solidFill>
                  <a:srgbClr val="000066"/>
                </a:solidFill>
              </a:rPr>
              <a:t>křišťálového skla </a:t>
            </a:r>
            <a:r>
              <a:rPr lang="cs-CZ" dirty="0" smtClean="0">
                <a:solidFill>
                  <a:srgbClr val="000066"/>
                </a:solidFill>
              </a:rPr>
              <a:t>a </a:t>
            </a:r>
            <a:r>
              <a:rPr lang="cs-CZ" b="1" dirty="0" smtClean="0">
                <a:solidFill>
                  <a:srgbClr val="000066"/>
                </a:solidFill>
              </a:rPr>
              <a:t>bižuterie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/Jablonec nad Nisou/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výroba</a:t>
            </a:r>
            <a:r>
              <a:rPr lang="cs-CZ" b="1" dirty="0" smtClean="0">
                <a:solidFill>
                  <a:srgbClr val="000066"/>
                </a:solidFill>
              </a:rPr>
              <a:t> porcelánu </a:t>
            </a:r>
            <a:r>
              <a:rPr lang="cs-CZ" dirty="0" smtClean="0">
                <a:solidFill>
                  <a:srgbClr val="000066"/>
                </a:solidFill>
              </a:rPr>
              <a:t>je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soustředěna v Karlových Varech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 současnosti zažívají sklárny i porcelánky období úpadku</a:t>
            </a:r>
          </a:p>
          <a:p>
            <a:pPr marL="342900" indent="-342900">
              <a:buFont typeface="Wingdings" pitchFamily="2" charset="2"/>
              <a:buChar char="§"/>
            </a:pP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7" name="Obrázek 6" descr="6e8c8e3f947ef96ce8490dc4fa8889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724400"/>
            <a:ext cx="2743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800px-Cibul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6482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sklenena-bizuterie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648200"/>
            <a:ext cx="2438400" cy="178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2000" y="609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14400" y="1295400"/>
            <a:ext cx="77893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Jaké odvětví zahrnuje ostatní spotřební průmysl?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zpracovává dřevozpracující průmysl?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je to polygrafie a v kterých místech ČR tento průmysl můžeme najít?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Které město proslulo výrobou bižuterie?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Jakou výrobou jsou známy Karlovy Vary?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1"/>
          <p:cNvSpPr txBox="1">
            <a:spLocks noChangeArrowheads="1"/>
          </p:cNvSpPr>
          <p:nvPr/>
        </p:nvSpPr>
        <p:spPr bwMode="auto">
          <a:xfrm>
            <a:off x="304800" y="304800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66"/>
                </a:solidFill>
              </a:rPr>
              <a:t>Zdroje</a:t>
            </a:r>
            <a:r>
              <a:rPr lang="cs-CZ" sz="1200" dirty="0" smtClean="0">
                <a:solidFill>
                  <a:srgbClr val="000066"/>
                </a:solidFill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Soubor:New Škoda logo-2.jpg.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1.7.2011]. Dostupné z: 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http://cs.wikipedia.org/wiki/Soubor:New_%C5%A0koda_logo-2.jpg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Škodovka v Mladé Boleslavi.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6.8.2011]. Dostupné z: 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http://www.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google.cz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/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search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?q=nov%C3%A9+automobily+obr%C3%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Šéf </a:t>
            </a:r>
            <a:r>
              <a:rPr lang="cs-CZ" sz="1200" dirty="0" err="1" smtClean="0">
                <a:solidFill>
                  <a:srgbClr val="000066"/>
                </a:solidFill>
              </a:rPr>
              <a:t>Electro</a:t>
            </a: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cs-CZ" sz="1200" dirty="0" err="1" smtClean="0">
                <a:solidFill>
                  <a:srgbClr val="000066"/>
                </a:solidFill>
              </a:rPr>
              <a:t>Worldu</a:t>
            </a:r>
            <a:r>
              <a:rPr lang="cs-CZ" sz="1200" dirty="0" smtClean="0">
                <a:solidFill>
                  <a:srgbClr val="000066"/>
                </a:solidFill>
              </a:rPr>
              <a:t>: Elektronika v ČR.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4.9.2011]. Dostupné z: 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http://www.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google.cz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/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search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?q=nov%C3%A9+automobily+obr%C3%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Hnědouhelná pánev.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4.8.2009]. Dostupné z: 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http://www.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google.cz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/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search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?q=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severo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%C4%8Desk%C3%A1+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hn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%C4%9Bdouheln%C3%A1+p%C3%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Soubor:Sklárna </a:t>
            </a:r>
            <a:r>
              <a:rPr lang="cs-CZ" sz="1200" dirty="0" err="1" smtClean="0">
                <a:solidFill>
                  <a:srgbClr val="000066"/>
                </a:solidFill>
              </a:rPr>
              <a:t>Nenačovice</a:t>
            </a:r>
            <a:r>
              <a:rPr lang="cs-CZ" sz="1200" dirty="0" smtClean="0">
                <a:solidFill>
                  <a:srgbClr val="000066"/>
                </a:solidFill>
              </a:rPr>
              <a:t>, 04.jpg.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10.4.2010]. Dostupné z: </a:t>
            </a:r>
            <a:r>
              <a:rPr lang="cs-CZ" sz="1200" dirty="0" smtClean="0">
                <a:solidFill>
                  <a:srgbClr val="000066"/>
                </a:solidFill>
                <a:hlinkClick r:id="rId5"/>
              </a:rPr>
              <a:t>http://cs.wikipedia.org/wiki/Soubor:Skl%C3%A1rna_Nena%C4%8Dovice,_04.jpg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Česká republika hospodářská.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8.9.2008]. Dostupné z: 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http://www.mapy-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stiefel.cz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/detail.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asp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?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polozka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=47360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Tepelná elektrárna Chvaletice.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14.12.2008]. Dostupné z: </a:t>
            </a:r>
            <a:r>
              <a:rPr lang="cs-CZ" sz="1200" dirty="0" smtClean="0">
                <a:solidFill>
                  <a:srgbClr val="000066"/>
                </a:solidFill>
                <a:hlinkClick r:id="rId7"/>
              </a:rPr>
              <a:t>http://www.</a:t>
            </a:r>
            <a:r>
              <a:rPr lang="cs-CZ" sz="1200" dirty="0" err="1" smtClean="0">
                <a:solidFill>
                  <a:srgbClr val="000066"/>
                </a:solidFill>
                <a:hlinkClick r:id="rId7"/>
              </a:rPr>
              <a:t>google.cz</a:t>
            </a:r>
            <a:r>
              <a:rPr lang="cs-CZ" sz="1200" dirty="0" smtClean="0">
                <a:solidFill>
                  <a:srgbClr val="000066"/>
                </a:solidFill>
                <a:hlinkClick r:id="rId7"/>
              </a:rPr>
              <a:t>/</a:t>
            </a:r>
            <a:r>
              <a:rPr lang="cs-CZ" sz="1200" dirty="0" err="1" smtClean="0">
                <a:solidFill>
                  <a:srgbClr val="000066"/>
                </a:solidFill>
                <a:hlinkClick r:id="rId7"/>
              </a:rPr>
              <a:t>search</a:t>
            </a:r>
            <a:r>
              <a:rPr lang="cs-CZ" sz="1200" dirty="0" smtClean="0">
                <a:solidFill>
                  <a:srgbClr val="000066"/>
                </a:solidFill>
                <a:hlinkClick r:id="rId7"/>
              </a:rPr>
              <a:t>?q=</a:t>
            </a:r>
            <a:r>
              <a:rPr lang="cs-CZ" sz="1200" dirty="0" err="1" smtClean="0">
                <a:solidFill>
                  <a:srgbClr val="000066"/>
                </a:solidFill>
                <a:hlinkClick r:id="rId7"/>
              </a:rPr>
              <a:t>tepeln</a:t>
            </a:r>
            <a:r>
              <a:rPr lang="cs-CZ" sz="1200" dirty="0" smtClean="0">
                <a:solidFill>
                  <a:srgbClr val="000066"/>
                </a:solidFill>
                <a:hlinkClick r:id="rId7"/>
              </a:rPr>
              <a:t>%C3%A1+elektr%C3%A1rna+</a:t>
            </a:r>
            <a:r>
              <a:rPr lang="cs-CZ" sz="1200" dirty="0" err="1" smtClean="0">
                <a:solidFill>
                  <a:srgbClr val="000066"/>
                </a:solidFill>
                <a:hlinkClick r:id="rId7"/>
              </a:rPr>
              <a:t>chvaletice</a:t>
            </a:r>
            <a:r>
              <a:rPr lang="cs-CZ" sz="1200" dirty="0" smtClean="0">
                <a:solidFill>
                  <a:srgbClr val="000066"/>
                </a:solidFill>
                <a:hlinkClick r:id="rId7"/>
              </a:rPr>
              <a:t>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Soubor:Turbiny </a:t>
            </a:r>
            <a:r>
              <a:rPr lang="cs-CZ" sz="1200" dirty="0" err="1" smtClean="0">
                <a:solidFill>
                  <a:srgbClr val="000066"/>
                </a:solidFill>
              </a:rPr>
              <a:t>wiatrowe</a:t>
            </a: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cs-CZ" sz="1200" dirty="0" err="1" smtClean="0">
                <a:solidFill>
                  <a:srgbClr val="000066"/>
                </a:solidFill>
              </a:rPr>
              <a:t>ubt.jpeg</a:t>
            </a:r>
            <a:r>
              <a:rPr lang="cs-CZ" sz="1200" dirty="0" smtClean="0">
                <a:solidFill>
                  <a:srgbClr val="000066"/>
                </a:solidFill>
              </a:rPr>
              <a:t>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25.9.2004]. Dostupné z: 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https://cs.wikipedia.org/wiki/Soubor:Turbiny_wiatrowe_ubt.jpeg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Hutnictví.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7.11.2007]. Dostupné z: pro naše národní hospodářství má velký význam - představuje 90% průmyslové </a:t>
            </a:r>
            <a:br>
              <a:rPr lang="cs-CZ" sz="1200" dirty="0" smtClean="0">
                <a:solidFill>
                  <a:srgbClr val="000066"/>
                </a:solidFill>
              </a:rPr>
            </a:br>
            <a:r>
              <a:rPr lang="cs-CZ" sz="1200" dirty="0" smtClean="0">
                <a:solidFill>
                  <a:srgbClr val="000066"/>
                </a:solidFill>
              </a:rPr>
              <a:t> výroby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</a:t>
            </a:r>
            <a:r>
              <a:rPr lang="cs-CZ" sz="1200" dirty="0" err="1" smtClean="0">
                <a:solidFill>
                  <a:srgbClr val="000066"/>
                </a:solidFill>
              </a:rPr>
              <a:t>Mineral</a:t>
            </a: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cs-CZ" sz="1200" dirty="0" err="1" smtClean="0">
                <a:solidFill>
                  <a:srgbClr val="000066"/>
                </a:solidFill>
              </a:rPr>
              <a:t>Antracita</a:t>
            </a:r>
            <a:r>
              <a:rPr lang="cs-CZ" sz="1200" dirty="0" smtClean="0">
                <a:solidFill>
                  <a:srgbClr val="000066"/>
                </a:solidFill>
              </a:rPr>
              <a:t> GDFL001.JPG.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4.10.2005]. Dostupné z: </a:t>
            </a:r>
            <a:r>
              <a:rPr lang="cs-CZ" sz="1200" dirty="0" smtClean="0">
                <a:solidFill>
                  <a:srgbClr val="000066"/>
                </a:solidFill>
                <a:hlinkClick r:id="rId9"/>
              </a:rPr>
              <a:t>http://cs.wikipedia.org/wiki/Soubor:Mineral_Antracita_GDFL001.JPG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</a:t>
            </a:r>
            <a:r>
              <a:rPr lang="cs-CZ" sz="1200" dirty="0" err="1" smtClean="0">
                <a:solidFill>
                  <a:srgbClr val="000066"/>
                </a:solidFill>
              </a:rPr>
              <a:t>HematitaEZ.jpg</a:t>
            </a:r>
            <a:r>
              <a:rPr lang="cs-CZ" sz="1200" dirty="0" smtClean="0">
                <a:solidFill>
                  <a:srgbClr val="000066"/>
                </a:solidFill>
              </a:rPr>
              <a:t>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19.2.2012]. Dostupné z: </a:t>
            </a:r>
            <a:r>
              <a:rPr lang="cs-CZ" sz="1200" dirty="0" smtClean="0">
                <a:solidFill>
                  <a:srgbClr val="000066"/>
                </a:solidFill>
                <a:hlinkClick r:id="rId10"/>
              </a:rPr>
              <a:t>http://cs.wikipedia.org/wiki/Soubor:HematitaEZ.jpg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Soubor:Zetor </a:t>
            </a:r>
            <a:r>
              <a:rPr lang="cs-CZ" sz="1200" dirty="0" err="1" smtClean="0">
                <a:solidFill>
                  <a:srgbClr val="000066"/>
                </a:solidFill>
              </a:rPr>
              <a:t>fortera.JPG</a:t>
            </a:r>
            <a:r>
              <a:rPr lang="cs-CZ" sz="1200" dirty="0" smtClean="0">
                <a:solidFill>
                  <a:srgbClr val="000066"/>
                </a:solidFill>
              </a:rPr>
              <a:t>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31.5.2008]. Dostupné z: </a:t>
            </a:r>
            <a:r>
              <a:rPr lang="cs-CZ" sz="1200" dirty="0" smtClean="0">
                <a:solidFill>
                  <a:srgbClr val="000066"/>
                </a:solidFill>
                <a:hlinkClick r:id="rId11"/>
              </a:rPr>
              <a:t>http://cs.wikipedia.org/wiki/Soubor:Zetor_fortera.JPG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Česká rafinérská.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4.8.2009]. Dostupné z: </a:t>
            </a:r>
            <a:r>
              <a:rPr lang="cs-CZ" sz="1200" dirty="0" smtClean="0">
                <a:solidFill>
                  <a:srgbClr val="000066"/>
                </a:solidFill>
                <a:hlinkClick r:id="rId12"/>
              </a:rPr>
              <a:t>http://www.</a:t>
            </a:r>
            <a:r>
              <a:rPr lang="cs-CZ" sz="1200" dirty="0" err="1" smtClean="0">
                <a:solidFill>
                  <a:srgbClr val="000066"/>
                </a:solidFill>
                <a:hlinkClick r:id="rId12"/>
              </a:rPr>
              <a:t>google.cz</a:t>
            </a:r>
            <a:r>
              <a:rPr lang="cs-CZ" sz="1200" dirty="0" smtClean="0">
                <a:solidFill>
                  <a:srgbClr val="000066"/>
                </a:solidFill>
                <a:hlinkClick r:id="rId12"/>
              </a:rPr>
              <a:t>/</a:t>
            </a:r>
            <a:r>
              <a:rPr lang="cs-CZ" sz="1200" dirty="0" err="1" smtClean="0">
                <a:solidFill>
                  <a:srgbClr val="000066"/>
                </a:solidFill>
                <a:hlinkClick r:id="rId12"/>
              </a:rPr>
              <a:t>search</a:t>
            </a:r>
            <a:r>
              <a:rPr lang="cs-CZ" sz="1200" dirty="0" smtClean="0">
                <a:solidFill>
                  <a:srgbClr val="000066"/>
                </a:solidFill>
                <a:hlinkClick r:id="rId12"/>
              </a:rPr>
              <a:t>?q=rafinerie+</a:t>
            </a:r>
            <a:r>
              <a:rPr lang="cs-CZ" sz="1200" dirty="0" err="1" smtClean="0">
                <a:solidFill>
                  <a:srgbClr val="000066"/>
                </a:solidFill>
                <a:hlinkClick r:id="rId12"/>
              </a:rPr>
              <a:t>kralupy</a:t>
            </a:r>
            <a:r>
              <a:rPr lang="cs-CZ" sz="1200" dirty="0" smtClean="0">
                <a:solidFill>
                  <a:srgbClr val="000066"/>
                </a:solidFill>
                <a:hlinkClick r:id="rId12"/>
              </a:rPr>
              <a:t>+nad+</a:t>
            </a:r>
            <a:r>
              <a:rPr lang="cs-CZ" sz="1200" dirty="0" err="1" smtClean="0">
                <a:solidFill>
                  <a:srgbClr val="000066"/>
                </a:solidFill>
                <a:hlinkClick r:id="rId12"/>
              </a:rPr>
              <a:t>vltavou</a:t>
            </a:r>
            <a:r>
              <a:rPr lang="cs-CZ" sz="1200" dirty="0" smtClean="0">
                <a:solidFill>
                  <a:srgbClr val="000066"/>
                </a:solidFill>
                <a:hlinkClick r:id="rId12"/>
              </a:rPr>
              <a:t>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Výroba oděvů v Prostějově.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15.5.2008]. Dostupné z: </a:t>
            </a:r>
            <a:r>
              <a:rPr lang="cs-CZ" sz="1200" dirty="0" smtClean="0">
                <a:solidFill>
                  <a:srgbClr val="000066"/>
                </a:solidFill>
                <a:hlinkClick r:id="rId13"/>
              </a:rPr>
              <a:t>http://www.</a:t>
            </a:r>
            <a:r>
              <a:rPr lang="cs-CZ" sz="1200" dirty="0" err="1" smtClean="0">
                <a:solidFill>
                  <a:srgbClr val="000066"/>
                </a:solidFill>
                <a:hlinkClick r:id="rId13"/>
              </a:rPr>
              <a:t>google.cz</a:t>
            </a:r>
            <a:r>
              <a:rPr lang="cs-CZ" sz="1200" dirty="0" smtClean="0">
                <a:solidFill>
                  <a:srgbClr val="000066"/>
                </a:solidFill>
                <a:hlinkClick r:id="rId13"/>
              </a:rPr>
              <a:t>/</a:t>
            </a:r>
            <a:r>
              <a:rPr lang="cs-CZ" sz="1200" dirty="0" err="1" smtClean="0">
                <a:solidFill>
                  <a:srgbClr val="000066"/>
                </a:solidFill>
                <a:hlinkClick r:id="rId13"/>
              </a:rPr>
              <a:t>search</a:t>
            </a:r>
            <a:r>
              <a:rPr lang="cs-CZ" sz="1200" dirty="0" smtClean="0">
                <a:solidFill>
                  <a:srgbClr val="000066"/>
                </a:solidFill>
                <a:hlinkClick r:id="rId13"/>
              </a:rPr>
              <a:t>?q=v%C3%</a:t>
            </a:r>
            <a:r>
              <a:rPr lang="cs-CZ" sz="1200" dirty="0" err="1" smtClean="0">
                <a:solidFill>
                  <a:srgbClr val="000066"/>
                </a:solidFill>
                <a:hlinkClick r:id="rId13"/>
              </a:rPr>
              <a:t>BDroba</a:t>
            </a:r>
            <a:r>
              <a:rPr lang="cs-CZ" sz="1200" dirty="0" smtClean="0">
                <a:solidFill>
                  <a:srgbClr val="000066"/>
                </a:solidFill>
                <a:hlinkClick r:id="rId13"/>
              </a:rPr>
              <a:t>+od%C4%9Bv%C5%AF+obr%C3%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Zakázková výroba.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10.11.2011]. Dostupné z: http://www.</a:t>
            </a:r>
            <a:r>
              <a:rPr lang="cs-CZ" sz="1200" dirty="0" err="1" smtClean="0">
                <a:solidFill>
                  <a:srgbClr val="000066"/>
                </a:solidFill>
              </a:rPr>
              <a:t>google.cz</a:t>
            </a:r>
            <a:r>
              <a:rPr lang="cs-CZ" sz="1200" dirty="0" smtClean="0">
                <a:solidFill>
                  <a:srgbClr val="000066"/>
                </a:solidFill>
              </a:rPr>
              <a:t>/</a:t>
            </a:r>
            <a:r>
              <a:rPr lang="cs-CZ" sz="1200" dirty="0" err="1" smtClean="0">
                <a:solidFill>
                  <a:srgbClr val="000066"/>
                </a:solidFill>
              </a:rPr>
              <a:t>search</a:t>
            </a:r>
            <a:r>
              <a:rPr lang="cs-CZ" sz="1200" dirty="0" smtClean="0">
                <a:solidFill>
                  <a:srgbClr val="000066"/>
                </a:solidFill>
              </a:rPr>
              <a:t>?q=v%C3%</a:t>
            </a:r>
            <a:r>
              <a:rPr lang="cs-CZ" sz="1200" dirty="0" err="1" smtClean="0">
                <a:solidFill>
                  <a:srgbClr val="000066"/>
                </a:solidFill>
              </a:rPr>
              <a:t>BDroba</a:t>
            </a:r>
            <a:r>
              <a:rPr lang="cs-CZ" sz="1200" dirty="0" smtClean="0">
                <a:solidFill>
                  <a:srgbClr val="000066"/>
                </a:solidFill>
              </a:rPr>
              <a:t>+od%C4%9Bv%C5%AF+obr%C3%</a:t>
            </a:r>
          </a:p>
          <a:p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endParaRPr lang="cs-CZ" sz="1200" dirty="0" smtClean="0">
              <a:solidFill>
                <a:srgbClr val="000066"/>
              </a:solidFill>
            </a:endParaRPr>
          </a:p>
        </p:txBody>
      </p:sp>
      <p:pic>
        <p:nvPicPr>
          <p:cNvPr id="19459" name="Picture 8" descr="OPVK_hor_zakladni_logolink_RGB_cz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délník 1"/>
          <p:cNvSpPr>
            <a:spLocks noChangeArrowheads="1"/>
          </p:cNvSpPr>
          <p:nvPr/>
        </p:nvSpPr>
        <p:spPr bwMode="auto">
          <a:xfrm>
            <a:off x="304800" y="22860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Pekařství.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8.7.2012]. Dostupné z: Zakázková výroba. In: Wikipedia: the free encyclopedia [online]. San Francisco (CA): Wikimedia Foundation, 2001- [cit. 10.11.2011]. Dostupné z: 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http://www.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google.cz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/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search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?q=v%C3%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BDroba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+od%C4%9Bv%C5%AF+obr%C3%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</a:t>
            </a:r>
            <a:r>
              <a:rPr lang="cs-CZ" sz="1200" dirty="0" err="1" smtClean="0">
                <a:solidFill>
                  <a:srgbClr val="000066"/>
                </a:solidFill>
              </a:rPr>
              <a:t>Hopfendolde</a:t>
            </a:r>
            <a:r>
              <a:rPr lang="cs-CZ" sz="1200" dirty="0" smtClean="0">
                <a:solidFill>
                  <a:srgbClr val="000066"/>
                </a:solidFill>
              </a:rPr>
              <a:t>-</a:t>
            </a:r>
            <a:r>
              <a:rPr lang="cs-CZ" sz="1200" dirty="0" err="1" smtClean="0">
                <a:solidFill>
                  <a:srgbClr val="000066"/>
                </a:solidFill>
              </a:rPr>
              <a:t>mit</a:t>
            </a:r>
            <a:r>
              <a:rPr lang="cs-CZ" sz="1200" dirty="0" smtClean="0">
                <a:solidFill>
                  <a:srgbClr val="000066"/>
                </a:solidFill>
              </a:rPr>
              <a:t>-</a:t>
            </a:r>
            <a:r>
              <a:rPr lang="cs-CZ" sz="1200" dirty="0" err="1" smtClean="0">
                <a:solidFill>
                  <a:srgbClr val="000066"/>
                </a:solidFill>
              </a:rPr>
              <a:t>hopfengarten.jpg</a:t>
            </a:r>
            <a:r>
              <a:rPr lang="cs-CZ" sz="1200" dirty="0" smtClean="0">
                <a:solidFill>
                  <a:srgbClr val="000066"/>
                </a:solidFill>
              </a:rPr>
              <a:t>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12.1.2006]. Dostupné z: 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http://cs.wikipedia.org/wiki/Soubor:Hopfendolde-mit-hopfengarten.jpg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Mlékárny Kunín.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25.6.2006]. Dostupné z: 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http://www.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google.cz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/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search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?q=ml%C3%A9k%C3%A1rny+obr%C3%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</a:t>
            </a:r>
            <a:r>
              <a:rPr lang="cs-CZ" sz="1200" dirty="0" err="1" smtClean="0">
                <a:solidFill>
                  <a:srgbClr val="000066"/>
                </a:solidFill>
              </a:rPr>
              <a:t>Cibulak.jpg</a:t>
            </a:r>
            <a:r>
              <a:rPr lang="cs-CZ" sz="1200" dirty="0" smtClean="0">
                <a:solidFill>
                  <a:srgbClr val="000066"/>
                </a:solidFill>
              </a:rPr>
              <a:t>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3.1.2007]. Dostupné z: </a:t>
            </a:r>
            <a:r>
              <a:rPr lang="cs-CZ" sz="1200" dirty="0" smtClean="0">
                <a:solidFill>
                  <a:srgbClr val="000066"/>
                </a:solidFill>
                <a:hlinkClick r:id="rId5"/>
              </a:rPr>
              <a:t>http://cs.wikipedia.org/wiki/Soubor:Cibulak.jpg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Jablonecká bižuterie.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18.4.2006]. Dostupné z: 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http://www.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google.cz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/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search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?q=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bi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%C5%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BEuterie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+jablonec&amp;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rlz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=1R2RNRN_csCZ443&amp;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tbm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isch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tbo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=u&amp;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source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univ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sa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=X&amp;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ei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=wefjUdKYA9HRsgaMhoCYDw&amp;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sqi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=2&amp;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ved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=0CE8QsAQ&amp;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biw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=1116&amp;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bih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=674#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facrc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=_&amp;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imgdii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=_&amp;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Dřevozpracující průmysl.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7.9.2011]. Dostupné z: </a:t>
            </a:r>
            <a:r>
              <a:rPr lang="cs-CZ" sz="1200" dirty="0" smtClean="0">
                <a:solidFill>
                  <a:srgbClr val="000066"/>
                </a:solidFill>
                <a:hlinkClick r:id="rId7"/>
              </a:rPr>
              <a:t>http://www.google.cz/search?q=d%C5%99evozpracuj%C3%</a:t>
            </a:r>
            <a:r>
              <a:rPr lang="cs-CZ" sz="1200" dirty="0" err="1" smtClean="0">
                <a:solidFill>
                  <a:srgbClr val="000066"/>
                </a:solidFill>
                <a:hlinkClick r:id="rId7"/>
              </a:rPr>
              <a:t>ADc</a:t>
            </a:r>
            <a:r>
              <a:rPr lang="cs-CZ" sz="1200" dirty="0" smtClean="0">
                <a:solidFill>
                  <a:srgbClr val="000066"/>
                </a:solidFill>
                <a:hlinkClick r:id="rId7"/>
              </a:rPr>
              <a:t>%C3%AD+</a:t>
            </a:r>
            <a:r>
              <a:rPr lang="cs-CZ" sz="1200" dirty="0" err="1" smtClean="0">
                <a:solidFill>
                  <a:srgbClr val="000066"/>
                </a:solidFill>
                <a:hlinkClick r:id="rId7"/>
              </a:rPr>
              <a:t>pr</a:t>
            </a:r>
            <a:r>
              <a:rPr lang="cs-CZ" sz="1200" dirty="0" smtClean="0">
                <a:solidFill>
                  <a:srgbClr val="000066"/>
                </a:solidFill>
                <a:hlinkClick r:id="rId7"/>
              </a:rPr>
              <a:t>%C5</a:t>
            </a:r>
            <a:r>
              <a:rPr lang="cs-CZ" sz="1200" dirty="0" smtClean="0">
                <a:hlinkClick r:id="rId7"/>
              </a:rPr>
              <a:t>%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RNDr. D. Borecký, CSc. a kol. </a:t>
            </a:r>
            <a:r>
              <a:rPr lang="cs-CZ" sz="1200" i="1" dirty="0" smtClean="0">
                <a:solidFill>
                  <a:srgbClr val="000066"/>
                </a:solidFill>
              </a:rPr>
              <a:t>Zeměpis pro 8. ročník</a:t>
            </a:r>
            <a:r>
              <a:rPr lang="cs-CZ" sz="1200" dirty="0" smtClean="0">
                <a:solidFill>
                  <a:srgbClr val="000066"/>
                </a:solidFill>
              </a:rPr>
              <a:t>. Brno: Nová škola, 2009. ISBN 80-7289-102-2</a:t>
            </a:r>
          </a:p>
          <a:p>
            <a:endParaRPr lang="cs-CZ" sz="1200" dirty="0">
              <a:solidFill>
                <a:srgbClr val="000066"/>
              </a:solidFill>
            </a:endParaRPr>
          </a:p>
        </p:txBody>
      </p:sp>
      <p:pic>
        <p:nvPicPr>
          <p:cNvPr id="20483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60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k seznámení žáků k tématu </a:t>
            </a:r>
            <a:br>
              <a:rPr lang="cs-CZ" dirty="0"/>
            </a:br>
            <a:r>
              <a:rPr lang="cs-CZ" dirty="0"/>
              <a:t>    </a:t>
            </a:r>
            <a:r>
              <a:rPr lang="cs-CZ" dirty="0" smtClean="0"/>
              <a:t>PRŮMYSL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rozvíjí nově získané vědomosti a dovednosti</a:t>
            </a:r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zeměpis a ročník 8.</a:t>
            </a:r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učebnici: </a:t>
            </a:r>
            <a:br>
              <a:rPr lang="cs-CZ" dirty="0"/>
            </a:br>
            <a:r>
              <a:rPr lang="cs-CZ" dirty="0"/>
              <a:t>    MILAN HOLEČEK A KOL. </a:t>
            </a:r>
            <a:r>
              <a:rPr lang="cs-CZ" i="1" dirty="0"/>
              <a:t>Česká republika pro 8. a 9. ročník základní </a:t>
            </a:r>
            <a:br>
              <a:rPr lang="cs-CZ" i="1" dirty="0"/>
            </a:br>
            <a:r>
              <a:rPr lang="cs-CZ" i="1" dirty="0"/>
              <a:t>    školy</a:t>
            </a:r>
            <a:r>
              <a:rPr lang="cs-CZ" dirty="0"/>
              <a:t>. Praha: Fortuna, 2005. ISBN 80-7168--930-0</a:t>
            </a:r>
          </a:p>
          <a:p>
            <a:endParaRPr lang="cs-CZ" dirty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13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28600" y="381000"/>
            <a:ext cx="8763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0066"/>
                </a:solidFill>
              </a:rPr>
              <a:t>PRŮMYSL ČESKÉ REPUBLIKY</a:t>
            </a:r>
          </a:p>
          <a:p>
            <a:pPr algn="ctr"/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průmysl byl od 2. pol. 19. stol. nejvýznamnější složkou našeho národního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hospodářství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po 2. světové válce bylo nejdůležitějším odvětvím HUTNICTVÍ /metalurgie/,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výrobní odvětví zabývající se získáváním a zpracováním kovů a STROJÍRENSTVÍ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od roku 1990 </a:t>
            </a:r>
            <a:r>
              <a:rPr lang="cs-CZ" dirty="0" smtClean="0">
                <a:solidFill>
                  <a:srgbClr val="000066"/>
                </a:solidFill>
              </a:rPr>
              <a:t>se snížil podíl výrobních činností ve prospěch sektoru služeb, klesá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význam těžkého průmyslu a rozvíjí se </a:t>
            </a:r>
            <a:r>
              <a:rPr lang="cs-CZ" b="1" dirty="0" smtClean="0">
                <a:solidFill>
                  <a:srgbClr val="000066"/>
                </a:solidFill>
              </a:rPr>
              <a:t>průmyslová odvětví méně náročná na </a:t>
            </a:r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</a:t>
            </a:r>
            <a:r>
              <a:rPr lang="cs-CZ" b="1" dirty="0" smtClean="0">
                <a:solidFill>
                  <a:srgbClr val="000066"/>
                </a:solidFill>
              </a:rPr>
              <a:t>suroviny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největší podíl na domácí výrobě má dodnes </a:t>
            </a:r>
            <a:r>
              <a:rPr lang="cs-CZ" b="1" dirty="0" smtClean="0">
                <a:solidFill>
                  <a:srgbClr val="000066"/>
                </a:solidFill>
              </a:rPr>
              <a:t>strojírenský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průmysl</a:t>
            </a:r>
            <a:r>
              <a:rPr lang="cs-CZ" dirty="0" smtClean="0">
                <a:solidFill>
                  <a:srgbClr val="000066"/>
                </a:solidFill>
              </a:rPr>
              <a:t> /automobilový/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významný růst má dnes výroba </a:t>
            </a:r>
            <a:r>
              <a:rPr lang="cs-CZ" b="1" dirty="0" smtClean="0">
                <a:solidFill>
                  <a:srgbClr val="000066"/>
                </a:solidFill>
              </a:rPr>
              <a:t>elektrických</a:t>
            </a:r>
            <a:r>
              <a:rPr lang="cs-CZ" dirty="0" smtClean="0">
                <a:solidFill>
                  <a:srgbClr val="000066"/>
                </a:solidFill>
              </a:rPr>
              <a:t> a </a:t>
            </a:r>
            <a:r>
              <a:rPr lang="cs-CZ" b="1" dirty="0" smtClean="0">
                <a:solidFill>
                  <a:srgbClr val="000066"/>
                </a:solidFill>
              </a:rPr>
              <a:t>optických</a:t>
            </a:r>
            <a:r>
              <a:rPr lang="cs-CZ" dirty="0" smtClean="0">
                <a:solidFill>
                  <a:srgbClr val="000066"/>
                </a:solidFill>
              </a:rPr>
              <a:t> přístrojů a </a:t>
            </a:r>
            <a:r>
              <a:rPr lang="cs-CZ" b="1" dirty="0" smtClean="0">
                <a:solidFill>
                  <a:srgbClr val="000066"/>
                </a:solidFill>
              </a:rPr>
              <a:t>elektroniky</a:t>
            </a:r>
          </a:p>
          <a:p>
            <a:endParaRPr lang="cs-CZ" dirty="0" smtClean="0">
              <a:solidFill>
                <a:srgbClr val="000066"/>
              </a:solidFill>
            </a:endParaRPr>
          </a:p>
        </p:txBody>
      </p:sp>
      <p:pic>
        <p:nvPicPr>
          <p:cNvPr id="8" name="Obrázek 7" descr="579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962400"/>
            <a:ext cx="2323909" cy="240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JB2d085e_skodky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3962400"/>
            <a:ext cx="300037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1197639381_FOTOFOT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962400"/>
            <a:ext cx="26860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09600" y="1066800"/>
            <a:ext cx="8020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Jaká byla nejvýznamnější složka našeho národního hospodářství?</a:t>
            </a:r>
          </a:p>
          <a:p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je to metalurgie a v kterém období byla na vzestupu?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Který průmysl má dodnes největší podíl?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Je ještě nějaká složka odvětví, která je v současnosti v ČR významná?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V kterém městě se nachází továrna na automobily a jaká je jejich značka?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13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09600" y="533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57200" y="304800"/>
            <a:ext cx="8534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66"/>
                </a:solidFill>
              </a:rPr>
              <a:t>Těžba nerostných surovin</a:t>
            </a:r>
          </a:p>
          <a:p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v ČR má dlouhou tradici, zásoby některých z nich /např. rud/ jsou již vyčerpány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82% z celkové těžby připadá na energetické suroviny, zejména </a:t>
            </a:r>
            <a:r>
              <a:rPr lang="cs-CZ" b="1" dirty="0" smtClean="0">
                <a:solidFill>
                  <a:srgbClr val="000066"/>
                </a:solidFill>
              </a:rPr>
              <a:t>hnědé</a:t>
            </a:r>
            <a:r>
              <a:rPr lang="cs-CZ" dirty="0" smtClean="0">
                <a:solidFill>
                  <a:srgbClr val="000066"/>
                </a:solidFill>
              </a:rPr>
              <a:t> a </a:t>
            </a:r>
            <a:r>
              <a:rPr lang="cs-CZ" b="1" dirty="0" smtClean="0">
                <a:solidFill>
                  <a:srgbClr val="000066"/>
                </a:solidFill>
              </a:rPr>
              <a:t>černé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</a:t>
            </a:r>
            <a:r>
              <a:rPr lang="cs-CZ" b="1" dirty="0" smtClean="0">
                <a:solidFill>
                  <a:srgbClr val="000066"/>
                </a:solidFill>
              </a:rPr>
              <a:t>uhlí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poměrně bohaté jsou zásoby nerudných surovin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nerudné suroviny jsou </a:t>
            </a:r>
            <a:r>
              <a:rPr lang="cs-CZ" b="1" dirty="0" smtClean="0">
                <a:solidFill>
                  <a:srgbClr val="000066"/>
                </a:solidFill>
              </a:rPr>
              <a:t>kaolin</a:t>
            </a:r>
            <a:r>
              <a:rPr lang="cs-CZ" dirty="0" smtClean="0">
                <a:solidFill>
                  <a:srgbClr val="000066"/>
                </a:solidFill>
              </a:rPr>
              <a:t> a </a:t>
            </a:r>
            <a:r>
              <a:rPr lang="cs-CZ" b="1" dirty="0" smtClean="0">
                <a:solidFill>
                  <a:srgbClr val="000066"/>
                </a:solidFill>
              </a:rPr>
              <a:t>sklářské písky</a:t>
            </a:r>
            <a:r>
              <a:rPr lang="cs-CZ" dirty="0" smtClean="0">
                <a:solidFill>
                  <a:srgbClr val="000066"/>
                </a:solidFill>
              </a:rPr>
              <a:t>, které v minulosti umožnily v ČR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rozvíjet tradiční zpracovatelské průmyslové obory: </a:t>
            </a:r>
            <a:r>
              <a:rPr lang="cs-CZ" b="1" dirty="0" smtClean="0">
                <a:solidFill>
                  <a:srgbClr val="000066"/>
                </a:solidFill>
              </a:rPr>
              <a:t>SKLÁŘSTVÍ</a:t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                                                                                    PRŮMYSL PORCELÁNU</a:t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                                                                                    KERAMICKÁ VÝROBA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dalšími nerudnými surovinami těženými na území ČR, které zabezpečují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</a:t>
            </a:r>
            <a:r>
              <a:rPr lang="cs-CZ" b="1" dirty="0" smtClean="0">
                <a:solidFill>
                  <a:srgbClr val="000066"/>
                </a:solidFill>
              </a:rPr>
              <a:t>stavebnictví </a:t>
            </a:r>
            <a:r>
              <a:rPr lang="cs-CZ" dirty="0" smtClean="0">
                <a:solidFill>
                  <a:srgbClr val="000066"/>
                </a:solidFill>
              </a:rPr>
              <a:t>jsou: </a:t>
            </a:r>
            <a:r>
              <a:rPr lang="cs-CZ" b="1" dirty="0" smtClean="0">
                <a:solidFill>
                  <a:srgbClr val="000066"/>
                </a:solidFill>
              </a:rPr>
              <a:t>ŠTĚRKOPÍSKY</a:t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                                  VÁPENEC</a:t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                                  ŽULA</a:t>
            </a:r>
          </a:p>
          <a:p>
            <a:endParaRPr lang="cs-CZ" sz="2400" dirty="0">
              <a:solidFill>
                <a:srgbClr val="000066"/>
              </a:solidFill>
            </a:endParaRPr>
          </a:p>
        </p:txBody>
      </p:sp>
      <p:pic>
        <p:nvPicPr>
          <p:cNvPr id="7" name="Obrázek 6" descr="799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657600"/>
            <a:ext cx="3149007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glos_limity_cpp_2011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343400"/>
            <a:ext cx="4191000" cy="181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13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mapa_ceske_republiky_47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295400"/>
            <a:ext cx="7848600" cy="487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447800" y="609600"/>
            <a:ext cx="603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0066"/>
                </a:solidFill>
              </a:rPr>
              <a:t>Mapa průmyslu a těžby nerostných surovin</a:t>
            </a:r>
            <a:endParaRPr lang="cs-CZ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3400" y="1066800"/>
            <a:ext cx="769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Kolik procent připadá na energetické suroviny a které to jsou?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patří mezi nerudné suroviny a které průmyslové obory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    s tím souvisí?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Do kterého oboru byste zařadili nerudné suroviny jako jsou štěrkopísky,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   vápenec či žula?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Jaký lom znáš v okolí svého bydliště a kde se nachází?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Znáš v okolí svého bydliště nějakou sklárnu a v kterých oblastech ČR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   se dříve nacházel sklářský průmysl?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334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04800" y="5334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66"/>
                </a:solidFill>
              </a:rPr>
              <a:t>Výroba elektrické energie</a:t>
            </a:r>
          </a:p>
          <a:p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oporou českého průmyslu jsou stabilní energetické sítě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ČR jako jedna z mála evropských zemí vyváží </a:t>
            </a:r>
            <a:r>
              <a:rPr lang="cs-CZ" b="1" dirty="0" smtClean="0">
                <a:solidFill>
                  <a:srgbClr val="000066"/>
                </a:solidFill>
              </a:rPr>
              <a:t>elektrickou energii </a:t>
            </a:r>
            <a:r>
              <a:rPr lang="cs-CZ" dirty="0" smtClean="0">
                <a:solidFill>
                  <a:srgbClr val="000066"/>
                </a:solidFill>
              </a:rPr>
              <a:t>do zahraničí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2/3 elektrické energie se vyrábí v elektrických elektrárnách: </a:t>
            </a:r>
            <a:r>
              <a:rPr lang="cs-CZ" b="1" dirty="0" smtClean="0">
                <a:solidFill>
                  <a:srgbClr val="000066"/>
                </a:solidFill>
              </a:rPr>
              <a:t>Prunéřov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Tušimice</a:t>
            </a:r>
            <a:r>
              <a:rPr lang="cs-CZ" dirty="0" smtClean="0">
                <a:solidFill>
                  <a:srgbClr val="000066"/>
                </a:solidFill>
              </a:rPr>
              <a:t>,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</a:t>
            </a:r>
            <a:r>
              <a:rPr lang="cs-CZ" b="1" dirty="0" smtClean="0">
                <a:solidFill>
                  <a:srgbClr val="000066"/>
                </a:solidFill>
              </a:rPr>
              <a:t>Mělník</a:t>
            </a:r>
            <a:r>
              <a:rPr lang="cs-CZ" dirty="0" smtClean="0">
                <a:solidFill>
                  <a:srgbClr val="000066"/>
                </a:solidFill>
              </a:rPr>
              <a:t>,</a:t>
            </a:r>
            <a:r>
              <a:rPr lang="cs-CZ" b="1" dirty="0" smtClean="0">
                <a:solidFill>
                  <a:srgbClr val="000066"/>
                </a:solidFill>
              </a:rPr>
              <a:t> Chvaletice</a:t>
            </a:r>
            <a:r>
              <a:rPr lang="cs-CZ" dirty="0" smtClean="0">
                <a:solidFill>
                  <a:srgbClr val="000066"/>
                </a:solidFill>
              </a:rPr>
              <a:t>,</a:t>
            </a:r>
            <a:r>
              <a:rPr lang="cs-CZ" b="1" dirty="0" smtClean="0">
                <a:solidFill>
                  <a:srgbClr val="000066"/>
                </a:solidFill>
              </a:rPr>
              <a:t> Dětmarovice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cca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1/3 připadá na jaderné elektrárny </a:t>
            </a:r>
            <a:r>
              <a:rPr lang="cs-CZ" b="1" dirty="0" smtClean="0">
                <a:solidFill>
                  <a:srgbClr val="C00000"/>
                </a:solidFill>
              </a:rPr>
              <a:t>T……..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a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D………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zbývající energii zajišťují elektrárny využívající obnovitelné zdroje: </a:t>
            </a:r>
            <a:r>
              <a:rPr lang="cs-CZ" b="1" dirty="0" smtClean="0">
                <a:solidFill>
                  <a:srgbClr val="C00000"/>
                </a:solidFill>
              </a:rPr>
              <a:t>v…..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b="1" dirty="0" smtClean="0">
                <a:solidFill>
                  <a:srgbClr val="C00000"/>
                </a:solidFill>
              </a:rPr>
              <a:t>v</a:t>
            </a:r>
            <a:r>
              <a:rPr lang="cs-CZ" b="1" dirty="0" smtClean="0">
                <a:solidFill>
                  <a:srgbClr val="C00000"/>
                </a:solidFill>
              </a:rPr>
              <a:t>…...</a:t>
            </a:r>
            <a:r>
              <a:rPr lang="cs-CZ" dirty="0" smtClean="0">
                <a:solidFill>
                  <a:srgbClr val="C00000"/>
                </a:solidFill>
              </a:rPr>
              <a:t>,</a:t>
            </a:r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</a:t>
            </a:r>
            <a:r>
              <a:rPr lang="cs-CZ" b="1" dirty="0" smtClean="0">
                <a:solidFill>
                  <a:srgbClr val="C00000"/>
                </a:solidFill>
              </a:rPr>
              <a:t>s……</a:t>
            </a:r>
            <a:r>
              <a:rPr lang="cs-CZ" dirty="0" smtClean="0">
                <a:solidFill>
                  <a:srgbClr val="C00000"/>
                </a:solidFill>
              </a:rPr>
              <a:t>,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elektrárny spalující </a:t>
            </a:r>
            <a:r>
              <a:rPr lang="cs-CZ" b="1" dirty="0" smtClean="0">
                <a:solidFill>
                  <a:srgbClr val="C00000"/>
                </a:solidFill>
              </a:rPr>
              <a:t>b……..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většina vodních elektráren leží na řece Vltavě, tvoří tzv. </a:t>
            </a:r>
            <a:r>
              <a:rPr lang="cs-CZ" b="1" dirty="0" smtClean="0">
                <a:solidFill>
                  <a:srgbClr val="000066"/>
                </a:solidFill>
              </a:rPr>
              <a:t>Vltavskou kaskádu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větrné elektrárny nalezneme zejména v </a:t>
            </a:r>
            <a:r>
              <a:rPr lang="cs-CZ" b="1" dirty="0" smtClean="0">
                <a:solidFill>
                  <a:srgbClr val="000066"/>
                </a:solidFill>
              </a:rPr>
              <a:t>Krušných horách </a:t>
            </a:r>
            <a:r>
              <a:rPr lang="cs-CZ" dirty="0" smtClean="0">
                <a:solidFill>
                  <a:srgbClr val="000066"/>
                </a:solidFill>
              </a:rPr>
              <a:t>a na </a:t>
            </a:r>
            <a:r>
              <a:rPr lang="cs-CZ" b="1" dirty="0" smtClean="0">
                <a:solidFill>
                  <a:srgbClr val="000066"/>
                </a:solidFill>
              </a:rPr>
              <a:t>severní </a:t>
            </a:r>
            <a:r>
              <a:rPr lang="cs-CZ" b="1" dirty="0" smtClean="0">
                <a:solidFill>
                  <a:srgbClr val="000066"/>
                </a:solidFill>
              </a:rPr>
              <a:t>Moravě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Doplň názvy nebo místa:</a:t>
            </a:r>
            <a:r>
              <a:rPr lang="cs-CZ" b="1" dirty="0" smtClean="0">
                <a:solidFill>
                  <a:srgbClr val="C00000"/>
                </a:solidFill>
              </a:rPr>
              <a:t/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  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 descr="800px-Orlik-prehradni_hra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267200"/>
            <a:ext cx="2329682" cy="174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A060415_TOM_ZELEZNE_10V_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267200"/>
            <a:ext cx="23622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Turbiny_wiatrowe_ub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4267200"/>
            <a:ext cx="23622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533400" y="3962400"/>
            <a:ext cx="234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Tepelná elektrárna </a:t>
            </a:r>
            <a:r>
              <a:rPr lang="cs-CZ" sz="1200" b="1" dirty="0" smtClean="0">
                <a:solidFill>
                  <a:srgbClr val="C00000"/>
                </a:solidFill>
              </a:rPr>
              <a:t>……………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52800" y="3962400"/>
            <a:ext cx="1947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Přehradní </a:t>
            </a:r>
            <a:r>
              <a:rPr lang="cs-CZ" sz="1200" b="1" dirty="0" smtClean="0">
                <a:solidFill>
                  <a:srgbClr val="C00000"/>
                </a:solidFill>
              </a:rPr>
              <a:t>nádrž ………..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72200" y="3962400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………   ……...</a:t>
            </a:r>
            <a:endParaRPr lang="cs-CZ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04800" y="76200"/>
            <a:ext cx="8839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66"/>
                </a:solidFill>
              </a:rPr>
              <a:t>Zpracovatelský </a:t>
            </a:r>
            <a:r>
              <a:rPr lang="cs-CZ" sz="2400" b="1" dirty="0" smtClean="0">
                <a:solidFill>
                  <a:srgbClr val="000066"/>
                </a:solidFill>
              </a:rPr>
              <a:t>průmysl</a:t>
            </a:r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pro naše národní hospodářství má velký význam - představuje 90% průmyslové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výroby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dělíme ho do 6 průmyslových odvětví: </a:t>
            </a:r>
            <a:r>
              <a:rPr lang="cs-CZ" b="1" dirty="0" smtClean="0">
                <a:solidFill>
                  <a:srgbClr val="000066"/>
                </a:solidFill>
              </a:rPr>
              <a:t>hutnictví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strojírenství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chemický</a:t>
            </a:r>
            <a:r>
              <a:rPr lang="cs-CZ" dirty="0" smtClean="0">
                <a:solidFill>
                  <a:srgbClr val="000066"/>
                </a:solidFill>
              </a:rPr>
              <a:t> průmysl,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</a:t>
            </a:r>
            <a:r>
              <a:rPr lang="cs-CZ" b="1" dirty="0" smtClean="0">
                <a:solidFill>
                  <a:srgbClr val="000066"/>
                </a:solidFill>
              </a:rPr>
              <a:t>lehký</a:t>
            </a:r>
            <a:r>
              <a:rPr lang="cs-CZ" dirty="0" smtClean="0">
                <a:solidFill>
                  <a:srgbClr val="000066"/>
                </a:solidFill>
              </a:rPr>
              <a:t> průmysl /textilní, oděvní, kožedělný/, </a:t>
            </a:r>
            <a:r>
              <a:rPr lang="cs-CZ" b="1" dirty="0" smtClean="0">
                <a:solidFill>
                  <a:srgbClr val="000066"/>
                </a:solidFill>
              </a:rPr>
              <a:t>potravinářský</a:t>
            </a:r>
            <a:r>
              <a:rPr lang="cs-CZ" dirty="0" smtClean="0">
                <a:solidFill>
                  <a:srgbClr val="000066"/>
                </a:solidFill>
              </a:rPr>
              <a:t> průmysl a </a:t>
            </a:r>
            <a:r>
              <a:rPr lang="cs-CZ" b="1" dirty="0" smtClean="0">
                <a:solidFill>
                  <a:srgbClr val="000066"/>
                </a:solidFill>
              </a:rPr>
              <a:t>ostatní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</a:t>
            </a:r>
            <a:r>
              <a:rPr lang="cs-CZ" b="1" dirty="0" smtClean="0">
                <a:solidFill>
                  <a:srgbClr val="000066"/>
                </a:solidFill>
              </a:rPr>
              <a:t>spotřební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průmysl</a:t>
            </a:r>
          </a:p>
          <a:p>
            <a:pPr>
              <a:buFont typeface="Wingdings" pitchFamily="2" charset="2"/>
              <a:buChar char="§"/>
            </a:pPr>
            <a:endParaRPr lang="cs-CZ" dirty="0" smtClean="0">
              <a:solidFill>
                <a:srgbClr val="000066"/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rgbClr val="000066"/>
                </a:solidFill>
              </a:rPr>
              <a:t>HUTNICTVÍ</a:t>
            </a:r>
            <a:endParaRPr lang="cs-CZ" dirty="0" smtClean="0">
              <a:solidFill>
                <a:srgbClr val="000066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hutnictví </a:t>
            </a:r>
            <a:r>
              <a:rPr lang="cs-CZ" b="1" dirty="0" smtClean="0">
                <a:solidFill>
                  <a:srgbClr val="000066"/>
                </a:solidFill>
              </a:rPr>
              <a:t>železa</a:t>
            </a:r>
            <a:r>
              <a:rPr lang="cs-CZ" dirty="0" smtClean="0">
                <a:solidFill>
                  <a:srgbClr val="000066"/>
                </a:solidFill>
              </a:rPr>
              <a:t> a </a:t>
            </a:r>
            <a:r>
              <a:rPr lang="cs-CZ" b="1" dirty="0" smtClean="0">
                <a:solidFill>
                  <a:srgbClr val="000066"/>
                </a:solidFill>
              </a:rPr>
              <a:t>neželezných kovů </a:t>
            </a:r>
            <a:r>
              <a:rPr lang="cs-CZ" dirty="0" smtClean="0">
                <a:solidFill>
                  <a:srgbClr val="000066"/>
                </a:solidFill>
              </a:rPr>
              <a:t>zažívalo rozmach v 50. letech 20. století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hutní výroba v ČR patří k největším spotřebitelům </a:t>
            </a:r>
            <a:r>
              <a:rPr lang="cs-CZ" b="1" dirty="0" smtClean="0">
                <a:solidFill>
                  <a:srgbClr val="000066"/>
                </a:solidFill>
              </a:rPr>
              <a:t>elektrické energie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hutě se nacházejí v blízkosti zdrojů – surovinou je </a:t>
            </a:r>
            <a:r>
              <a:rPr lang="cs-CZ" b="1" dirty="0" smtClean="0">
                <a:solidFill>
                  <a:srgbClr val="000066"/>
                </a:solidFill>
              </a:rPr>
              <a:t>černé uhlí </a:t>
            </a:r>
            <a:r>
              <a:rPr lang="cs-CZ" dirty="0" smtClean="0">
                <a:solidFill>
                  <a:srgbClr val="000066"/>
                </a:solidFill>
              </a:rPr>
              <a:t>a </a:t>
            </a:r>
            <a:r>
              <a:rPr lang="cs-CZ" b="1" dirty="0" smtClean="0">
                <a:solidFill>
                  <a:srgbClr val="000066"/>
                </a:solidFill>
              </a:rPr>
              <a:t>železná ruda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podniky jsou soustředěny v Moravskoslezském kraji, jejich produktem jsou </a:t>
            </a:r>
            <a:r>
              <a:rPr lang="cs-CZ" b="1" dirty="0" smtClean="0">
                <a:solidFill>
                  <a:srgbClr val="000066"/>
                </a:solidFill>
              </a:rPr>
              <a:t>hutní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polotovary </a:t>
            </a:r>
            <a:r>
              <a:rPr lang="cs-CZ" dirty="0" smtClean="0">
                <a:solidFill>
                  <a:srgbClr val="000066"/>
                </a:solidFill>
              </a:rPr>
              <a:t>/surové železo, ocel/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Podniky: </a:t>
            </a:r>
            <a:r>
              <a:rPr lang="cs-CZ" b="1" dirty="0" smtClean="0">
                <a:solidFill>
                  <a:srgbClr val="000066"/>
                </a:solidFill>
              </a:rPr>
              <a:t>Arcelor Mittal </a:t>
            </a:r>
            <a:r>
              <a:rPr lang="cs-CZ" dirty="0" smtClean="0">
                <a:solidFill>
                  <a:srgbClr val="000066"/>
                </a:solidFill>
              </a:rPr>
              <a:t>v Ostravě, </a:t>
            </a:r>
            <a:r>
              <a:rPr lang="cs-CZ" b="1" dirty="0" smtClean="0">
                <a:solidFill>
                  <a:srgbClr val="000066"/>
                </a:solidFill>
              </a:rPr>
              <a:t>Vítkovické </a:t>
            </a:r>
            <a:r>
              <a:rPr lang="cs-CZ" dirty="0" smtClean="0">
                <a:solidFill>
                  <a:srgbClr val="000066"/>
                </a:solidFill>
              </a:rPr>
              <a:t>a </a:t>
            </a:r>
            <a:r>
              <a:rPr lang="cs-CZ" b="1" dirty="0" smtClean="0">
                <a:solidFill>
                  <a:srgbClr val="000066"/>
                </a:solidFill>
              </a:rPr>
              <a:t>Třinecké </a:t>
            </a:r>
            <a:r>
              <a:rPr lang="cs-CZ" b="1" dirty="0" smtClean="0">
                <a:solidFill>
                  <a:srgbClr val="000066"/>
                </a:solidFill>
              </a:rPr>
              <a:t>železárny</a:t>
            </a:r>
          </a:p>
          <a:p>
            <a:pPr marL="342900" indent="-342900"/>
            <a:endParaRPr lang="cs-CZ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Doplň názvy k obrázkům:</a:t>
            </a:r>
            <a:endParaRPr lang="cs-CZ" dirty="0" smtClean="0">
              <a:solidFill>
                <a:srgbClr val="C00000"/>
              </a:solidFill>
            </a:endParaRPr>
          </a:p>
          <a:p>
            <a:pPr marL="342900" indent="-342900"/>
            <a:endParaRPr lang="cs-CZ" dirty="0" smtClean="0">
              <a:solidFill>
                <a:srgbClr val="000066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cs-CZ" dirty="0" smtClean="0">
              <a:solidFill>
                <a:srgbClr val="000066"/>
              </a:solidFill>
            </a:endParaRPr>
          </a:p>
          <a:p>
            <a:pPr marL="342900" indent="-342900"/>
            <a:endParaRPr lang="cs-CZ" dirty="0" smtClean="0">
              <a:solidFill>
                <a:srgbClr val="000066"/>
              </a:solidFill>
            </a:endParaRPr>
          </a:p>
          <a:p>
            <a:pPr marL="342900" indent="-342900"/>
            <a:endParaRPr lang="cs-CZ" dirty="0" smtClean="0">
              <a:solidFill>
                <a:srgbClr val="000066"/>
              </a:solidFill>
            </a:endParaRPr>
          </a:p>
          <a:p>
            <a:pPr marL="342900" indent="-342900"/>
            <a:endParaRPr lang="cs-CZ" dirty="0" smtClean="0">
              <a:solidFill>
                <a:srgbClr val="000066"/>
              </a:solidFill>
            </a:endParaRPr>
          </a:p>
          <a:p>
            <a:pPr marL="342900" indent="-342900"/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4" name="Obrázek 3" descr="1151299946_200606260004_EE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648200"/>
            <a:ext cx="300244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0px-Mineral_Antracita_GDFL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953000"/>
            <a:ext cx="236220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Hematita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953000"/>
            <a:ext cx="2362200" cy="135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1184</Words>
  <Application>Microsoft Office PowerPoint</Application>
  <PresentationFormat>Předvádění na obrazovce (4:3)</PresentationFormat>
  <Paragraphs>189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Výchozí návrh</vt:lpstr>
      <vt:lpstr> KRAJE OBKLOPENÉ PRŮMYSLEM  Z_050_Česká republika_Kraje obklopené průmyslem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Mirek</dc:creator>
  <cp:lastModifiedBy>Mirek</cp:lastModifiedBy>
  <cp:revision>285</cp:revision>
  <cp:lastPrinted>1601-01-01T00:00:00Z</cp:lastPrinted>
  <dcterms:created xsi:type="dcterms:W3CDTF">1601-01-01T00:00:00Z</dcterms:created>
  <dcterms:modified xsi:type="dcterms:W3CDTF">2014-10-30T22:39:27Z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