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82" r:id="rId7"/>
    <p:sldId id="274" r:id="rId8"/>
    <p:sldId id="275" r:id="rId9"/>
    <p:sldId id="281" r:id="rId10"/>
    <p:sldId id="283" r:id="rId11"/>
    <p:sldId id="277" r:id="rId12"/>
    <p:sldId id="272" r:id="rId13"/>
    <p:sldId id="278" r:id="rId14"/>
    <p:sldId id="285" r:id="rId15"/>
    <p:sldId id="267" r:id="rId16"/>
    <p:sldId id="280" r:id="rId17"/>
    <p:sldId id="284" r:id="rId18"/>
    <p:sldId id="261" r:id="rId19"/>
    <p:sldId id="273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D494-C90F-41DD-8FCD-BBEA98550BC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9536C-A2BB-43CE-815F-E7B3370CE93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652F-E5E2-4101-963C-C26E1F1C22F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DCD4-4626-47CB-A03A-0AED475773A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19FCA-7D39-4F8E-9842-BD41B858AF1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DE9D4-C800-41D5-BA16-C185915DF65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37E2-58D4-4605-8528-0B494DCC269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B4B3-F531-475E-B275-F288414AAAE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8C0C4-15DE-46A8-A76F-4CCFC4C23DC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34498-83D9-4A38-AAF7-3AE267A4F19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213B4-9E00-4ABB-9ACC-912E801D144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86E0842-DE06-445C-A7E6-588DD0E202D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search" TargetMode="External"/><Relationship Id="rId13" Type="http://schemas.openxmlformats.org/officeDocument/2006/relationships/hyperlink" Target="http://www.google.cz/search?q=mapa+nezam%C4%25" TargetMode="External"/><Relationship Id="rId3" Type="http://schemas.openxmlformats.org/officeDocument/2006/relationships/hyperlink" Target="http://cs.wikipedia.org/wiki/Soubor:Mesto_Brno_-_Mahenovo_divadlo.jpg" TargetMode="External"/><Relationship Id="rId7" Type="http://schemas.openxmlformats.org/officeDocument/2006/relationships/hyperlink" Target="http://cs.wikipedia.org/wiki/Soubor:Bata_1.jpg" TargetMode="External"/><Relationship Id="rId12" Type="http://schemas.openxmlformats.org/officeDocument/2006/relationships/hyperlink" Target="http://cs.wikipedia.org/wiki/Soubor:Logo_1227177195.jpg" TargetMode="External"/><Relationship Id="rId2" Type="http://schemas.openxmlformats.org/officeDocument/2006/relationships/hyperlink" Target="http://cs.wikipedia.org/wiki/Soubor:SwanningtonEngine_01.jpg" TargetMode="Externa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Praha_Vaclavske_nam_Bata_DSCN1175.JPG" TargetMode="External"/><Relationship Id="rId11" Type="http://schemas.openxmlformats.org/officeDocument/2006/relationships/hyperlink" Target="http://cs.wikipedia.org/wiki/Soubor:New_%C5%A0koda_logo-2.jpg" TargetMode="External"/><Relationship Id="rId5" Type="http://schemas.openxmlformats.org/officeDocument/2006/relationships/hyperlink" Target="http://cs.wikipedia.org/wiki/Soubor:Prasident1.jpg" TargetMode="External"/><Relationship Id="rId15" Type="http://schemas.openxmlformats.org/officeDocument/2006/relationships/hyperlink" Target="http://www.google.cz/search?q=stroj%C3%ADrenstv%C3%25" TargetMode="External"/><Relationship Id="rId10" Type="http://schemas.openxmlformats.org/officeDocument/2006/relationships/hyperlink" Target="http://cs.wikipedia.org/wiki/Soubor:Zbrojovka_Brno.JPG" TargetMode="External"/><Relationship Id="rId4" Type="http://schemas.openxmlformats.org/officeDocument/2006/relationships/hyperlink" Target="http://cs.wikipedia.org/wiki/Soubor:Krizik.jpg" TargetMode="External"/><Relationship Id="rId9" Type="http://schemas.openxmlformats.org/officeDocument/2006/relationships/hyperlink" Target="https://cs.wikipedia.org/wiki/Soubor:Brno,_hlavn%C3%AD_n%C3%A1dra%C5%BE%C3%AD,_lokomotiva_433.001_(02).jpg" TargetMode="External"/><Relationship Id="rId14" Type="http://schemas.openxmlformats.org/officeDocument/2006/relationships/hyperlink" Target="http://www.google.cz/search?q=hutnictv%C3%2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Pepsi_in_India.jpg" TargetMode="External"/><Relationship Id="rId2" Type="http://schemas.openxmlformats.org/officeDocument/2006/relationships/hyperlink" Target="http://cs.wikipedia.org/wiki/Soubor:Elektr%C3%A1rna_T%C5%99ebovic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://vitejtenazemi.cenia.cz/cenia/index.php?p=podil_sektoru_na_ekonomice_cr&amp;site=spotreba" TargetMode="External"/><Relationship Id="rId4" Type="http://schemas.openxmlformats.org/officeDocument/2006/relationships/hyperlink" Target="http://cs.wikipedia.org/wiki/Soubor:Worldbank_protest_jakart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429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KRAJE A JEJICH HOSPODÁŘSTVÍ</a:t>
            </a:r>
            <a:br>
              <a:rPr lang="cs-CZ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Z_051_Česká republika_Kraje a </a:t>
            </a:r>
            <a:r>
              <a:rPr lang="cs-CZ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jejich hospodářství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1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Jitka Kořístková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a Mateřská škola Kašava, okres Zlín, příspěvková organizace</a:t>
            </a:r>
          </a:p>
          <a:p>
            <a:pPr algn="ctr"/>
            <a:endParaRPr lang="cs-CZ"/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9600" y="914400"/>
            <a:ext cx="96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Otázky: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38200" y="1905000"/>
            <a:ext cx="57374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Co se nejvíce rozvíjelo během 2. světové války?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Jak se průmysl vyvíjel po válce?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Kdy bylo hospodářství zaměřeno na těžký průmysl?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968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733800"/>
            <a:ext cx="3713213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4378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066800"/>
            <a:ext cx="39624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SP3-V-roba-ve-firme-SP-Kromer-z--k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066800"/>
            <a:ext cx="39624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2667000" y="3429000"/>
            <a:ext cx="1109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</a:rPr>
              <a:t>Z…… v……..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rot="10800000" flipV="1">
            <a:off x="380999" y="786200"/>
            <a:ext cx="1832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</a:rPr>
              <a:t>H………..</a:t>
            </a:r>
            <a:r>
              <a:rPr lang="cs-CZ" sz="1200" dirty="0" smtClean="0">
                <a:solidFill>
                  <a:srgbClr val="C00000"/>
                </a:solidFill>
              </a:rPr>
              <a:t> </a:t>
            </a:r>
            <a:r>
              <a:rPr lang="cs-CZ" sz="1200" dirty="0" smtClean="0">
                <a:solidFill>
                  <a:srgbClr val="000066"/>
                </a:solidFill>
              </a:rPr>
              <a:t>– výroba oceli</a:t>
            </a:r>
            <a:endParaRPr lang="cs-CZ" sz="1200" b="1" dirty="0">
              <a:solidFill>
                <a:srgbClr val="000066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24400" y="762000"/>
            <a:ext cx="902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</a:rPr>
              <a:t>S…………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81000" y="228600"/>
            <a:ext cx="272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Doplň chybějící názvy: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04800" y="381000"/>
            <a:ext cx="8610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66"/>
                </a:solidFill>
              </a:rPr>
              <a:t>Po roce 1989</a:t>
            </a:r>
          </a:p>
          <a:p>
            <a:endParaRPr lang="cs-CZ" b="1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výrazný zlom nastal po roce </a:t>
            </a:r>
            <a:r>
              <a:rPr lang="cs-CZ" b="1" dirty="0" smtClean="0">
                <a:solidFill>
                  <a:srgbClr val="000066"/>
                </a:solidFill>
              </a:rPr>
              <a:t>1989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česká ekonomika se vrátila k principům </a:t>
            </a:r>
            <a:r>
              <a:rPr lang="cs-CZ" b="1" dirty="0" smtClean="0">
                <a:solidFill>
                  <a:srgbClr val="000066"/>
                </a:solidFill>
              </a:rPr>
              <a:t>tržního hospodářství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proběhly procesy </a:t>
            </a:r>
            <a:r>
              <a:rPr lang="cs-CZ" b="1" dirty="0" smtClean="0">
                <a:solidFill>
                  <a:srgbClr val="000066"/>
                </a:solidFill>
              </a:rPr>
              <a:t>privatizace</a:t>
            </a:r>
            <a:r>
              <a:rPr lang="cs-CZ" dirty="0" smtClean="0">
                <a:solidFill>
                  <a:srgbClr val="000066"/>
                </a:solidFill>
              </a:rPr>
              <a:t> /převedení vlastnictví ze státního na soukromé/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a </a:t>
            </a:r>
            <a:r>
              <a:rPr lang="cs-CZ" b="1" dirty="0" smtClean="0">
                <a:solidFill>
                  <a:srgbClr val="000066"/>
                </a:solidFill>
              </a:rPr>
              <a:t>restituce</a:t>
            </a:r>
            <a:r>
              <a:rPr lang="cs-CZ" dirty="0" smtClean="0">
                <a:solidFill>
                  <a:srgbClr val="000066"/>
                </a:solidFill>
              </a:rPr>
              <a:t> /navrácení soukromého majetku dříve zabaveného vládou/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v posledních letech ovlivňuje naše hospodářství </a:t>
            </a:r>
            <a:r>
              <a:rPr lang="cs-CZ" b="1" dirty="0" smtClean="0">
                <a:solidFill>
                  <a:srgbClr val="000066"/>
                </a:solidFill>
              </a:rPr>
              <a:t>proces globalizace </a:t>
            </a:r>
            <a:br>
              <a:rPr lang="cs-CZ" b="1" dirty="0" smtClean="0">
                <a:solidFill>
                  <a:srgbClr val="000066"/>
                </a:solidFill>
              </a:rPr>
            </a:br>
            <a:r>
              <a:rPr lang="cs-CZ" b="1" dirty="0" smtClean="0">
                <a:solidFill>
                  <a:srgbClr val="000066"/>
                </a:solidFill>
              </a:rPr>
              <a:t>    </a:t>
            </a:r>
            <a:r>
              <a:rPr lang="cs-CZ" dirty="0" smtClean="0">
                <a:solidFill>
                  <a:srgbClr val="000066"/>
                </a:solidFill>
              </a:rPr>
              <a:t>/vzájemná provázanost světového a domácího trhu/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mnoho českých firem se stalo součástí </a:t>
            </a:r>
            <a:r>
              <a:rPr lang="cs-CZ" b="1" dirty="0" smtClean="0">
                <a:solidFill>
                  <a:srgbClr val="000066"/>
                </a:solidFill>
              </a:rPr>
              <a:t>mezinárodních společností</a:t>
            </a:r>
          </a:p>
          <a:p>
            <a:endParaRPr lang="cs-CZ" b="1" dirty="0" smtClean="0">
              <a:solidFill>
                <a:srgbClr val="000066"/>
              </a:solidFill>
            </a:endParaRPr>
          </a:p>
          <a:p>
            <a:r>
              <a:rPr lang="cs-CZ" sz="2400" b="1" dirty="0" smtClean="0">
                <a:solidFill>
                  <a:srgbClr val="000066"/>
                </a:solidFill>
              </a:rPr>
              <a:t>Po roce 1994</a:t>
            </a:r>
          </a:p>
          <a:p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země, kde převažoval především průmysl se po roce </a:t>
            </a:r>
            <a:r>
              <a:rPr lang="cs-CZ" b="1" dirty="0" smtClean="0">
                <a:solidFill>
                  <a:srgbClr val="000066"/>
                </a:solidFill>
              </a:rPr>
              <a:t>1994</a:t>
            </a:r>
            <a:r>
              <a:rPr lang="cs-CZ" dirty="0" smtClean="0">
                <a:solidFill>
                  <a:srgbClr val="000066"/>
                </a:solidFill>
              </a:rPr>
              <a:t> během krátké doby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přeměnila na stát s výraznou převahou </a:t>
            </a:r>
            <a:r>
              <a:rPr lang="cs-CZ" b="1" dirty="0" smtClean="0">
                <a:solidFill>
                  <a:srgbClr val="000066"/>
                </a:solidFill>
              </a:rPr>
              <a:t>obchodu a služeb</a:t>
            </a:r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moderní průmyslové technologie snížily potřebu počtu pracovníků, v důsledku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toho se vytvořila </a:t>
            </a:r>
            <a:r>
              <a:rPr lang="cs-CZ" b="1" dirty="0" smtClean="0">
                <a:solidFill>
                  <a:srgbClr val="000066"/>
                </a:solidFill>
              </a:rPr>
              <a:t>nezaměstnanost</a:t>
            </a:r>
            <a:r>
              <a:rPr lang="cs-CZ" dirty="0" smtClean="0">
                <a:solidFill>
                  <a:srgbClr val="000066"/>
                </a:solidFill>
              </a:rPr>
              <a:t> a v některých krajích je dodnes velmi vysoká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nezaměstnanost v ČR patří mezi státy EU k </a:t>
            </a:r>
            <a:r>
              <a:rPr lang="cs-CZ" b="1" dirty="0" smtClean="0">
                <a:solidFill>
                  <a:srgbClr val="000066"/>
                </a:solidFill>
              </a:rPr>
              <a:t>nejnižším</a:t>
            </a:r>
            <a:r>
              <a:rPr lang="cs-CZ" dirty="0" smtClean="0">
                <a:solidFill>
                  <a:srgbClr val="000066"/>
                </a:solidFill>
              </a:rPr>
              <a:t>, přesto v některých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krajích přesahuje 10%</a:t>
            </a:r>
            <a:endParaRPr lang="cs-CZ" b="1" dirty="0" smtClean="0">
              <a:solidFill>
                <a:srgbClr val="000066"/>
              </a:solidFill>
            </a:endParaRPr>
          </a:p>
          <a:p>
            <a:endParaRPr lang="cs-CZ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150508_pe_mapa_nezamestnanost_denik-3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762000"/>
            <a:ext cx="777240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2362200" y="228600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0066"/>
                </a:solidFill>
              </a:rPr>
              <a:t>Mapa nezaměstnanosti v České republice</a:t>
            </a:r>
            <a:endParaRPr lang="cs-CZ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2000" y="914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Otázky: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62000" y="16764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K čemu se vrátila česká ekonomika po roce 1989?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Vysvětli, co znamenají pojmy privatizace a restituce?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Jakým pojmem bys nahradil vzájemnou provázanost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    světového a domácího trhu?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V důsledku čeho vznikla po roce 1994 nezaměstnanost?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04800" y="457200"/>
            <a:ext cx="861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66"/>
                </a:solidFill>
              </a:rPr>
              <a:t>21. století</a:t>
            </a:r>
          </a:p>
          <a:p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ČR se svým </a:t>
            </a:r>
            <a:r>
              <a:rPr lang="cs-CZ" b="1" dirty="0" smtClean="0">
                <a:solidFill>
                  <a:srgbClr val="000066"/>
                </a:solidFill>
              </a:rPr>
              <a:t>vstupem do Evropské unie</a:t>
            </a:r>
            <a:r>
              <a:rPr lang="cs-CZ" dirty="0" smtClean="0">
                <a:solidFill>
                  <a:srgbClr val="000066"/>
                </a:solidFill>
              </a:rPr>
              <a:t> zařadila mezi státy </a:t>
            </a:r>
            <a:r>
              <a:rPr lang="cs-CZ" b="1" dirty="0" smtClean="0">
                <a:solidFill>
                  <a:srgbClr val="000066"/>
                </a:solidFill>
              </a:rPr>
              <a:t>hospodářsky </a:t>
            </a:r>
            <a:br>
              <a:rPr lang="cs-CZ" b="1" dirty="0" smtClean="0">
                <a:solidFill>
                  <a:srgbClr val="000066"/>
                </a:solidFill>
              </a:rPr>
            </a:br>
            <a:r>
              <a:rPr lang="cs-CZ" b="1" dirty="0" smtClean="0">
                <a:solidFill>
                  <a:srgbClr val="000066"/>
                </a:solidFill>
              </a:rPr>
              <a:t>    vyspělého světa</a:t>
            </a:r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na evropské a světovém trhu se především ČR uplatňuje </a:t>
            </a:r>
            <a:r>
              <a:rPr lang="cs-CZ" b="1" dirty="0" smtClean="0">
                <a:solidFill>
                  <a:srgbClr val="000066"/>
                </a:solidFill>
              </a:rPr>
              <a:t>automobilovým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</a:t>
            </a:r>
            <a:r>
              <a:rPr lang="cs-CZ" b="1" dirty="0" smtClean="0">
                <a:solidFill>
                  <a:srgbClr val="000066"/>
                </a:solidFill>
              </a:rPr>
              <a:t>průmyslem</a:t>
            </a:r>
            <a:r>
              <a:rPr lang="cs-CZ" dirty="0" smtClean="0">
                <a:solidFill>
                  <a:srgbClr val="000066"/>
                </a:solidFill>
              </a:rPr>
              <a:t>, některými </a:t>
            </a:r>
            <a:r>
              <a:rPr lang="cs-CZ" b="1" dirty="0" smtClean="0">
                <a:solidFill>
                  <a:srgbClr val="000066"/>
                </a:solidFill>
              </a:rPr>
              <a:t>potravinářskými výrobky</a:t>
            </a:r>
            <a:r>
              <a:rPr lang="cs-CZ" dirty="0" smtClean="0">
                <a:solidFill>
                  <a:srgbClr val="000066"/>
                </a:solidFill>
              </a:rPr>
              <a:t>, ale taky předními výsledky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z oblasti </a:t>
            </a:r>
            <a:r>
              <a:rPr lang="cs-CZ" b="1" dirty="0" smtClean="0">
                <a:solidFill>
                  <a:srgbClr val="000066"/>
                </a:solidFill>
              </a:rPr>
              <a:t>vědy a výzkumu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ve 2. polovině 90. let 20. století se budují podniky na tzv. zelené louce, jsou to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„průmyslové /industriální/ zóny“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tyto podniky u nás budují zejména </a:t>
            </a:r>
            <a:r>
              <a:rPr lang="cs-CZ" b="1" dirty="0" smtClean="0">
                <a:solidFill>
                  <a:srgbClr val="000066"/>
                </a:solidFill>
              </a:rPr>
              <a:t>zahraniční firmy </a:t>
            </a:r>
            <a:r>
              <a:rPr lang="cs-CZ" dirty="0" smtClean="0">
                <a:solidFill>
                  <a:srgbClr val="000066"/>
                </a:solidFill>
              </a:rPr>
              <a:t>/investoři/ z </a:t>
            </a:r>
            <a:r>
              <a:rPr lang="cs-CZ" b="1" dirty="0" smtClean="0">
                <a:solidFill>
                  <a:srgbClr val="000066"/>
                </a:solidFill>
              </a:rPr>
              <a:t>ekonomických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</a:t>
            </a:r>
            <a:r>
              <a:rPr lang="cs-CZ" b="1" dirty="0" smtClean="0">
                <a:solidFill>
                  <a:srgbClr val="000066"/>
                </a:solidFill>
              </a:rPr>
              <a:t>důvodů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s globalizací jsou spojeny i </a:t>
            </a:r>
            <a:r>
              <a:rPr lang="cs-CZ" b="1" dirty="0" smtClean="0">
                <a:solidFill>
                  <a:srgbClr val="000066"/>
                </a:solidFill>
              </a:rPr>
              <a:t>negativní</a:t>
            </a:r>
            <a:r>
              <a:rPr lang="cs-CZ" dirty="0" smtClean="0">
                <a:solidFill>
                  <a:srgbClr val="000066"/>
                </a:solidFill>
              </a:rPr>
              <a:t> důsledky </a:t>
            </a:r>
            <a:r>
              <a:rPr lang="cs-CZ" b="1" dirty="0" smtClean="0">
                <a:solidFill>
                  <a:srgbClr val="000066"/>
                </a:solidFill>
              </a:rPr>
              <a:t>celosvětově propojeného </a:t>
            </a:r>
          </a:p>
          <a:p>
            <a:r>
              <a:rPr lang="cs-CZ" dirty="0" smtClean="0">
                <a:solidFill>
                  <a:srgbClr val="000066"/>
                </a:solidFill>
              </a:rPr>
              <a:t>    </a:t>
            </a:r>
            <a:r>
              <a:rPr lang="cs-CZ" b="1" dirty="0" smtClean="0">
                <a:solidFill>
                  <a:srgbClr val="000066"/>
                </a:solidFill>
              </a:rPr>
              <a:t>hospodářství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koncem roku </a:t>
            </a:r>
            <a:r>
              <a:rPr lang="cs-CZ" b="1" dirty="0" smtClean="0">
                <a:solidFill>
                  <a:srgbClr val="000066"/>
                </a:solidFill>
              </a:rPr>
              <a:t>2008</a:t>
            </a:r>
            <a:r>
              <a:rPr lang="cs-CZ" dirty="0" smtClean="0">
                <a:solidFill>
                  <a:srgbClr val="000066"/>
                </a:solidFill>
              </a:rPr>
              <a:t> vzniká </a:t>
            </a:r>
            <a:r>
              <a:rPr lang="cs-CZ" b="1" dirty="0" smtClean="0">
                <a:solidFill>
                  <a:srgbClr val="000066"/>
                </a:solidFill>
              </a:rPr>
              <a:t>hospodářská krize</a:t>
            </a:r>
            <a:r>
              <a:rPr lang="cs-CZ" dirty="0" smtClean="0">
                <a:solidFill>
                  <a:srgbClr val="000066"/>
                </a:solidFill>
              </a:rPr>
              <a:t>, která u nás nejvíce postihla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</a:t>
            </a:r>
            <a:r>
              <a:rPr lang="cs-CZ" b="1" dirty="0" smtClean="0">
                <a:solidFill>
                  <a:srgbClr val="000066"/>
                </a:solidFill>
              </a:rPr>
              <a:t>automobilový průmysl</a:t>
            </a:r>
          </a:p>
          <a:p>
            <a:endParaRPr lang="cs-CZ" sz="2400" b="1" dirty="0">
              <a:solidFill>
                <a:srgbClr val="000066"/>
              </a:solidFill>
            </a:endParaRPr>
          </a:p>
        </p:txBody>
      </p:sp>
      <p:pic>
        <p:nvPicPr>
          <p:cNvPr id="5" name="Obrázek 4" descr="800px-Worldbank_protest_jaka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480060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Pepsi_in_Ind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80060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838200" y="45720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cs-CZ" sz="1200" b="1" dirty="0">
              <a:solidFill>
                <a:srgbClr val="000066"/>
              </a:solidFill>
            </a:endParaRPr>
          </a:p>
        </p:txBody>
      </p:sp>
      <p:pic>
        <p:nvPicPr>
          <p:cNvPr id="4" name="Obrázek 3" descr="podil_sektoru_na_ekonomice_cr_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587" y="626363"/>
            <a:ext cx="8254214" cy="562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914400" y="152400"/>
            <a:ext cx="7292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0066"/>
                </a:solidFill>
              </a:rPr>
              <a:t>Podíl sektorů na ekonomice v České republice v roce 2011</a:t>
            </a:r>
            <a:endParaRPr lang="cs-CZ" sz="2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914400"/>
            <a:ext cx="96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Otázky: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38200" y="1905000"/>
            <a:ext cx="69557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Co se stalo se vstupem ČR do Evropské unie?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V čem se ČR nejvíce uplatňuje na evropském a světovém trhu?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Co znamená termín „zelená louka“ 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Co přinesl rok 2008?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ovéPole 1"/>
          <p:cNvSpPr txBox="1">
            <a:spLocks noChangeArrowheads="1"/>
          </p:cNvSpPr>
          <p:nvPr/>
        </p:nvSpPr>
        <p:spPr bwMode="auto">
          <a:xfrm>
            <a:off x="304800" y="152400"/>
            <a:ext cx="88392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Zdroje:</a:t>
            </a: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</a:t>
            </a:r>
            <a:r>
              <a:rPr lang="cs-CZ" sz="1200" dirty="0" err="1" smtClean="0">
                <a:solidFill>
                  <a:srgbClr val="000066"/>
                </a:solidFill>
              </a:rPr>
              <a:t>SwanningtonEngine</a:t>
            </a:r>
            <a:r>
              <a:rPr lang="cs-CZ" sz="1200" dirty="0" smtClean="0">
                <a:solidFill>
                  <a:srgbClr val="000066"/>
                </a:solidFill>
              </a:rPr>
              <a:t> 01.jpg.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28.3.2009]. Dostupné z: 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http://cs.wikipedia.org/wiki/Soubor:SwanningtonEngine_01.jpg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</a:t>
            </a:r>
            <a:r>
              <a:rPr lang="cs-CZ" sz="1200" dirty="0" err="1" smtClean="0">
                <a:solidFill>
                  <a:srgbClr val="000066"/>
                </a:solidFill>
              </a:rPr>
              <a:t>Mesto</a:t>
            </a:r>
            <a:r>
              <a:rPr lang="cs-CZ" sz="1200" dirty="0" smtClean="0">
                <a:solidFill>
                  <a:srgbClr val="000066"/>
                </a:solidFill>
              </a:rPr>
              <a:t> Brno - Mahenovo divadlo.jpg.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22.9.2011]. Dostupné z: 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http://cs.wikipedia.org/wiki/Soubor:Mesto_Brno_-_Mahenovo_divadlo.jpg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Soubor:Krizik.jpg.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16.12.2005]. Dostupné z: 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http://cs.wikipedia.org/wiki/Soubor:Krizik.jpg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Soubor:Prasident1.jpg.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8.8.2006]. Dostupné z: </a:t>
            </a:r>
            <a:r>
              <a:rPr lang="cs-CZ" sz="1200" dirty="0" smtClean="0">
                <a:solidFill>
                  <a:srgbClr val="000066"/>
                </a:solidFill>
                <a:hlinkClick r:id="rId5"/>
              </a:rPr>
              <a:t>http://cs.wikipedia.org/wiki/Soubor:Prasident1.jpg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Soubor:Praha </a:t>
            </a:r>
            <a:r>
              <a:rPr lang="cs-CZ" sz="1200" dirty="0" err="1" smtClean="0">
                <a:solidFill>
                  <a:srgbClr val="000066"/>
                </a:solidFill>
              </a:rPr>
              <a:t>Vaclavske</a:t>
            </a:r>
            <a:r>
              <a:rPr lang="cs-CZ" sz="1200" dirty="0" smtClean="0">
                <a:solidFill>
                  <a:srgbClr val="000066"/>
                </a:solidFill>
              </a:rPr>
              <a:t> </a:t>
            </a:r>
            <a:r>
              <a:rPr lang="cs-CZ" sz="1200" dirty="0" err="1" smtClean="0">
                <a:solidFill>
                  <a:srgbClr val="000066"/>
                </a:solidFill>
              </a:rPr>
              <a:t>nam</a:t>
            </a:r>
            <a:r>
              <a:rPr lang="cs-CZ" sz="1200" dirty="0" smtClean="0">
                <a:solidFill>
                  <a:srgbClr val="000066"/>
                </a:solidFill>
              </a:rPr>
              <a:t> </a:t>
            </a:r>
            <a:r>
              <a:rPr lang="cs-CZ" sz="1200" dirty="0" err="1" smtClean="0">
                <a:solidFill>
                  <a:srgbClr val="000066"/>
                </a:solidFill>
              </a:rPr>
              <a:t>Bata</a:t>
            </a:r>
            <a:r>
              <a:rPr lang="cs-CZ" sz="1200" dirty="0" smtClean="0">
                <a:solidFill>
                  <a:srgbClr val="000066"/>
                </a:solidFill>
              </a:rPr>
              <a:t> DSCN1175.JPG.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22.3.2007]. Dostupné z: 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http://cs.wikipedia.org/wiki/Soubor:Praha_Vaclavske_nam_Bata_DSCN1175.JPG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</a:t>
            </a:r>
            <a:r>
              <a:rPr lang="cs-CZ" sz="1200" dirty="0" err="1" smtClean="0">
                <a:solidFill>
                  <a:srgbClr val="000066"/>
                </a:solidFill>
              </a:rPr>
              <a:t>Bata</a:t>
            </a:r>
            <a:r>
              <a:rPr lang="cs-CZ" sz="1200" dirty="0" smtClean="0">
                <a:solidFill>
                  <a:srgbClr val="000066"/>
                </a:solidFill>
              </a:rPr>
              <a:t> 1.jpg.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6.1.2007]. Dostupné z: </a:t>
            </a:r>
            <a:r>
              <a:rPr lang="cs-CZ" sz="1200" dirty="0" smtClean="0">
                <a:solidFill>
                  <a:srgbClr val="000066"/>
                </a:solidFill>
                <a:hlinkClick r:id="rId7"/>
              </a:rPr>
              <a:t>http://cs.wikipedia.org/wiki/Soubor:Bata_1.jpg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Poldi Kladno.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18.9.2007]. Dostupné z: 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http://www.google.cz/search</a:t>
            </a:r>
            <a:r>
              <a:rPr lang="cs-CZ" sz="1200" dirty="0" smtClean="0">
                <a:solidFill>
                  <a:srgbClr val="000066"/>
                </a:solidFill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Soubor:Brno, hlavní nádraží, lokomotiva 433.001 (02).jpg.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31.12.2011]. Dostupné z: </a:t>
            </a:r>
            <a:r>
              <a:rPr lang="cs-CZ" sz="1200" dirty="0" smtClean="0">
                <a:solidFill>
                  <a:srgbClr val="000066"/>
                </a:solidFill>
                <a:hlinkClick r:id="rId9"/>
              </a:rPr>
              <a:t>https://cs.wikipedia.org/wiki/Soubor:Brno,_hlavn%C3%AD_n%C3%A1dra%C5%BE%C3%AD,_lokomotiva_433.001_(02).jpg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Soubor:Zbrojovka </a:t>
            </a:r>
            <a:r>
              <a:rPr lang="cs-CZ" sz="1200" dirty="0" err="1" smtClean="0">
                <a:solidFill>
                  <a:srgbClr val="000066"/>
                </a:solidFill>
              </a:rPr>
              <a:t>Brno.JPG</a:t>
            </a:r>
            <a:r>
              <a:rPr lang="cs-CZ" sz="1200" dirty="0" smtClean="0">
                <a:solidFill>
                  <a:srgbClr val="000066"/>
                </a:solidFill>
              </a:rPr>
              <a:t>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4.5.2007]. Dostupné z: </a:t>
            </a:r>
            <a:r>
              <a:rPr lang="cs-CZ" sz="1200" dirty="0" smtClean="0">
                <a:solidFill>
                  <a:srgbClr val="000066"/>
                </a:solidFill>
                <a:hlinkClick r:id="rId10"/>
              </a:rPr>
              <a:t>http://cs.wikipedia.org/wiki/Soubor:Zbrojovka_Brno.JPG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Soubor:New Škoda logo-2.jpg.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1.7.2011]. Dostupné z: </a:t>
            </a:r>
            <a:r>
              <a:rPr lang="cs-CZ" sz="1200" dirty="0" smtClean="0">
                <a:solidFill>
                  <a:srgbClr val="000066"/>
                </a:solidFill>
                <a:hlinkClick r:id="rId11"/>
              </a:rPr>
              <a:t>http://cs.wikipedia.org/wiki/Soubor:New_%C5%A0koda_logo-2.jpg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Soubor:Logo 1227177195.jpg.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20.4.2011]. Dostupné z: </a:t>
            </a:r>
            <a:r>
              <a:rPr lang="cs-CZ" sz="1200" dirty="0" smtClean="0">
                <a:solidFill>
                  <a:srgbClr val="000066"/>
                </a:solidFill>
                <a:hlinkClick r:id="rId12"/>
              </a:rPr>
              <a:t>http://cs.wikipedia.org/wiki/Soubor:Logo_1227177195.jpg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Míra </a:t>
            </a:r>
            <a:r>
              <a:rPr lang="cs-CZ" sz="1200" dirty="0" err="1" smtClean="0">
                <a:solidFill>
                  <a:srgbClr val="000066"/>
                </a:solidFill>
              </a:rPr>
              <a:t>nezamestnanosti</a:t>
            </a:r>
            <a:r>
              <a:rPr lang="cs-CZ" sz="1200" dirty="0" smtClean="0">
                <a:solidFill>
                  <a:srgbClr val="000066"/>
                </a:solidFill>
              </a:rPr>
              <a:t> v roce 2008.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16.1.2009]. Dostupné z: </a:t>
            </a:r>
            <a:r>
              <a:rPr lang="cs-CZ" sz="1200" dirty="0" smtClean="0">
                <a:solidFill>
                  <a:srgbClr val="000066"/>
                </a:solidFill>
                <a:hlinkClick r:id="rId13"/>
              </a:rPr>
              <a:t>http://www.google.cz/search?q=mapa+</a:t>
            </a:r>
            <a:r>
              <a:rPr lang="cs-CZ" sz="1200" dirty="0" err="1" smtClean="0">
                <a:solidFill>
                  <a:srgbClr val="000066"/>
                </a:solidFill>
                <a:hlinkClick r:id="rId13"/>
              </a:rPr>
              <a:t>nezam</a:t>
            </a:r>
            <a:r>
              <a:rPr lang="cs-CZ" sz="1200" dirty="0" smtClean="0">
                <a:solidFill>
                  <a:srgbClr val="000066"/>
                </a:solidFill>
                <a:hlinkClick r:id="rId13"/>
              </a:rPr>
              <a:t>%C4%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České hutnictví.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6.7.2008]. Dostupné z: </a:t>
            </a:r>
            <a:r>
              <a:rPr lang="cs-CZ" sz="1200" dirty="0" smtClean="0">
                <a:solidFill>
                  <a:srgbClr val="000066"/>
                </a:solidFill>
                <a:hlinkClick r:id="rId14"/>
              </a:rPr>
              <a:t>http://www.google.cz/search?q=</a:t>
            </a:r>
            <a:r>
              <a:rPr lang="cs-CZ" sz="1200" dirty="0" err="1" smtClean="0">
                <a:solidFill>
                  <a:srgbClr val="000066"/>
                </a:solidFill>
                <a:hlinkClick r:id="rId14"/>
              </a:rPr>
              <a:t>hutnictv</a:t>
            </a:r>
            <a:r>
              <a:rPr lang="cs-CZ" sz="1200" dirty="0" smtClean="0">
                <a:solidFill>
                  <a:srgbClr val="000066"/>
                </a:solidFill>
                <a:hlinkClick r:id="rId14"/>
              </a:rPr>
              <a:t>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Český průmysl.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8.2.2007]. Dostupné z: </a:t>
            </a:r>
            <a:r>
              <a:rPr lang="cs-CZ" sz="1200" dirty="0" smtClean="0">
                <a:solidFill>
                  <a:srgbClr val="000066"/>
                </a:solidFill>
                <a:hlinkClick r:id="rId15"/>
              </a:rPr>
              <a:t>http://www.google.cz/search?q=stroj%C3%</a:t>
            </a:r>
            <a:r>
              <a:rPr lang="cs-CZ" sz="1200" dirty="0" err="1" smtClean="0">
                <a:solidFill>
                  <a:srgbClr val="000066"/>
                </a:solidFill>
                <a:hlinkClick r:id="rId15"/>
              </a:rPr>
              <a:t>ADrenstv</a:t>
            </a:r>
            <a:r>
              <a:rPr lang="cs-CZ" sz="1200" dirty="0" smtClean="0">
                <a:solidFill>
                  <a:srgbClr val="000066"/>
                </a:solidFill>
                <a:hlinkClick r:id="rId15"/>
              </a:rPr>
              <a:t>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Zbrojní výroba.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24.4.2006]. Dostupné z: http://www.google.cz/search?q=</a:t>
            </a:r>
            <a:r>
              <a:rPr lang="cs-CZ" sz="1200" dirty="0" err="1" smtClean="0">
                <a:solidFill>
                  <a:srgbClr val="000066"/>
                </a:solidFill>
              </a:rPr>
              <a:t>zbroja</a:t>
            </a:r>
            <a:r>
              <a:rPr lang="cs-CZ" sz="1200" dirty="0" smtClean="0">
                <a:solidFill>
                  <a:srgbClr val="000066"/>
                </a:solidFill>
              </a:rPr>
              <a:t>%C5%99stv%C3%</a:t>
            </a:r>
          </a:p>
        </p:txBody>
      </p:sp>
      <p:pic>
        <p:nvPicPr>
          <p:cNvPr id="19459" name="Picture 8" descr="OPVK_hor_zakladni_logolink_RGB_cz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délník 1"/>
          <p:cNvSpPr>
            <a:spLocks noChangeArrowheads="1"/>
          </p:cNvSpPr>
          <p:nvPr/>
        </p:nvSpPr>
        <p:spPr bwMode="auto">
          <a:xfrm>
            <a:off x="304800" y="228600"/>
            <a:ext cx="8382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1200" dirty="0" smtClean="0"/>
              <a:t> </a:t>
            </a:r>
            <a:r>
              <a:rPr lang="cs-CZ" sz="1200" dirty="0" smtClean="0">
                <a:solidFill>
                  <a:srgbClr val="000066"/>
                </a:solidFill>
              </a:rPr>
              <a:t>Soubor:Elektrárna </a:t>
            </a:r>
            <a:r>
              <a:rPr lang="cs-CZ" sz="1200" dirty="0" err="1" smtClean="0">
                <a:solidFill>
                  <a:srgbClr val="000066"/>
                </a:solidFill>
              </a:rPr>
              <a:t>Třebovice.jpg</a:t>
            </a:r>
            <a:r>
              <a:rPr lang="cs-CZ" sz="1200" dirty="0" smtClean="0">
                <a:solidFill>
                  <a:srgbClr val="000066"/>
                </a:solidFill>
              </a:rPr>
              <a:t>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14.5.2007]. Dostupné z: 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http://cs.wikipedia.org/wiki/Soubor:Elektr%C3%A1rna_T%C5%99ebovice.jpg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Soubor:Pepsi in India.jpg.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6.7.2006]. Dostupné z: 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http://cs.wikipedia.org/wiki/Soubor:Pepsi_in_India.jpg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</a:t>
            </a:r>
            <a:r>
              <a:rPr lang="cs-CZ" sz="1200" dirty="0" err="1" smtClean="0">
                <a:solidFill>
                  <a:srgbClr val="000066"/>
                </a:solidFill>
              </a:rPr>
              <a:t>Worldbank</a:t>
            </a:r>
            <a:r>
              <a:rPr lang="cs-CZ" sz="1200" dirty="0" smtClean="0">
                <a:solidFill>
                  <a:srgbClr val="000066"/>
                </a:solidFill>
              </a:rPr>
              <a:t> protest </a:t>
            </a:r>
            <a:r>
              <a:rPr lang="cs-CZ" sz="1200" dirty="0" err="1" smtClean="0">
                <a:solidFill>
                  <a:srgbClr val="000066"/>
                </a:solidFill>
              </a:rPr>
              <a:t>jakarta.jpg</a:t>
            </a:r>
            <a:r>
              <a:rPr lang="cs-CZ" sz="1200" dirty="0" smtClean="0">
                <a:solidFill>
                  <a:srgbClr val="000066"/>
                </a:solidFill>
              </a:rPr>
              <a:t>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7.6.2005]. Dostupné z: 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http://cs.wikipedia.org/wiki/Soubor:Worldbank_protest_jakarta.jpg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Graf vývoje zaměstnanosti.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2013-07-17]. Dostupné z: </a:t>
            </a:r>
            <a:r>
              <a:rPr lang="cs-CZ" sz="1200" dirty="0" smtClean="0">
                <a:solidFill>
                  <a:srgbClr val="000066"/>
                </a:solidFill>
                <a:hlinkClick r:id="rId5"/>
              </a:rPr>
              <a:t>http://vitejtenazemi.cenia.cz/cenia/index.php?p=podil_sektoru_na_ekonomice_cr&amp;site=spotreba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RNDr. D. Borecký, CSc. a kol. </a:t>
            </a:r>
            <a:r>
              <a:rPr lang="cs-CZ" sz="1200" i="1" dirty="0" smtClean="0">
                <a:solidFill>
                  <a:srgbClr val="000066"/>
                </a:solidFill>
              </a:rPr>
              <a:t>Zeměpis pro 8. ročník</a:t>
            </a:r>
            <a:r>
              <a:rPr lang="cs-CZ" sz="1200" dirty="0" smtClean="0">
                <a:solidFill>
                  <a:srgbClr val="000066"/>
                </a:solidFill>
              </a:rPr>
              <a:t>. Brno: Nová škola, 2009. ISBN 80-7289-102-2</a:t>
            </a:r>
            <a:endParaRPr lang="cs-CZ" sz="1200" dirty="0">
              <a:solidFill>
                <a:srgbClr val="000066"/>
              </a:solidFill>
            </a:endParaRPr>
          </a:p>
        </p:txBody>
      </p:sp>
      <p:pic>
        <p:nvPicPr>
          <p:cNvPr id="20483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307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60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k seznámení žáků k tématu </a:t>
            </a:r>
            <a:br>
              <a:rPr lang="cs-CZ" dirty="0"/>
            </a:br>
            <a:r>
              <a:rPr lang="cs-CZ"/>
              <a:t>    </a:t>
            </a:r>
            <a:r>
              <a:rPr lang="cs-CZ" smtClean="0"/>
              <a:t>VÝVOJ HOSPODÁŘSTVÍ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rozvíjí nově získané vědomosti a dovednosti</a:t>
            </a:r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zeměpis a ročník 8.</a:t>
            </a:r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učebnici: </a:t>
            </a:r>
            <a:br>
              <a:rPr lang="cs-CZ" dirty="0"/>
            </a:br>
            <a:r>
              <a:rPr lang="cs-CZ" dirty="0"/>
              <a:t>    MILAN HOLEČEK A KOL. </a:t>
            </a:r>
            <a:r>
              <a:rPr lang="cs-CZ" i="1" dirty="0"/>
              <a:t>Česká republika pro 8. a 9. ročník základní </a:t>
            </a:r>
            <a:br>
              <a:rPr lang="cs-CZ" i="1" dirty="0"/>
            </a:br>
            <a:r>
              <a:rPr lang="cs-CZ" i="1" dirty="0"/>
              <a:t>    školy</a:t>
            </a:r>
            <a:r>
              <a:rPr lang="cs-CZ" dirty="0"/>
              <a:t>. Praha: Fortuna, 2005. ISBN 80-7168--930-0</a:t>
            </a:r>
          </a:p>
          <a:p>
            <a:endParaRPr lang="cs-CZ" dirty="0"/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313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04800" y="457200"/>
            <a:ext cx="8686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000066"/>
                </a:solidFill>
              </a:rPr>
              <a:t>VÝVOJ HOSPODÁŘSTVÍ</a:t>
            </a:r>
          </a:p>
          <a:p>
            <a:pPr algn="ctr"/>
            <a:endParaRPr lang="cs-CZ" dirty="0" smtClean="0">
              <a:solidFill>
                <a:srgbClr val="000066"/>
              </a:solidFill>
            </a:endParaRPr>
          </a:p>
          <a:p>
            <a:r>
              <a:rPr lang="cs-CZ" sz="2400" b="1" dirty="0" smtClean="0">
                <a:solidFill>
                  <a:srgbClr val="000066"/>
                </a:solidFill>
              </a:rPr>
              <a:t>Průmyslová revoluce</a:t>
            </a:r>
          </a:p>
          <a:p>
            <a:endParaRPr lang="cs-CZ" sz="2400" b="1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průmyslový rozvoj českých zemí umožnila výhodná poloha v rámci Evropy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dalšími předpoklady byly přírodní zdroje – </a:t>
            </a:r>
            <a:r>
              <a:rPr lang="cs-CZ" b="1" dirty="0" smtClean="0">
                <a:solidFill>
                  <a:srgbClr val="000066"/>
                </a:solidFill>
              </a:rPr>
              <a:t>nerostné suroviny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v 1. polovině 19. století dochází k využití </a:t>
            </a:r>
            <a:r>
              <a:rPr lang="cs-CZ" b="1" dirty="0" smtClean="0">
                <a:solidFill>
                  <a:srgbClr val="000066"/>
                </a:solidFill>
              </a:rPr>
              <a:t>parního stroje </a:t>
            </a:r>
            <a:r>
              <a:rPr lang="cs-CZ" dirty="0" smtClean="0">
                <a:solidFill>
                  <a:srgbClr val="000066"/>
                </a:solidFill>
              </a:rPr>
              <a:t>pro pohon strojů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v </a:t>
            </a:r>
            <a:r>
              <a:rPr lang="cs-CZ" b="1" dirty="0" smtClean="0">
                <a:solidFill>
                  <a:srgbClr val="000066"/>
                </a:solidFill>
              </a:rPr>
              <a:t>textilních  továrnách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páru vystřídala </a:t>
            </a:r>
            <a:r>
              <a:rPr lang="cs-CZ" b="1" dirty="0" smtClean="0">
                <a:solidFill>
                  <a:srgbClr val="000066"/>
                </a:solidFill>
              </a:rPr>
              <a:t>elektrická energie</a:t>
            </a:r>
            <a:r>
              <a:rPr lang="cs-CZ" dirty="0" smtClean="0">
                <a:solidFill>
                  <a:srgbClr val="000066"/>
                </a:solidFill>
              </a:rPr>
              <a:t>, která umožnila rozvoj nových odvětví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vznikly odvětví </a:t>
            </a:r>
            <a:r>
              <a:rPr lang="cs-CZ" b="1" dirty="0" smtClean="0">
                <a:solidFill>
                  <a:srgbClr val="000066"/>
                </a:solidFill>
              </a:rPr>
              <a:t>elektrotechnického průmyslu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výroby cementu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léčiv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a </a:t>
            </a:r>
            <a:r>
              <a:rPr lang="cs-CZ" b="1" dirty="0" smtClean="0">
                <a:solidFill>
                  <a:srgbClr val="000066"/>
                </a:solidFill>
              </a:rPr>
              <a:t>umělých hnojiv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české země se na konci 19. století staly </a:t>
            </a:r>
            <a:r>
              <a:rPr lang="cs-CZ" b="1" dirty="0" smtClean="0">
                <a:solidFill>
                  <a:srgbClr val="000066"/>
                </a:solidFill>
              </a:rPr>
              <a:t>průmyslově nejrozvinutější </a:t>
            </a:r>
            <a:r>
              <a:rPr lang="cs-CZ" dirty="0" smtClean="0">
                <a:solidFill>
                  <a:srgbClr val="000066"/>
                </a:solidFill>
              </a:rPr>
              <a:t>oblastí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celého Rakouska-Uherska</a:t>
            </a:r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9" name="Obrázek 8" descr="800px-SwanningtonEngine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4343400"/>
            <a:ext cx="4038600" cy="190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3048000" y="5029200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</a:rPr>
              <a:t>P….. </a:t>
            </a:r>
            <a:r>
              <a:rPr lang="cs-CZ" sz="1200" b="1" dirty="0" smtClean="0">
                <a:solidFill>
                  <a:srgbClr val="C00000"/>
                </a:solidFill>
              </a:rPr>
              <a:t>s</a:t>
            </a:r>
            <a:r>
              <a:rPr lang="cs-CZ" sz="1200" b="1" dirty="0" smtClean="0">
                <a:solidFill>
                  <a:srgbClr val="C00000"/>
                </a:solidFill>
              </a:rPr>
              <a:t>……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812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Doplň: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450px-Kriz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8200"/>
            <a:ext cx="18288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662px-Praside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581400"/>
            <a:ext cx="2774442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800px-Mesto_Brno_-_Mahenovo_divad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2438400"/>
            <a:ext cx="3505200" cy="227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4876800" y="1752600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</a:rPr>
              <a:t>M………. d……. </a:t>
            </a:r>
            <a:r>
              <a:rPr lang="cs-CZ" sz="1200" dirty="0" smtClean="0">
                <a:solidFill>
                  <a:srgbClr val="000066"/>
                </a:solidFill>
              </a:rPr>
              <a:t>v Brně</a:t>
            </a:r>
          </a:p>
          <a:p>
            <a:pPr>
              <a:buFontTx/>
              <a:buChar char="-"/>
            </a:pPr>
            <a:r>
              <a:rPr lang="cs-CZ" sz="1200" dirty="0" smtClean="0">
                <a:solidFill>
                  <a:srgbClr val="000066"/>
                </a:solidFill>
              </a:rPr>
              <a:t> první elektricky osvětlená scéna v Evropě</a:t>
            </a:r>
          </a:p>
          <a:p>
            <a:endParaRPr lang="cs-CZ" sz="1200" dirty="0">
              <a:solidFill>
                <a:srgbClr val="000066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895600" y="762000"/>
            <a:ext cx="326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</a:rPr>
              <a:t>F…….. K……... </a:t>
            </a:r>
            <a:r>
              <a:rPr lang="cs-CZ" sz="1200" dirty="0" smtClean="0">
                <a:solidFill>
                  <a:srgbClr val="000066"/>
                </a:solidFill>
              </a:rPr>
              <a:t>– český vynálezce</a:t>
            </a:r>
          </a:p>
          <a:p>
            <a:pPr>
              <a:buFontTx/>
              <a:buChar char="-"/>
            </a:pPr>
            <a:r>
              <a:rPr lang="cs-CZ" sz="1200" dirty="0" smtClean="0">
                <a:solidFill>
                  <a:srgbClr val="000066"/>
                </a:solidFill>
              </a:rPr>
              <a:t> roku 1887 se stal Jindřichův Hradec</a:t>
            </a:r>
            <a:br>
              <a:rPr lang="cs-CZ" sz="1200" dirty="0" smtClean="0">
                <a:solidFill>
                  <a:srgbClr val="000066"/>
                </a:solidFill>
              </a:rPr>
            </a:br>
            <a:r>
              <a:rPr lang="cs-CZ" sz="1200" dirty="0" smtClean="0">
                <a:solidFill>
                  <a:srgbClr val="000066"/>
                </a:solidFill>
              </a:rPr>
              <a:t>  díky němu prvním elektrifikovaným městem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  </a:t>
            </a:r>
            <a:endParaRPr lang="cs-CZ" sz="1200" dirty="0">
              <a:solidFill>
                <a:srgbClr val="000066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33800" y="5181600"/>
            <a:ext cx="4604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</a:rPr>
              <a:t>NW </a:t>
            </a:r>
            <a:r>
              <a:rPr lang="cs-CZ" sz="1200" b="1" dirty="0" smtClean="0">
                <a:solidFill>
                  <a:srgbClr val="C00000"/>
                </a:solidFill>
              </a:rPr>
              <a:t>P………..</a:t>
            </a:r>
            <a:r>
              <a:rPr lang="cs-CZ" sz="1200" dirty="0" smtClean="0">
                <a:solidFill>
                  <a:srgbClr val="C00000"/>
                </a:solidFill>
              </a:rPr>
              <a:t> </a:t>
            </a:r>
            <a:r>
              <a:rPr lang="cs-CZ" sz="1200" dirty="0" smtClean="0">
                <a:solidFill>
                  <a:srgbClr val="000066"/>
                </a:solidFill>
              </a:rPr>
              <a:t>– nejstarší osobní motorový vůz v českých zemích</a:t>
            </a:r>
          </a:p>
          <a:p>
            <a:r>
              <a:rPr lang="cs-CZ" sz="1200" b="1" dirty="0" smtClean="0">
                <a:solidFill>
                  <a:srgbClr val="000066"/>
                </a:solidFill>
              </a:rPr>
              <a:t>- </a:t>
            </a:r>
            <a:r>
              <a:rPr lang="cs-CZ" sz="1200" dirty="0" smtClean="0">
                <a:solidFill>
                  <a:srgbClr val="000066"/>
                </a:solidFill>
              </a:rPr>
              <a:t>byl vyrobený v Kopřivnici roku 1897</a:t>
            </a:r>
            <a:endParaRPr lang="cs-CZ" sz="1200" dirty="0">
              <a:solidFill>
                <a:srgbClr val="000066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8200" y="30480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Doplň chybějící názvy: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81000" y="609600"/>
            <a:ext cx="8610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66"/>
                </a:solidFill>
              </a:rPr>
              <a:t>Po roce 1918</a:t>
            </a:r>
          </a:p>
          <a:p>
            <a:endParaRPr lang="cs-CZ" sz="2400" b="1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po vzniku samostatné </a:t>
            </a:r>
            <a:r>
              <a:rPr lang="cs-CZ" b="1" dirty="0" smtClean="0">
                <a:solidFill>
                  <a:srgbClr val="000066"/>
                </a:solidFill>
              </a:rPr>
              <a:t>Československé republiky </a:t>
            </a:r>
            <a:r>
              <a:rPr lang="cs-CZ" dirty="0" smtClean="0">
                <a:solidFill>
                  <a:srgbClr val="000066"/>
                </a:solidFill>
              </a:rPr>
              <a:t>/ČSR/ pokračoval rozvoj   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moderní průmyslové výroby, a to i přes krátký útlum v době celosvětové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</a:t>
            </a:r>
            <a:r>
              <a:rPr lang="cs-CZ" b="1" dirty="0" smtClean="0">
                <a:solidFill>
                  <a:srgbClr val="000066"/>
                </a:solidFill>
              </a:rPr>
              <a:t>hospodářské krize ve 30. letech 20. století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ve 30. letech 20. století se ČSR ocitla na 10. místě v průmyslové výrobě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existovaly firmy nebo podniky – </a:t>
            </a:r>
            <a:r>
              <a:rPr lang="cs-CZ" b="1" dirty="0" smtClean="0">
                <a:solidFill>
                  <a:srgbClr val="C00000"/>
                </a:solidFill>
              </a:rPr>
              <a:t>B….</a:t>
            </a: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ve Zlíně, </a:t>
            </a:r>
            <a:r>
              <a:rPr lang="cs-CZ" b="1" dirty="0" smtClean="0">
                <a:solidFill>
                  <a:srgbClr val="C00000"/>
                </a:solidFill>
              </a:rPr>
              <a:t>P…… K……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C00000"/>
                </a:solidFill>
              </a:rPr>
              <a:t>Č.. P……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dirty="0" smtClean="0">
                <a:solidFill>
                  <a:srgbClr val="000066"/>
                </a:solidFill>
              </a:rPr>
              <a:t/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</a:t>
            </a:r>
            <a:r>
              <a:rPr lang="cs-CZ" b="1" dirty="0" smtClean="0">
                <a:solidFill>
                  <a:srgbClr val="C00000"/>
                </a:solidFill>
              </a:rPr>
              <a:t>Z………. B….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C00000"/>
                </a:solidFill>
              </a:rPr>
              <a:t>Š……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v Mladé Boleslavi, </a:t>
            </a:r>
            <a:r>
              <a:rPr lang="cs-CZ" b="1" dirty="0" smtClean="0">
                <a:solidFill>
                  <a:srgbClr val="C00000"/>
                </a:solidFill>
              </a:rPr>
              <a:t>T….. K……… </a:t>
            </a:r>
            <a:r>
              <a:rPr lang="cs-CZ" dirty="0" smtClean="0">
                <a:solidFill>
                  <a:srgbClr val="000066"/>
                </a:solidFill>
              </a:rPr>
              <a:t>/mnohé z nich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fungují dodnes/</a:t>
            </a:r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5" name="Obrázek 4" descr="423px-Praha_Vaclavske_nam_Bata_DSCN1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505200"/>
            <a:ext cx="1670304" cy="236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441px-Bata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505200"/>
            <a:ext cx="170307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4953000" y="3886200"/>
            <a:ext cx="3728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</a:rPr>
              <a:t>……</a:t>
            </a:r>
            <a:r>
              <a:rPr lang="cs-CZ" sz="1200" b="1" dirty="0" smtClean="0">
                <a:solidFill>
                  <a:srgbClr val="000066"/>
                </a:solidFill>
              </a:rPr>
              <a:t> </a:t>
            </a:r>
            <a:r>
              <a:rPr lang="cs-CZ" sz="1200" b="1" dirty="0" smtClean="0">
                <a:solidFill>
                  <a:srgbClr val="C00000"/>
                </a:solidFill>
              </a:rPr>
              <a:t>….</a:t>
            </a:r>
            <a:r>
              <a:rPr lang="cs-CZ" sz="1200" dirty="0" smtClean="0">
                <a:solidFill>
                  <a:srgbClr val="000066"/>
                </a:solidFill>
              </a:rPr>
              <a:t> </a:t>
            </a:r>
            <a:r>
              <a:rPr lang="cs-CZ" sz="1200" dirty="0" smtClean="0">
                <a:solidFill>
                  <a:srgbClr val="000066"/>
                </a:solidFill>
              </a:rPr>
              <a:t>– založena roku 1894 ve Zlíně /Gottwaldov/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- obuvnická firma</a:t>
            </a:r>
          </a:p>
          <a:p>
            <a:pPr>
              <a:buFontTx/>
              <a:buChar char="-"/>
            </a:pPr>
            <a:r>
              <a:rPr lang="cs-CZ" sz="1200" dirty="0" smtClean="0">
                <a:solidFill>
                  <a:srgbClr val="000066"/>
                </a:solidFill>
              </a:rPr>
              <a:t> založili ji sourozenci Anna, Antonín a Tomáš</a:t>
            </a:r>
          </a:p>
          <a:p>
            <a:endParaRPr lang="cs-CZ" sz="1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 rot="10800000" flipV="1">
            <a:off x="838199" y="832366"/>
            <a:ext cx="12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Otázky: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90600" y="1600200"/>
            <a:ext cx="55579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 čemu dochází v 1. polovině 19. století?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Jaká nová odvětví vznikla?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Kde se ČSR ocitla ve 30. letech 20. století?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Jmenuj prosperující podniky a firmy po roce 1918.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579PX-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276600"/>
            <a:ext cx="2577952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Logo_12271771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1143000"/>
            <a:ext cx="254317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648200" y="914400"/>
            <a:ext cx="3161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</a:rPr>
              <a:t>.</a:t>
            </a:r>
            <a:r>
              <a:rPr lang="cs-CZ" sz="1200" b="1" dirty="0" smtClean="0">
                <a:solidFill>
                  <a:srgbClr val="C00000"/>
                </a:solidFill>
              </a:rPr>
              <a:t>……. </a:t>
            </a:r>
            <a:r>
              <a:rPr lang="cs-CZ" sz="1200" b="1" dirty="0" smtClean="0">
                <a:solidFill>
                  <a:srgbClr val="C00000"/>
                </a:solidFill>
              </a:rPr>
              <a:t>……….</a:t>
            </a:r>
            <a:r>
              <a:rPr lang="cs-CZ" sz="1200" dirty="0" smtClean="0">
                <a:solidFill>
                  <a:srgbClr val="C00000"/>
                </a:solidFill>
              </a:rPr>
              <a:t> </a:t>
            </a:r>
            <a:r>
              <a:rPr lang="cs-CZ" sz="1200" dirty="0" smtClean="0">
                <a:solidFill>
                  <a:srgbClr val="000066"/>
                </a:solidFill>
              </a:rPr>
              <a:t>– založena roku 1850 </a:t>
            </a:r>
            <a:br>
              <a:rPr lang="cs-CZ" sz="1200" dirty="0" smtClean="0">
                <a:solidFill>
                  <a:srgbClr val="000066"/>
                </a:solidFill>
              </a:rPr>
            </a:br>
            <a:r>
              <a:rPr lang="cs-CZ" sz="1200" dirty="0" smtClean="0">
                <a:solidFill>
                  <a:srgbClr val="000066"/>
                </a:solidFill>
              </a:rPr>
              <a:t>- nejdříve se zde vyráběly kočáry a bryčky,</a:t>
            </a:r>
            <a:br>
              <a:rPr lang="cs-CZ" sz="1200" dirty="0" smtClean="0">
                <a:solidFill>
                  <a:srgbClr val="000066"/>
                </a:solidFill>
              </a:rPr>
            </a:br>
            <a:r>
              <a:rPr lang="cs-CZ" sz="1200" dirty="0" smtClean="0">
                <a:solidFill>
                  <a:srgbClr val="000066"/>
                </a:solidFill>
              </a:rPr>
              <a:t>  poté automobily</a:t>
            </a:r>
          </a:p>
          <a:p>
            <a:endParaRPr lang="cs-CZ" sz="1200" b="1" dirty="0">
              <a:solidFill>
                <a:srgbClr val="000066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3400" y="4038600"/>
            <a:ext cx="42049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</a:rPr>
              <a:t>………</a:t>
            </a:r>
            <a:r>
              <a:rPr lang="cs-CZ" sz="1200" dirty="0" smtClean="0">
                <a:solidFill>
                  <a:srgbClr val="000066"/>
                </a:solidFill>
              </a:rPr>
              <a:t> </a:t>
            </a:r>
            <a:r>
              <a:rPr lang="cs-CZ" sz="1200" dirty="0" smtClean="0">
                <a:solidFill>
                  <a:srgbClr val="000066"/>
                </a:solidFill>
              </a:rPr>
              <a:t>– založena roku 1895 v Mladé Boleslavi</a:t>
            </a:r>
            <a:br>
              <a:rPr lang="cs-CZ" sz="1200" dirty="0" smtClean="0">
                <a:solidFill>
                  <a:srgbClr val="000066"/>
                </a:solidFill>
              </a:rPr>
            </a:br>
            <a:r>
              <a:rPr lang="cs-CZ" sz="1200" dirty="0" smtClean="0">
                <a:solidFill>
                  <a:srgbClr val="000066"/>
                </a:solidFill>
              </a:rPr>
              <a:t>- založili ji 2 cyklisté Václav Laurin /mechanik/ </a:t>
            </a:r>
            <a:br>
              <a:rPr lang="cs-CZ" sz="1200" dirty="0" smtClean="0">
                <a:solidFill>
                  <a:srgbClr val="000066"/>
                </a:solidFill>
              </a:rPr>
            </a:br>
            <a:r>
              <a:rPr lang="cs-CZ" sz="1200" dirty="0" smtClean="0">
                <a:solidFill>
                  <a:srgbClr val="000066"/>
                </a:solidFill>
              </a:rPr>
              <a:t>  a Václav Klement /knihkupec/</a:t>
            </a:r>
          </a:p>
          <a:p>
            <a:pPr>
              <a:buFontTx/>
              <a:buChar char="-"/>
            </a:pPr>
            <a:r>
              <a:rPr lang="cs-CZ" sz="1200" dirty="0" smtClean="0">
                <a:solidFill>
                  <a:srgbClr val="000066"/>
                </a:solidFill>
              </a:rPr>
              <a:t> zprvu to byl podnik na výrobu jízdních kol, poté motocyklů</a:t>
            </a:r>
          </a:p>
          <a:p>
            <a:pPr>
              <a:buFontTx/>
              <a:buChar char="-"/>
            </a:pPr>
            <a:r>
              <a:rPr lang="cs-CZ" sz="1200" dirty="0" smtClean="0">
                <a:solidFill>
                  <a:srgbClr val="000066"/>
                </a:solidFill>
              </a:rPr>
              <a:t> dnes se firma jmenuje </a:t>
            </a:r>
            <a:r>
              <a:rPr lang="cs-CZ" sz="1200" b="1" dirty="0" smtClean="0">
                <a:solidFill>
                  <a:srgbClr val="C00000"/>
                </a:solidFill>
              </a:rPr>
              <a:t>…….</a:t>
            </a:r>
            <a:r>
              <a:rPr lang="cs-CZ" sz="1200" b="1" dirty="0" smtClean="0">
                <a:solidFill>
                  <a:srgbClr val="C00000"/>
                </a:solidFill>
              </a:rPr>
              <a:t> </a:t>
            </a:r>
            <a:r>
              <a:rPr lang="cs-CZ" sz="1200" b="1" dirty="0" smtClean="0">
                <a:solidFill>
                  <a:srgbClr val="C00000"/>
                </a:solidFill>
              </a:rPr>
              <a:t>……..</a:t>
            </a:r>
            <a:r>
              <a:rPr lang="cs-CZ" sz="1200" b="1" dirty="0" smtClean="0">
                <a:solidFill>
                  <a:srgbClr val="C00000"/>
                </a:solidFill>
              </a:rPr>
              <a:t> </a:t>
            </a:r>
            <a:r>
              <a:rPr lang="cs-CZ" sz="1200" dirty="0" smtClean="0">
                <a:solidFill>
                  <a:srgbClr val="000066"/>
                </a:solidFill>
              </a:rPr>
              <a:t>a vyrábí automobily</a:t>
            </a:r>
            <a:endParaRPr lang="cs-CZ" sz="1200" dirty="0">
              <a:solidFill>
                <a:srgbClr val="000066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62000" y="457200"/>
            <a:ext cx="358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Doplň správné názvy podniků: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800px-Zbrojovka_Br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962400"/>
            <a:ext cx="3200400" cy="2284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3407469-poldina-hut-v-klad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990600"/>
            <a:ext cx="3225800" cy="1890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629PX-~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3124200"/>
            <a:ext cx="2795906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3962400" y="990600"/>
            <a:ext cx="445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</a:rPr>
              <a:t>.</a:t>
            </a:r>
            <a:r>
              <a:rPr lang="cs-CZ" sz="1200" b="1" dirty="0" smtClean="0">
                <a:solidFill>
                  <a:srgbClr val="C00000"/>
                </a:solidFill>
              </a:rPr>
              <a:t>…… ……</a:t>
            </a:r>
            <a:r>
              <a:rPr lang="cs-CZ" sz="1200" dirty="0" smtClean="0">
                <a:solidFill>
                  <a:srgbClr val="C00000"/>
                </a:solidFill>
              </a:rPr>
              <a:t> </a:t>
            </a:r>
            <a:r>
              <a:rPr lang="cs-CZ" sz="1200" dirty="0" smtClean="0">
                <a:solidFill>
                  <a:srgbClr val="000066"/>
                </a:solidFill>
              </a:rPr>
              <a:t>– založena roku 1889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- kladenskou huť založil Karl Wittgenstein</a:t>
            </a:r>
            <a:br>
              <a:rPr lang="cs-CZ" sz="1200" dirty="0" smtClean="0">
                <a:solidFill>
                  <a:srgbClr val="000066"/>
                </a:solidFill>
              </a:rPr>
            </a:br>
            <a:r>
              <a:rPr lang="cs-CZ" sz="1200" dirty="0" smtClean="0">
                <a:solidFill>
                  <a:srgbClr val="000066"/>
                </a:solidFill>
              </a:rPr>
              <a:t>- kdysi pýcha českého průmyslu, významný strojírenský podnik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- vyráběla 36 000 tisíc tun oceli a 16 tisíc tun hotových výrobků</a:t>
            </a:r>
            <a:endParaRPr lang="cs-CZ" sz="1200" dirty="0">
              <a:solidFill>
                <a:srgbClr val="000066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62600" y="2209800"/>
            <a:ext cx="2845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</a:rPr>
              <a:t>…</a:t>
            </a:r>
            <a:r>
              <a:rPr lang="cs-CZ" sz="1200" b="1" dirty="0" smtClean="0">
                <a:solidFill>
                  <a:srgbClr val="C00000"/>
                </a:solidFill>
              </a:rPr>
              <a:t> ……</a:t>
            </a:r>
            <a:r>
              <a:rPr lang="cs-CZ" sz="1200" dirty="0" smtClean="0">
                <a:solidFill>
                  <a:srgbClr val="C00000"/>
                </a:solidFill>
              </a:rPr>
              <a:t> </a:t>
            </a:r>
            <a:r>
              <a:rPr lang="cs-CZ" sz="1200" dirty="0" smtClean="0">
                <a:solidFill>
                  <a:srgbClr val="000066"/>
                </a:solidFill>
              </a:rPr>
              <a:t>– založeno roku 1871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- V čele podniku stál Emil Kolben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- ČKD - Českomoravská Kolben Daněk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- významný strojírenský podnik</a:t>
            </a:r>
            <a:endParaRPr lang="cs-CZ" sz="1200" dirty="0">
              <a:solidFill>
                <a:srgbClr val="000066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2000" y="3352800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</a:rPr>
              <a:t>………</a:t>
            </a:r>
            <a:r>
              <a:rPr lang="cs-CZ" sz="1200" b="1" dirty="0" smtClean="0">
                <a:solidFill>
                  <a:srgbClr val="C00000"/>
                </a:solidFill>
              </a:rPr>
              <a:t> ………</a:t>
            </a:r>
            <a:r>
              <a:rPr lang="cs-CZ" sz="1200" dirty="0" smtClean="0">
                <a:solidFill>
                  <a:srgbClr val="C00000"/>
                </a:solidFill>
              </a:rPr>
              <a:t> </a:t>
            </a:r>
            <a:r>
              <a:rPr lang="cs-CZ" sz="1200" dirty="0" smtClean="0">
                <a:solidFill>
                  <a:srgbClr val="000066"/>
                </a:solidFill>
              </a:rPr>
              <a:t>– založena roku 1918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- vyráběla zbraně, motory a jiné stroje</a:t>
            </a:r>
            <a:endParaRPr lang="cs-CZ" sz="1200" dirty="0">
              <a:solidFill>
                <a:srgbClr val="000066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3400" y="533400"/>
            <a:ext cx="388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Doplň správné názvy podniků: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81000" y="4572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66"/>
                </a:solidFill>
              </a:rPr>
              <a:t>Po 2. světové válce</a:t>
            </a:r>
          </a:p>
          <a:p>
            <a:endParaRPr lang="cs-CZ" b="1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během 2. světové války se rozvíjela nejvíce </a:t>
            </a:r>
            <a:r>
              <a:rPr lang="cs-CZ" b="1" dirty="0" smtClean="0">
                <a:solidFill>
                  <a:srgbClr val="000066"/>
                </a:solidFill>
              </a:rPr>
              <a:t>zbrojní výroba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po válce pokračoval rozvoj těžby </a:t>
            </a:r>
            <a:r>
              <a:rPr lang="cs-CZ" b="1" dirty="0" smtClean="0">
                <a:solidFill>
                  <a:srgbClr val="000066"/>
                </a:solidFill>
              </a:rPr>
              <a:t>energetických surovin</a:t>
            </a:r>
            <a:r>
              <a:rPr lang="cs-CZ" dirty="0" smtClean="0">
                <a:solidFill>
                  <a:srgbClr val="000066"/>
                </a:solidFill>
              </a:rPr>
              <a:t/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                                                    </a:t>
            </a:r>
            <a:r>
              <a:rPr lang="cs-CZ" b="1" dirty="0" smtClean="0">
                <a:solidFill>
                  <a:srgbClr val="000066"/>
                </a:solidFill>
              </a:rPr>
              <a:t>hutnictví</a:t>
            </a:r>
            <a:br>
              <a:rPr lang="cs-CZ" b="1" dirty="0" smtClean="0">
                <a:solidFill>
                  <a:srgbClr val="000066"/>
                </a:solidFill>
              </a:rPr>
            </a:br>
            <a:r>
              <a:rPr lang="cs-CZ" b="1" dirty="0" smtClean="0">
                <a:solidFill>
                  <a:srgbClr val="000066"/>
                </a:solidFill>
              </a:rPr>
              <a:t>                                                         strojírenství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dále se rozvíjel </a:t>
            </a:r>
            <a:r>
              <a:rPr lang="cs-CZ" b="1" dirty="0" smtClean="0">
                <a:solidFill>
                  <a:srgbClr val="000066"/>
                </a:solidFill>
              </a:rPr>
              <a:t>chemický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potravinářský</a:t>
            </a:r>
            <a:r>
              <a:rPr lang="cs-CZ" dirty="0" smtClean="0">
                <a:solidFill>
                  <a:srgbClr val="000066"/>
                </a:solidFill>
              </a:rPr>
              <a:t> a </a:t>
            </a:r>
            <a:r>
              <a:rPr lang="cs-CZ" b="1" dirty="0" smtClean="0">
                <a:solidFill>
                  <a:srgbClr val="000066"/>
                </a:solidFill>
              </a:rPr>
              <a:t>spotřební</a:t>
            </a:r>
            <a:r>
              <a:rPr lang="cs-CZ" dirty="0" smtClean="0">
                <a:solidFill>
                  <a:srgbClr val="000066"/>
                </a:solidFill>
              </a:rPr>
              <a:t> průmysl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v době totality /socialismu/ bylo naše hospodářství zaměřeno na </a:t>
            </a:r>
            <a:r>
              <a:rPr lang="cs-CZ" b="1" dirty="0" smtClean="0">
                <a:solidFill>
                  <a:srgbClr val="000066"/>
                </a:solidFill>
              </a:rPr>
              <a:t>těžký průmysl</a:t>
            </a:r>
            <a:r>
              <a:rPr lang="cs-CZ" dirty="0" smtClean="0">
                <a:solidFill>
                  <a:srgbClr val="000066"/>
                </a:solidFill>
              </a:rPr>
              <a:t>,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bez modernizace těžké techniky</a:t>
            </a:r>
            <a:endParaRPr lang="cs-CZ" b="1" dirty="0">
              <a:solidFill>
                <a:srgbClr val="000066"/>
              </a:solidFill>
            </a:endParaRPr>
          </a:p>
        </p:txBody>
      </p:sp>
      <p:pic>
        <p:nvPicPr>
          <p:cNvPr id="4" name="Obrázek 3" descr="800PX-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352800"/>
            <a:ext cx="6172200" cy="2590800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</TotalTime>
  <Words>1226</Words>
  <Application>Microsoft Office PowerPoint</Application>
  <PresentationFormat>Předvádění na obrazovce (4:3)</PresentationFormat>
  <Paragraphs>140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Výchozí návrh</vt:lpstr>
      <vt:lpstr> KRAJE A JEJICH HOSPODÁŘSTVÍ  Z_051_Česká republika_Kraje a jejich hospodářství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Mirek</dc:creator>
  <cp:lastModifiedBy>Mirek</cp:lastModifiedBy>
  <cp:revision>279</cp:revision>
  <cp:lastPrinted>1601-01-01T00:00:00Z</cp:lastPrinted>
  <dcterms:created xsi:type="dcterms:W3CDTF">1601-01-01T00:00:00Z</dcterms:created>
  <dcterms:modified xsi:type="dcterms:W3CDTF">2014-10-31T21:05:14Z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