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74" r:id="rId7"/>
    <p:sldId id="283" r:id="rId8"/>
    <p:sldId id="275" r:id="rId9"/>
    <p:sldId id="272" r:id="rId10"/>
    <p:sldId id="277" r:id="rId11"/>
    <p:sldId id="267" r:id="rId12"/>
    <p:sldId id="284" r:id="rId13"/>
    <p:sldId id="278" r:id="rId14"/>
    <p:sldId id="280" r:id="rId15"/>
    <p:sldId id="268" r:id="rId16"/>
    <p:sldId id="285" r:id="rId17"/>
    <p:sldId id="281" r:id="rId18"/>
    <p:sldId id="282" r:id="rId19"/>
    <p:sldId id="286" r:id="rId20"/>
    <p:sldId id="261" r:id="rId21"/>
    <p:sldId id="273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60"/>
  </p:normalViewPr>
  <p:slideViewPr>
    <p:cSldViewPr>
      <p:cViewPr varScale="1">
        <p:scale>
          <a:sx n="56" d="100"/>
          <a:sy n="56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D494-C90F-41DD-8FCD-BBEA98550BC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9536C-A2BB-43CE-815F-E7B3370CE93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652F-E5E2-4101-963C-C26E1F1C22F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DCD4-4626-47CB-A03A-0AED475773A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9FCA-7D39-4F8E-9842-BD41B858AF1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E9D4-C800-41D5-BA16-C185915DF65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37E2-58D4-4605-8528-0B494DCC269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B4B3-F531-475E-B275-F288414AAA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8C0C4-15DE-46A8-A76F-4CCFC4C23DC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34498-83D9-4A38-AAF7-3AE267A4F19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213B4-9E00-4ABB-9ACC-912E801D144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86E0842-DE06-445C-A7E6-588DD0E202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search?q=chodov%C3%A9&amp;rlz=1R2RNRN_csCZ443&amp;tbm=isch&amp;tbo=u&amp;source=univ&amp;sa=X&amp;ei=wdLmUZK-C4Op4gSzoYCADA&amp;sqi=2&amp;ved=0CEMQsAQ&amp;biw=1116&amp;bih=674" TargetMode="External"/><Relationship Id="rId13" Type="http://schemas.openxmlformats.org/officeDocument/2006/relationships/hyperlink" Target="http://ciselnik.artega.cz/vekova_struktura_obyvatel_cr.php" TargetMode="External"/><Relationship Id="rId3" Type="http://schemas.openxmlformats.org/officeDocument/2006/relationships/hyperlink" Target="http://www.google.cz/search?q=keltov%C3%25" TargetMode="External"/><Relationship Id="rId7" Type="http://schemas.openxmlformats.org/officeDocument/2006/relationships/hyperlink" Target="http://www.google.cz/search?q=romov%C3%25" TargetMode="External"/><Relationship Id="rId12" Type="http://schemas.openxmlformats.org/officeDocument/2006/relationships/hyperlink" Target="http://www.google.cz/search?q=hustota+zalidn%C4%9Bn%C3%AD+%C4%8Dr+obr%C3%25" TargetMode="External"/><Relationship Id="rId2" Type="http://schemas.openxmlformats.org/officeDocument/2006/relationships/hyperlink" Target="http://www.google.cz/search?q=velkomoravsk%C3%A1+%C5%99%C3%AD%C5%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z/search?q=vietnamci+obr%C3%25" TargetMode="External"/><Relationship Id="rId11" Type="http://schemas.openxmlformats.org/officeDocument/2006/relationships/hyperlink" Target="http://www.google.cz/search?q=n%C3%A1rodnostn%C3%AD+slo%C5%BEen%C3%AD+%C4%8Dr+obr%C3%25" TargetMode="External"/><Relationship Id="rId5" Type="http://schemas.openxmlformats.org/officeDocument/2006/relationships/hyperlink" Target="http://cs.wikipedia.org/wiki/Soubor:Czh-3.jpg" TargetMode="External"/><Relationship Id="rId15" Type="http://schemas.openxmlformats.org/officeDocument/2006/relationships/image" Target="../media/image2.jpeg"/><Relationship Id="rId10" Type="http://schemas.openxmlformats.org/officeDocument/2006/relationships/hyperlink" Target="http://www.google.cz/search?q=slov%C3%A1ck%C3%A9+slavnosti+v%C3%ADna+obr%C3%25" TargetMode="External"/><Relationship Id="rId4" Type="http://schemas.openxmlformats.org/officeDocument/2006/relationships/hyperlink" Target="http://cs.wikipedia.org/wiki/Soubor:Vestonicka_venuse_edit.jpg" TargetMode="External"/><Relationship Id="rId9" Type="http://schemas.openxmlformats.org/officeDocument/2006/relationships/hyperlink" Target="http://www.google.cz/search?q=vala%C5%A1sk%C3%A9+slavnosti+obr%C3%25" TargetMode="External"/><Relationship Id="rId14" Type="http://schemas.openxmlformats.org/officeDocument/2006/relationships/hyperlink" Target="http://www.google.cz/search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search?q=T%C5%99eb%C3%AD%C4%8D+%C5%BEidovsk%C3%BD+h%C5%25" TargetMode="External"/><Relationship Id="rId3" Type="http://schemas.openxmlformats.org/officeDocument/2006/relationships/hyperlink" Target="http://www.google.cz/search?q=ostrava&amp;rlz=1R2RNRN_csCZ443&amp;tbm=isch&amp;tbo=u&amp;source=univ&amp;sa=X&amp;ei=4vDmUbvWIsnS4QSsr4HAAw&amp;ved=0CF8QsAQ&amp;biw=1116&amp;bih=674" TargetMode="External"/><Relationship Id="rId7" Type="http://schemas.openxmlformats.org/officeDocument/2006/relationships/hyperlink" Target="http://www.google.cz/search?q=tel%C4%8D&amp;rlz=1R2RNRN_csCZ443&amp;tbm=isch&amp;tbo=u&amp;source=univ&amp;sa=X&amp;ei=3PnmUbKSBoOt4AS-" TargetMode="External"/><Relationship Id="rId2" Type="http://schemas.openxmlformats.org/officeDocument/2006/relationships/hyperlink" Target="http://www.google.cz/search?q=Plze%C5%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Brno_Vinohrady_Montage.jpg" TargetMode="External"/><Relationship Id="rId5" Type="http://schemas.openxmlformats.org/officeDocument/2006/relationships/hyperlink" Target="http://www.google.cz/search?q=vesnice+obr%C3%25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google.cz/search?q=olomouc&amp;rlz=1R2RNRN_csCZ443&amp;tbm=isch&amp;tbo=u&amp;source=univ&amp;sa=X&amp;ei=RfHmUaj2Lub24QTUyYGoBg&amp;ved=0CFcQsAQ&amp;biw=1116&amp;bih=674" TargetMode="External"/><Relationship Id="rId9" Type="http://schemas.openxmlformats.org/officeDocument/2006/relationships/hyperlink" Target="http://www.google.cz/search?q=skanzen+vesel%C3%BD+kopec+na+vyso%C4%8Din%C4%9B+obr%C3%2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429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ZALIDNĚNÍ KRAJŮ</a:t>
            </a: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Z_054_Česká </a:t>
            </a: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republika_Zalidnění krajů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Jitka Kořístková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a Mateřská škola Kašava, okres Zlín, příspěvková organizace</a:t>
            </a:r>
          </a:p>
          <a:p>
            <a:pPr algn="ctr"/>
            <a:endParaRPr lang="cs-CZ"/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066800" y="990600"/>
          <a:ext cx="7010400" cy="4520779"/>
        </p:xfrm>
        <a:graphic>
          <a:graphicData uri="http://schemas.openxmlformats.org/drawingml/2006/table">
            <a:tbl>
              <a:tblPr/>
              <a:tblGrid>
                <a:gridCol w="2336800"/>
                <a:gridCol w="2336800"/>
                <a:gridCol w="2336800"/>
              </a:tblGrid>
              <a:tr h="537969">
                <a:tc>
                  <a:txBody>
                    <a:bodyPr/>
                    <a:lstStyle/>
                    <a:p>
                      <a:r>
                        <a:rPr lang="cs-CZ" sz="1400" dirty="0"/>
                        <a:t>Věk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Počet obyvatel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Podíl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70">
                <a:tc>
                  <a:txBody>
                    <a:bodyPr/>
                    <a:lstStyle/>
                    <a:p>
                      <a:r>
                        <a:rPr lang="cs-CZ" sz="1400"/>
                        <a:t>0 až 14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1 528 362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14,5%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70">
                <a:tc>
                  <a:txBody>
                    <a:bodyPr/>
                    <a:lstStyle/>
                    <a:p>
                      <a:r>
                        <a:rPr lang="cs-CZ" sz="1400"/>
                        <a:t>15 až 19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568 658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5,4%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70">
                <a:tc>
                  <a:txBody>
                    <a:bodyPr/>
                    <a:lstStyle/>
                    <a:p>
                      <a:r>
                        <a:rPr lang="cs-CZ" sz="1400"/>
                        <a:t>20 až 24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689 526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6,5%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70">
                <a:tc>
                  <a:txBody>
                    <a:bodyPr/>
                    <a:lstStyle/>
                    <a:p>
                      <a:r>
                        <a:rPr lang="cs-CZ" sz="1400"/>
                        <a:t>25 až 29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744 322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7,1%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70">
                <a:tc>
                  <a:txBody>
                    <a:bodyPr/>
                    <a:lstStyle/>
                    <a:p>
                      <a:r>
                        <a:rPr lang="cs-CZ" sz="1400"/>
                        <a:t>30 až 34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882 664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8,4%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70">
                <a:tc>
                  <a:txBody>
                    <a:bodyPr/>
                    <a:lstStyle/>
                    <a:p>
                      <a:r>
                        <a:rPr lang="cs-CZ" sz="1400"/>
                        <a:t>35 až 39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901 657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8,6%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70">
                <a:tc>
                  <a:txBody>
                    <a:bodyPr/>
                    <a:lstStyle/>
                    <a:p>
                      <a:r>
                        <a:rPr lang="cs-CZ" sz="1400"/>
                        <a:t>40 až 44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710 888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6,7%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70">
                <a:tc>
                  <a:txBody>
                    <a:bodyPr/>
                    <a:lstStyle/>
                    <a:p>
                      <a:r>
                        <a:rPr lang="cs-CZ" sz="1400"/>
                        <a:t>45 až 49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700 169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6,6%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70">
                <a:tc>
                  <a:txBody>
                    <a:bodyPr/>
                    <a:lstStyle/>
                    <a:p>
                      <a:r>
                        <a:rPr lang="cs-CZ" sz="1400"/>
                        <a:t>50 až 54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663 438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6,3%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70">
                <a:tc>
                  <a:txBody>
                    <a:bodyPr/>
                    <a:lstStyle/>
                    <a:p>
                      <a:r>
                        <a:rPr lang="cs-CZ" sz="1400"/>
                        <a:t>55 až 59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750 047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7,1%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70">
                <a:tc>
                  <a:txBody>
                    <a:bodyPr/>
                    <a:lstStyle/>
                    <a:p>
                      <a:r>
                        <a:rPr lang="cs-CZ" sz="1400"/>
                        <a:t>60 až 64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742 663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7%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70">
                <a:tc>
                  <a:txBody>
                    <a:bodyPr/>
                    <a:lstStyle/>
                    <a:p>
                      <a:r>
                        <a:rPr lang="cs-CZ" sz="1400"/>
                        <a:t>65 a více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1 658 938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15,7%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70">
                <a:tc>
                  <a:txBody>
                    <a:bodyPr/>
                    <a:lstStyle/>
                    <a:p>
                      <a:r>
                        <a:rPr lang="cs-CZ" sz="1400"/>
                        <a:t>CELKEM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10 541 332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100%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828800" y="381000"/>
            <a:ext cx="549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</a:rPr>
              <a:t>Věková struktura obyvatel v ČR k roku 2011</a:t>
            </a:r>
            <a:endParaRPr lang="cs-CZ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57200" y="1219200"/>
          <a:ext cx="3587571" cy="4164748"/>
        </p:xfrm>
        <a:graphic>
          <a:graphicData uri="http://schemas.openxmlformats.org/drawingml/2006/table">
            <a:tbl>
              <a:tblPr/>
              <a:tblGrid>
                <a:gridCol w="1195857"/>
                <a:gridCol w="1195857"/>
                <a:gridCol w="1195857"/>
              </a:tblGrid>
              <a:tr h="482169">
                <a:tc>
                  <a:txBody>
                    <a:bodyPr/>
                    <a:lstStyle/>
                    <a:p>
                      <a:r>
                        <a:rPr lang="cs-CZ" sz="1400" dirty="0"/>
                        <a:t>Věk - Muži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Počet obyvatel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Podíl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0 až 14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784 464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15,2%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15 až 19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291 665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5,6%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20 až 24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353 812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6,8%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25 až 29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385 297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7,4%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30 až 34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454 457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8,8%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35 až 39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462 969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9%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40 až 44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364 626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7%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45 až 49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356 125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6,9%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50 až 54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331 906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6,4%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55 až 59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365 697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7,1%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60 až 64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352 160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6,8%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65 a více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669 027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12,9%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CELKEM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5 172 205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724400" y="1219200"/>
          <a:ext cx="3587571" cy="4164748"/>
        </p:xfrm>
        <a:graphic>
          <a:graphicData uri="http://schemas.openxmlformats.org/drawingml/2006/table">
            <a:tbl>
              <a:tblPr/>
              <a:tblGrid>
                <a:gridCol w="1195857"/>
                <a:gridCol w="1195857"/>
                <a:gridCol w="1195857"/>
              </a:tblGrid>
              <a:tr h="482169">
                <a:tc>
                  <a:txBody>
                    <a:bodyPr/>
                    <a:lstStyle/>
                    <a:p>
                      <a:r>
                        <a:rPr lang="cs-CZ" sz="1400"/>
                        <a:t>Věk - Ženy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Počet obyvatel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Podíl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0 až 14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743 898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13,9%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15 až 19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276 993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5,2%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20 až 24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335 714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6,3%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25 až 29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359 025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6,7%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30 až 34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428 207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8%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35 až 39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438 688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8,2%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40 až 44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346 262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6,4%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45 až 49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344 044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6,4%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50 až 54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331 532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6,2%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55 až 59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384 350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7,2%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60 až 64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390 503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7,3%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65 a více let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989 911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18,4%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525">
                <a:tc>
                  <a:txBody>
                    <a:bodyPr/>
                    <a:lstStyle/>
                    <a:p>
                      <a:r>
                        <a:rPr lang="cs-CZ" sz="1400"/>
                        <a:t>CELKEM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5 369 127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100%</a:t>
                      </a:r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457200" y="533400"/>
            <a:ext cx="3515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rgbClr val="000066"/>
                </a:solidFill>
              </a:rPr>
              <a:t>Věková struktura obyvatel v ČR - MUŽI 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4800600" y="533400"/>
            <a:ext cx="35076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rgbClr val="000066"/>
                </a:solidFill>
              </a:rPr>
              <a:t>Věková struktura obyvatel v ČR - ŽENY</a:t>
            </a:r>
            <a:endParaRPr lang="cs-CZ" sz="1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6096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Otázky: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762000" y="12954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Čím je ovlivněna hustota zalidnění v ČR?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Jaká je průměrná hustota zalidnění obyvatel na kilometr čtverečný?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Co se zjišťuje každých 10 let a mezi jaké státy se řadíme?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Jaký bude přirozený přírůstek obyvatelstva v budoucnu a kteří lidé zde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     budou žít?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Kolika let se v průměru dožívají muži a ženy?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Ke kterému náboženství se lidé nejvíce hlásí?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04800" y="381000"/>
            <a:ext cx="8686800" cy="3677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 smtClean="0">
              <a:solidFill>
                <a:srgbClr val="000066"/>
              </a:solidFill>
            </a:endParaRPr>
          </a:p>
          <a:p>
            <a:r>
              <a:rPr lang="cs-CZ" sz="2400" b="1" dirty="0" smtClean="0">
                <a:solidFill>
                  <a:srgbClr val="000066"/>
                </a:solidFill>
              </a:rPr>
              <a:t>Sídla</a:t>
            </a:r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více než </a:t>
            </a:r>
            <a:r>
              <a:rPr lang="cs-CZ" b="1" dirty="0" smtClean="0">
                <a:solidFill>
                  <a:srgbClr val="C00000"/>
                </a:solidFill>
              </a:rPr>
              <a:t>70%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b="1" dirty="0" smtClean="0">
                <a:solidFill>
                  <a:srgbClr val="000066"/>
                </a:solidFill>
              </a:rPr>
              <a:t>obyvatel</a:t>
            </a:r>
            <a:r>
              <a:rPr lang="cs-CZ" dirty="0" smtClean="0">
                <a:solidFill>
                  <a:srgbClr val="000066"/>
                </a:solidFill>
              </a:rPr>
              <a:t> žije ve </a:t>
            </a:r>
            <a:r>
              <a:rPr lang="cs-CZ" b="1" dirty="0" smtClean="0">
                <a:solidFill>
                  <a:srgbClr val="000066"/>
                </a:solidFill>
              </a:rPr>
              <a:t>městech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větší města se většinou nachází v </a:t>
            </a:r>
            <a:r>
              <a:rPr lang="cs-CZ" b="1" dirty="0" smtClean="0">
                <a:solidFill>
                  <a:srgbClr val="C00000"/>
                </a:solidFill>
              </a:rPr>
              <a:t>n……….</a:t>
            </a:r>
            <a:r>
              <a:rPr lang="cs-CZ" dirty="0" smtClean="0">
                <a:solidFill>
                  <a:srgbClr val="C00000"/>
                </a:solidFill>
              </a:rPr>
              <a:t> a </a:t>
            </a:r>
            <a:r>
              <a:rPr lang="cs-CZ" b="1" dirty="0" smtClean="0">
                <a:solidFill>
                  <a:srgbClr val="C00000"/>
                </a:solidFill>
              </a:rPr>
              <a:t>p…………..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lidé zde pracují ve </a:t>
            </a:r>
            <a:r>
              <a:rPr lang="cs-CZ" b="1" dirty="0" smtClean="0">
                <a:solidFill>
                  <a:srgbClr val="C00000"/>
                </a:solidFill>
              </a:rPr>
              <a:t>s……..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b="1" dirty="0" smtClean="0">
                <a:solidFill>
                  <a:srgbClr val="C00000"/>
                </a:solidFill>
              </a:rPr>
              <a:t>d……… </a:t>
            </a:r>
            <a:r>
              <a:rPr lang="cs-CZ" dirty="0" smtClean="0">
                <a:solidFill>
                  <a:srgbClr val="C00000"/>
                </a:solidFill>
              </a:rPr>
              <a:t>a </a:t>
            </a:r>
            <a:r>
              <a:rPr lang="cs-CZ" b="1" dirty="0" smtClean="0">
                <a:solidFill>
                  <a:srgbClr val="C00000"/>
                </a:solidFill>
              </a:rPr>
              <a:t>p……….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na vesnicích žijí lidé, kteří pracují často v </a:t>
            </a:r>
            <a:r>
              <a:rPr lang="cs-CZ" b="1" dirty="0" smtClean="0">
                <a:solidFill>
                  <a:srgbClr val="C00000"/>
                </a:solidFill>
              </a:rPr>
              <a:t>z…………</a:t>
            </a:r>
            <a:r>
              <a:rPr lang="cs-CZ" dirty="0" smtClean="0">
                <a:solidFill>
                  <a:srgbClr val="C00000"/>
                </a:solidFill>
              </a:rPr>
              <a:t>,</a:t>
            </a:r>
            <a:r>
              <a:rPr lang="cs-CZ" dirty="0" smtClean="0">
                <a:solidFill>
                  <a:srgbClr val="000066"/>
                </a:solidFill>
              </a:rPr>
              <a:t> nebo </a:t>
            </a:r>
            <a:r>
              <a:rPr lang="cs-CZ" b="1" dirty="0" smtClean="0">
                <a:solidFill>
                  <a:srgbClr val="000066"/>
                </a:solidFill>
              </a:rPr>
              <a:t>dojíždějí do měst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mnohé samoty a vesnické domy slouží obyvatelům měst k </a:t>
            </a:r>
            <a:r>
              <a:rPr lang="cs-CZ" b="1" dirty="0" smtClean="0">
                <a:solidFill>
                  <a:srgbClr val="C00000"/>
                </a:solidFill>
              </a:rPr>
              <a:t>r………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města</a:t>
            </a:r>
            <a:r>
              <a:rPr lang="cs-CZ" dirty="0" smtClean="0">
                <a:solidFill>
                  <a:srgbClr val="000066"/>
                </a:solidFill>
              </a:rPr>
              <a:t> a </a:t>
            </a:r>
            <a:r>
              <a:rPr lang="cs-CZ" b="1" dirty="0" smtClean="0">
                <a:solidFill>
                  <a:srgbClr val="000066"/>
                </a:solidFill>
              </a:rPr>
              <a:t>vesnice</a:t>
            </a:r>
            <a:r>
              <a:rPr lang="cs-CZ" dirty="0" smtClean="0">
                <a:solidFill>
                  <a:srgbClr val="000066"/>
                </a:solidFill>
              </a:rPr>
              <a:t> se vzájemně </a:t>
            </a:r>
            <a:r>
              <a:rPr lang="cs-CZ" b="1" dirty="0" smtClean="0">
                <a:solidFill>
                  <a:srgbClr val="000066"/>
                </a:solidFill>
              </a:rPr>
              <a:t>propojují</a:t>
            </a:r>
            <a:r>
              <a:rPr lang="cs-CZ" dirty="0" smtClean="0">
                <a:solidFill>
                  <a:srgbClr val="000066"/>
                </a:solidFill>
              </a:rPr>
              <a:t> zástavbou, sítí silnic a železnic</a:t>
            </a:r>
            <a:endParaRPr lang="cs-CZ" b="1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jediným </a:t>
            </a:r>
            <a:r>
              <a:rPr lang="cs-CZ" b="1" dirty="0" smtClean="0">
                <a:solidFill>
                  <a:srgbClr val="000066"/>
                </a:solidFill>
              </a:rPr>
              <a:t>světovým velkoměstem </a:t>
            </a:r>
            <a:r>
              <a:rPr lang="cs-CZ" dirty="0" smtClean="0">
                <a:solidFill>
                  <a:srgbClr val="000066"/>
                </a:solidFill>
              </a:rPr>
              <a:t>je </a:t>
            </a:r>
            <a:r>
              <a:rPr lang="cs-CZ" b="1" dirty="0" smtClean="0">
                <a:solidFill>
                  <a:srgbClr val="C00000"/>
                </a:solidFill>
              </a:rPr>
              <a:t>P…… 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světové velkoměsto má nad </a:t>
            </a:r>
            <a:r>
              <a:rPr lang="cs-CZ" b="1" dirty="0" smtClean="0">
                <a:solidFill>
                  <a:srgbClr val="C00000"/>
                </a:solidFill>
              </a:rPr>
              <a:t>………….. </a:t>
            </a:r>
            <a:r>
              <a:rPr lang="cs-CZ" dirty="0" smtClean="0">
                <a:solidFill>
                  <a:srgbClr val="000066"/>
                </a:solidFill>
              </a:rPr>
              <a:t>obyvatel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města s počtem obyvatel vyšším než </a:t>
            </a:r>
            <a:r>
              <a:rPr lang="cs-CZ" b="1" dirty="0" smtClean="0">
                <a:solidFill>
                  <a:srgbClr val="C00000"/>
                </a:solidFill>
              </a:rPr>
              <a:t>…………..</a:t>
            </a: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nazýváme </a:t>
            </a:r>
            <a:r>
              <a:rPr lang="cs-CZ" b="1" dirty="0" smtClean="0">
                <a:solidFill>
                  <a:srgbClr val="000066"/>
                </a:solidFill>
              </a:rPr>
              <a:t>velkoměsta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českými velkoměsty jsou </a:t>
            </a:r>
            <a:r>
              <a:rPr lang="cs-CZ" b="1" dirty="0" smtClean="0">
                <a:solidFill>
                  <a:srgbClr val="C00000"/>
                </a:solidFill>
              </a:rPr>
              <a:t>B…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b="1" dirty="0" smtClean="0">
                <a:solidFill>
                  <a:srgbClr val="C00000"/>
                </a:solidFill>
              </a:rPr>
              <a:t>O……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b="1" dirty="0" smtClean="0">
                <a:solidFill>
                  <a:srgbClr val="C00000"/>
                </a:solidFill>
              </a:rPr>
              <a:t>P……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b="1" dirty="0" smtClean="0">
                <a:solidFill>
                  <a:srgbClr val="C00000"/>
                </a:solidFill>
              </a:rPr>
              <a:t>O………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5" name="Obrázek 4" descr="pra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962400"/>
            <a:ext cx="6096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838200" y="4038600"/>
            <a:ext cx="16273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0066"/>
                </a:solidFill>
              </a:rPr>
              <a:t>Praha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- světové velkoměsto</a:t>
            </a:r>
            <a:endParaRPr lang="cs-CZ" sz="1200" dirty="0">
              <a:solidFill>
                <a:srgbClr val="000066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04800" y="381000"/>
            <a:ext cx="264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Doplň chybějící názvy: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838200" y="45720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cs-CZ" sz="1200" b="1" dirty="0">
              <a:solidFill>
                <a:srgbClr val="000066"/>
              </a:solidFill>
            </a:endParaRPr>
          </a:p>
        </p:txBody>
      </p:sp>
      <p:pic>
        <p:nvPicPr>
          <p:cNvPr id="6" name="Obrázek 5" descr="brno_letec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685800"/>
            <a:ext cx="35242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plzen_l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505200"/>
            <a:ext cx="3581400" cy="236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photo_olomouc_zoom_horni_names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505200"/>
            <a:ext cx="3581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Ostrava-celek-w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685800"/>
            <a:ext cx="3581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3429000" y="76200"/>
            <a:ext cx="2037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</a:rPr>
              <a:t>Velkoměsta ČR</a:t>
            </a:r>
            <a:endParaRPr lang="cs-CZ" sz="2000" b="1" dirty="0">
              <a:solidFill>
                <a:srgbClr val="000066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5800" y="45720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0066"/>
                </a:solidFill>
              </a:rPr>
              <a:t>Brno</a:t>
            </a:r>
            <a:endParaRPr lang="cs-CZ" sz="1200" b="1" dirty="0">
              <a:solidFill>
                <a:srgbClr val="000066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85800" y="3276600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0066"/>
                </a:solidFill>
              </a:rPr>
              <a:t>Plzeň</a:t>
            </a:r>
            <a:endParaRPr lang="cs-CZ" sz="1200" b="1" dirty="0">
              <a:solidFill>
                <a:srgbClr val="000066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800600" y="457200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0066"/>
                </a:solidFill>
              </a:rPr>
              <a:t>Ostrava</a:t>
            </a:r>
            <a:endParaRPr lang="cs-CZ" sz="1200" b="1" dirty="0">
              <a:solidFill>
                <a:srgbClr val="000066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800600" y="3276600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0066"/>
                </a:solidFill>
              </a:rPr>
              <a:t>Olomouc</a:t>
            </a:r>
            <a:endParaRPr lang="cs-CZ" sz="1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2"/>
          <p:cNvSpPr txBox="1">
            <a:spLocks noChangeArrowheads="1"/>
          </p:cNvSpPr>
          <p:nvPr/>
        </p:nvSpPr>
        <p:spPr bwMode="auto">
          <a:xfrm>
            <a:off x="609600" y="3048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1638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Obdélník 3"/>
          <p:cNvSpPr>
            <a:spLocks noChangeArrowheads="1"/>
          </p:cNvSpPr>
          <p:nvPr/>
        </p:nvSpPr>
        <p:spPr bwMode="auto">
          <a:xfrm>
            <a:off x="838200" y="2413000"/>
            <a:ext cx="815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04800" y="381000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Česká republika má </a:t>
            </a:r>
            <a:r>
              <a:rPr lang="cs-CZ" b="1" dirty="0" smtClean="0">
                <a:solidFill>
                  <a:srgbClr val="000066"/>
                </a:solidFill>
              </a:rPr>
              <a:t>hustou síť sídel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kromě </a:t>
            </a:r>
            <a:r>
              <a:rPr lang="cs-CZ" b="1" dirty="0" smtClean="0">
                <a:solidFill>
                  <a:srgbClr val="000066"/>
                </a:solidFill>
              </a:rPr>
              <a:t>obytné funkce </a:t>
            </a:r>
            <a:r>
              <a:rPr lang="cs-CZ" dirty="0" smtClean="0">
                <a:solidFill>
                  <a:srgbClr val="000066"/>
                </a:solidFill>
              </a:rPr>
              <a:t>jsou významné také jejich </a:t>
            </a:r>
            <a:r>
              <a:rPr lang="cs-CZ" b="1" dirty="0" smtClean="0">
                <a:solidFill>
                  <a:srgbClr val="000066"/>
                </a:solidFill>
              </a:rPr>
              <a:t>pracovní</a:t>
            </a:r>
            <a:r>
              <a:rPr lang="cs-CZ" dirty="0" smtClean="0">
                <a:solidFill>
                  <a:srgbClr val="000066"/>
                </a:solidFill>
              </a:rPr>
              <a:t> a </a:t>
            </a:r>
            <a:r>
              <a:rPr lang="cs-CZ" b="1" dirty="0" smtClean="0">
                <a:solidFill>
                  <a:srgbClr val="000066"/>
                </a:solidFill>
              </a:rPr>
              <a:t>obslužná funkce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úroveň služeb </a:t>
            </a:r>
            <a:r>
              <a:rPr lang="cs-CZ" dirty="0" smtClean="0">
                <a:solidFill>
                  <a:srgbClr val="000066"/>
                </a:solidFill>
              </a:rPr>
              <a:t>a </a:t>
            </a:r>
            <a:r>
              <a:rPr lang="cs-CZ" b="1" dirty="0" smtClean="0">
                <a:solidFill>
                  <a:srgbClr val="000066"/>
                </a:solidFill>
              </a:rPr>
              <a:t>vybavenost službami </a:t>
            </a:r>
            <a:r>
              <a:rPr lang="cs-CZ" dirty="0" smtClean="0">
                <a:solidFill>
                  <a:srgbClr val="000066"/>
                </a:solidFill>
              </a:rPr>
              <a:t>je přímo úměrná počtu obyvatel sídla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ve </a:t>
            </a:r>
            <a:r>
              <a:rPr lang="cs-CZ" b="1" dirty="0" smtClean="0">
                <a:solidFill>
                  <a:srgbClr val="000066"/>
                </a:solidFill>
              </a:rPr>
              <a:t>městech</a:t>
            </a:r>
            <a:r>
              <a:rPr lang="cs-CZ" dirty="0" smtClean="0">
                <a:solidFill>
                  <a:srgbClr val="000066"/>
                </a:solidFill>
              </a:rPr>
              <a:t> najdeme </a:t>
            </a:r>
            <a:r>
              <a:rPr lang="cs-CZ" b="1" dirty="0" smtClean="0">
                <a:solidFill>
                  <a:srgbClr val="000066"/>
                </a:solidFill>
              </a:rPr>
              <a:t>velké nemocnice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peněžní ústavy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vysoké školy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</a:t>
            </a:r>
            <a:r>
              <a:rPr lang="cs-CZ" b="1" dirty="0" smtClean="0">
                <a:solidFill>
                  <a:srgbClr val="000066"/>
                </a:solidFill>
              </a:rPr>
              <a:t>divadla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kina </a:t>
            </a:r>
            <a:r>
              <a:rPr lang="cs-CZ" dirty="0" smtClean="0">
                <a:solidFill>
                  <a:srgbClr val="000066"/>
                </a:solidFill>
              </a:rPr>
              <a:t>apod.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obyvatelé velkých měst většinou žijí ve </a:t>
            </a:r>
            <a:r>
              <a:rPr lang="cs-CZ" b="1" dirty="0" smtClean="0">
                <a:solidFill>
                  <a:srgbClr val="000066"/>
                </a:solidFill>
              </a:rPr>
              <a:t>zhoršeném životním prostředí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na </a:t>
            </a:r>
            <a:r>
              <a:rPr lang="cs-CZ" b="1" dirty="0" smtClean="0">
                <a:solidFill>
                  <a:srgbClr val="000066"/>
                </a:solidFill>
              </a:rPr>
              <a:t>vesnicích</a:t>
            </a:r>
            <a:r>
              <a:rPr lang="cs-CZ" dirty="0" smtClean="0">
                <a:solidFill>
                  <a:srgbClr val="000066"/>
                </a:solidFill>
              </a:rPr>
              <a:t> jsou dostupné většinou základní služby - </a:t>
            </a:r>
            <a:r>
              <a:rPr lang="cs-CZ" b="1" dirty="0" smtClean="0">
                <a:solidFill>
                  <a:srgbClr val="000066"/>
                </a:solidFill>
              </a:rPr>
              <a:t>základní škola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prodejna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</a:t>
            </a:r>
            <a:r>
              <a:rPr lang="cs-CZ" b="1" dirty="0" smtClean="0">
                <a:solidFill>
                  <a:srgbClr val="000066"/>
                </a:solidFill>
              </a:rPr>
              <a:t>potravin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pošta</a:t>
            </a:r>
            <a:r>
              <a:rPr lang="cs-CZ" dirty="0" smtClean="0">
                <a:solidFill>
                  <a:srgbClr val="000066"/>
                </a:solidFill>
              </a:rPr>
              <a:t>/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některé historické budovy nebo části měst jsou </a:t>
            </a:r>
            <a:r>
              <a:rPr lang="cs-CZ" b="1" dirty="0" smtClean="0">
                <a:solidFill>
                  <a:srgbClr val="000066"/>
                </a:solidFill>
              </a:rPr>
              <a:t>chráněny </a:t>
            </a:r>
            <a:r>
              <a:rPr lang="cs-CZ" dirty="0" smtClean="0">
                <a:solidFill>
                  <a:srgbClr val="000066"/>
                </a:solidFill>
              </a:rPr>
              <a:t>státem jako </a:t>
            </a:r>
            <a:r>
              <a:rPr lang="cs-CZ" b="1" dirty="0" smtClean="0">
                <a:solidFill>
                  <a:srgbClr val="000066"/>
                </a:solidFill>
              </a:rPr>
              <a:t>městské </a:t>
            </a:r>
            <a:r>
              <a:rPr lang="cs-CZ" dirty="0" smtClean="0">
                <a:solidFill>
                  <a:srgbClr val="000066"/>
                </a:solidFill>
              </a:rPr>
              <a:t/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</a:t>
            </a:r>
            <a:r>
              <a:rPr lang="cs-CZ" b="1" dirty="0" smtClean="0">
                <a:solidFill>
                  <a:srgbClr val="000066"/>
                </a:solidFill>
              </a:rPr>
              <a:t>památkové rezervace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nejcennější architektonické památky jsou zapsány do </a:t>
            </a:r>
            <a:r>
              <a:rPr lang="cs-CZ" b="1" dirty="0" smtClean="0">
                <a:solidFill>
                  <a:srgbClr val="000066"/>
                </a:solidFill>
              </a:rPr>
              <a:t>Seznamu světového </a:t>
            </a:r>
            <a:br>
              <a:rPr lang="cs-CZ" b="1" dirty="0" smtClean="0">
                <a:solidFill>
                  <a:srgbClr val="000066"/>
                </a:solidFill>
              </a:rPr>
            </a:br>
            <a:r>
              <a:rPr lang="cs-CZ" b="1" dirty="0" smtClean="0">
                <a:solidFill>
                  <a:srgbClr val="000066"/>
                </a:solidFill>
              </a:rPr>
              <a:t>    kulturního dědictví UNESCO </a:t>
            </a:r>
            <a:r>
              <a:rPr lang="cs-CZ" dirty="0" smtClean="0">
                <a:solidFill>
                  <a:srgbClr val="000066"/>
                </a:solidFill>
              </a:rPr>
              <a:t>/naše území má </a:t>
            </a:r>
            <a:r>
              <a:rPr lang="cs-CZ" b="1" dirty="0" smtClean="0">
                <a:solidFill>
                  <a:srgbClr val="000066"/>
                </a:solidFill>
              </a:rPr>
              <a:t>12 </a:t>
            </a:r>
            <a:r>
              <a:rPr lang="cs-CZ" dirty="0" smtClean="0">
                <a:solidFill>
                  <a:srgbClr val="000066"/>
                </a:solidFill>
              </a:rPr>
              <a:t>takových památek/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architektonicky cenné stavební objekty </a:t>
            </a:r>
            <a:r>
              <a:rPr lang="cs-CZ" b="1" dirty="0" smtClean="0">
                <a:solidFill>
                  <a:srgbClr val="000066"/>
                </a:solidFill>
              </a:rPr>
              <a:t>vesnického charakteru </a:t>
            </a:r>
            <a:r>
              <a:rPr lang="cs-CZ" dirty="0" smtClean="0">
                <a:solidFill>
                  <a:srgbClr val="000066"/>
                </a:solidFill>
              </a:rPr>
              <a:t>jsou soustředěny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v muzeích v přírodě – v tzv. </a:t>
            </a:r>
            <a:r>
              <a:rPr lang="cs-CZ" b="1" dirty="0" smtClean="0">
                <a:solidFill>
                  <a:srgbClr val="000066"/>
                </a:solidFill>
              </a:rPr>
              <a:t>skanzenech</a:t>
            </a:r>
            <a:endParaRPr lang="cs-CZ" b="1" dirty="0">
              <a:solidFill>
                <a:srgbClr val="000066"/>
              </a:solidFill>
            </a:endParaRPr>
          </a:p>
        </p:txBody>
      </p:sp>
      <p:pic>
        <p:nvPicPr>
          <p:cNvPr id="6" name="Obrázek 5" descr="573px-Brno_Vinohrady_Mont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343400"/>
            <a:ext cx="2514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vesnice-det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343400"/>
            <a:ext cx="2743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6096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Otázky: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762000" y="13716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Kolik obyvatel žije ve městech a kde se nacházejí větší města?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 se liší práce lidí ve městech a na vesnicích?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Je u nás světové velkoměsto a jaká musí mít kritéria?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Vyjmenuj česká velkoměsta.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Jaké služby najdeme ve městech a jaké na vesnici?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Kolik českých památek je zapsáno v seznamu světového dědictví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     UNESCO?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_DSC0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209800"/>
            <a:ext cx="32766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9910-TR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533400"/>
            <a:ext cx="3352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namesti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505200"/>
            <a:ext cx="3352800" cy="259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953000" y="1905000"/>
            <a:ext cx="2739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0066"/>
                </a:solidFill>
              </a:rPr>
              <a:t>Skanzen Veselý kopec na Vysočině</a:t>
            </a:r>
            <a:endParaRPr lang="cs-CZ" sz="1200" b="1" dirty="0">
              <a:solidFill>
                <a:srgbClr val="000066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90600" y="228600"/>
            <a:ext cx="3587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0066"/>
                </a:solidFill>
              </a:rPr>
              <a:t>Židovský hřbitov v Třebíči </a:t>
            </a:r>
            <a:r>
              <a:rPr lang="cs-CZ" sz="1200" dirty="0" smtClean="0">
                <a:solidFill>
                  <a:srgbClr val="000066"/>
                </a:solidFill>
              </a:rPr>
              <a:t>– památka UNESCO</a:t>
            </a:r>
            <a:endParaRPr lang="cs-CZ" sz="1200" dirty="0">
              <a:solidFill>
                <a:srgbClr val="000066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90600" y="3200400"/>
            <a:ext cx="3435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0066"/>
                </a:solidFill>
              </a:rPr>
              <a:t>Telč </a:t>
            </a:r>
            <a:r>
              <a:rPr lang="cs-CZ" sz="1200" dirty="0" smtClean="0">
                <a:solidFill>
                  <a:srgbClr val="000066"/>
                </a:solidFill>
              </a:rPr>
              <a:t>– městská památková rezervace UNESCO</a:t>
            </a:r>
            <a:endParaRPr lang="cs-CZ" sz="1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1000" y="9906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solidFill>
                  <a:srgbClr val="000066"/>
                </a:solidFill>
              </a:rPr>
              <a:t>1. Historické jádro Prahy (1992)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>2. Historické jádro Českého Krumlova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(1992)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>3. Historické jádro Telče (1992)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>4. Poutní kostel sv. Jana Nepomuckého na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Zelené hoře (1994)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>5. Historické jádro Kutné Hory s kostelem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sv. Barbory a katedrálou Nanebevzetí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Panny Marie v Sedlci (1995)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>6. Kulturní krajina Lednice-Valtice (1996)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>7. Zahrady a zámek v Kroměříži (1998)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>8. Vesnická památková rezervace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Holašovice (1998)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>9. Zámek v Litomyšli (1999)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>10.Sloup Nejsvětější Trojice v Olomouci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(2000)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>11.Vila Tugendhat v Brně (2001)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>12.Židovská čtvrť a bazilika sv. Prokopa v 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 Třebíči (2003)</a:t>
            </a: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219200" y="304800"/>
            <a:ext cx="6641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</a:rPr>
              <a:t>12. památek České republiky zapsaných do UNESCO</a:t>
            </a:r>
            <a:endParaRPr lang="cs-CZ" sz="2000" b="1" dirty="0">
              <a:solidFill>
                <a:srgbClr val="000066"/>
              </a:solidFill>
            </a:endParaRPr>
          </a:p>
        </p:txBody>
      </p:sp>
      <p:pic>
        <p:nvPicPr>
          <p:cNvPr id="6" name="Obrázek 5" descr="Villa_Tugendhat-20070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066800"/>
            <a:ext cx="3352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800px-Kutna_Hora_CZ_St_Barbara_Cathedral_front_view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505200"/>
            <a:ext cx="3352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11430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Otázka:</a:t>
            </a: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Kolik českých památek sis konkrétně zapamatoval, které jsou zapsány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     v seznamu světového kulturního dědictví UNESCO?</a:t>
            </a:r>
          </a:p>
          <a:p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307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60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k seznámení žáků k tématu </a:t>
            </a:r>
            <a:br>
              <a:rPr lang="cs-CZ" dirty="0"/>
            </a:br>
            <a:r>
              <a:rPr lang="cs-CZ" dirty="0"/>
              <a:t>    </a:t>
            </a:r>
            <a:r>
              <a:rPr lang="cs-CZ" dirty="0" smtClean="0"/>
              <a:t>OBYVATELSTVO A SÍDLA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rozvíjí nově získané vědomosti a dovednosti</a:t>
            </a:r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zeměpis a ročník 8.</a:t>
            </a:r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učebnici: </a:t>
            </a:r>
            <a:br>
              <a:rPr lang="cs-CZ" dirty="0"/>
            </a:br>
            <a:r>
              <a:rPr lang="cs-CZ" dirty="0"/>
              <a:t>    MILAN HOLEČEK A KOL. </a:t>
            </a:r>
            <a:r>
              <a:rPr lang="cs-CZ" i="1" dirty="0"/>
              <a:t>Česká republika pro 8. a 9. ročník základní </a:t>
            </a:r>
            <a:br>
              <a:rPr lang="cs-CZ" i="1" dirty="0"/>
            </a:br>
            <a:r>
              <a:rPr lang="cs-CZ" i="1" dirty="0"/>
              <a:t>    školy</a:t>
            </a:r>
            <a:r>
              <a:rPr lang="cs-CZ" dirty="0"/>
              <a:t>. Praha: Fortuna, 2005. ISBN 80-7168--930-0</a:t>
            </a:r>
          </a:p>
          <a:p>
            <a:endParaRPr lang="cs-CZ" dirty="0"/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1"/>
          <p:cNvSpPr txBox="1">
            <a:spLocks noChangeArrowheads="1"/>
          </p:cNvSpPr>
          <p:nvPr/>
        </p:nvSpPr>
        <p:spPr bwMode="auto">
          <a:xfrm>
            <a:off x="228600" y="76200"/>
            <a:ext cx="89154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00066"/>
                </a:solidFill>
              </a:rPr>
              <a:t>Zdroje</a:t>
            </a:r>
            <a:r>
              <a:rPr lang="cs-CZ" sz="1400" dirty="0" smtClean="0">
                <a:solidFill>
                  <a:srgbClr val="000066"/>
                </a:solidFill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cs-CZ" sz="1200" dirty="0" smtClean="0"/>
              <a:t> </a:t>
            </a:r>
            <a:r>
              <a:rPr lang="cs-CZ" sz="1200" dirty="0" smtClean="0">
                <a:solidFill>
                  <a:srgbClr val="000066"/>
                </a:solidFill>
              </a:rPr>
              <a:t>Velkomoravská říše.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4.9.2011]. Dostupné z: 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http://www.google.cz/search?q=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velkomoravsk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%C3%A1+%C5%99%C3%AD%C5%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Keltská říše.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23.8.2008]. Dostupné z: 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http://www.google.cz/search?q=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keltov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</a:t>
            </a:r>
            <a:r>
              <a:rPr lang="cs-CZ" sz="1200" dirty="0" err="1" smtClean="0">
                <a:solidFill>
                  <a:srgbClr val="000066"/>
                </a:solidFill>
              </a:rPr>
              <a:t>Vestonicka</a:t>
            </a:r>
            <a:r>
              <a:rPr lang="cs-CZ" sz="1200" dirty="0" smtClean="0">
                <a:solidFill>
                  <a:srgbClr val="000066"/>
                </a:solidFill>
              </a:rPr>
              <a:t> </a:t>
            </a:r>
            <a:r>
              <a:rPr lang="cs-CZ" sz="1200" dirty="0" err="1" smtClean="0">
                <a:solidFill>
                  <a:srgbClr val="000066"/>
                </a:solidFill>
              </a:rPr>
              <a:t>venuse</a:t>
            </a:r>
            <a:r>
              <a:rPr lang="cs-CZ" sz="1200" dirty="0" smtClean="0">
                <a:solidFill>
                  <a:srgbClr val="000066"/>
                </a:solidFill>
              </a:rPr>
              <a:t> edit.jpg.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4.9.2007]. Dostupné z: 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http://cs.wikipedia.org/wiki/Soubor:Vestonicka_venuse_edit.jpg</a:t>
            </a:r>
            <a:endParaRPr lang="cs-CZ" sz="1200" dirty="0" smtClean="0">
              <a:solidFill>
                <a:srgbClr val="000066"/>
              </a:solidFill>
            </a:endParaRPr>
          </a:p>
          <a:p>
            <a:r>
              <a:rPr lang="cs-CZ" sz="1200" dirty="0" smtClean="0">
                <a:solidFill>
                  <a:srgbClr val="000066"/>
                </a:solidFill>
              </a:rPr>
              <a:t> Soubor:</a:t>
            </a:r>
            <a:r>
              <a:rPr lang="cs-CZ" sz="1200" dirty="0" err="1" smtClean="0">
                <a:solidFill>
                  <a:srgbClr val="000066"/>
                </a:solidFill>
              </a:rPr>
              <a:t>Czh</a:t>
            </a:r>
            <a:r>
              <a:rPr lang="cs-CZ" sz="1200" dirty="0" smtClean="0">
                <a:solidFill>
                  <a:srgbClr val="000066"/>
                </a:solidFill>
              </a:rPr>
              <a:t>-3.jpg.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17.10.2008]. Dostupné z: </a:t>
            </a:r>
            <a:r>
              <a:rPr lang="cs-CZ" sz="1200" dirty="0" smtClean="0">
                <a:solidFill>
                  <a:srgbClr val="000066"/>
                </a:solidFill>
                <a:hlinkClick r:id="rId5"/>
              </a:rPr>
              <a:t>http://cs.wikipedia.org/wiki/Soubor:Czh-3.jpg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Postoj Čechů k Vietnamcům.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18.7.2007]. Dostupné z: 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http://www.google.cz/search?q=</a:t>
            </a:r>
            <a:r>
              <a:rPr lang="cs-CZ" sz="1200" dirty="0" err="1" smtClean="0">
                <a:solidFill>
                  <a:srgbClr val="000066"/>
                </a:solidFill>
                <a:hlinkClick r:id="rId6"/>
              </a:rPr>
              <a:t>vietnamci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+obr%C3%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Romové.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14.9.2006]. Dostupné z: </a:t>
            </a:r>
            <a:r>
              <a:rPr lang="cs-CZ" sz="1200" dirty="0" smtClean="0">
                <a:solidFill>
                  <a:srgbClr val="000066"/>
                </a:solidFill>
                <a:hlinkClick r:id="rId7"/>
              </a:rPr>
              <a:t>http://www.google.cz/search?q=</a:t>
            </a:r>
            <a:r>
              <a:rPr lang="cs-CZ" sz="1200" dirty="0" err="1" smtClean="0">
                <a:solidFill>
                  <a:srgbClr val="000066"/>
                </a:solidFill>
                <a:hlinkClick r:id="rId7"/>
              </a:rPr>
              <a:t>romov</a:t>
            </a:r>
            <a:r>
              <a:rPr lang="cs-CZ" sz="1200" dirty="0" smtClean="0">
                <a:solidFill>
                  <a:srgbClr val="000066"/>
                </a:solidFill>
                <a:hlinkClick r:id="rId7"/>
              </a:rPr>
              <a:t>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Chodové.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25.4.2006]. Dostupné z: 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http://www.google.cz/search?q=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chodov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%C3%A9&amp;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rlz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=1R2RNRN_csCZ443&amp;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tbm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isch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tbo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=u&amp;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source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univ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sa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=X&amp;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ei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wdLmUZK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-C4Op4gSzoYCADA&amp;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sqi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=2&amp;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ved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=0CEMQsAQ&amp;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biw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=1116&amp;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bih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=674#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rlz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=1R2RNRN_csCZ443&amp;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tbm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isch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sa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=1&amp;q=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chodsk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%C3%A9+slavnosti&amp;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oq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chodsk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V </a:t>
            </a:r>
            <a:r>
              <a:rPr lang="cs-CZ" sz="1200" dirty="0" err="1" smtClean="0">
                <a:solidFill>
                  <a:srgbClr val="000066"/>
                </a:solidFill>
              </a:rPr>
              <a:t>alašské</a:t>
            </a:r>
            <a:r>
              <a:rPr lang="cs-CZ" sz="1200" dirty="0" smtClean="0">
                <a:solidFill>
                  <a:srgbClr val="000066"/>
                </a:solidFill>
              </a:rPr>
              <a:t> slavnosti.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19.3.2008]. Dostupné z: </a:t>
            </a:r>
            <a:r>
              <a:rPr lang="cs-CZ" sz="1200" dirty="0" smtClean="0">
                <a:solidFill>
                  <a:srgbClr val="000066"/>
                </a:solidFill>
                <a:hlinkClick r:id="rId9"/>
              </a:rPr>
              <a:t>http://www.google.cz/search?q=</a:t>
            </a:r>
            <a:r>
              <a:rPr lang="cs-CZ" sz="1200" dirty="0" err="1" smtClean="0">
                <a:solidFill>
                  <a:srgbClr val="000066"/>
                </a:solidFill>
                <a:hlinkClick r:id="rId9"/>
              </a:rPr>
              <a:t>vala</a:t>
            </a:r>
            <a:r>
              <a:rPr lang="cs-CZ" sz="1200" dirty="0" smtClean="0">
                <a:solidFill>
                  <a:srgbClr val="000066"/>
                </a:solidFill>
                <a:hlinkClick r:id="rId9"/>
              </a:rPr>
              <a:t>%C5%A1sk%C3%A9+slavnosti+obr%C3%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Slovácké slavnosti.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16.5.2009]. Dostupné z: </a:t>
            </a:r>
            <a:r>
              <a:rPr lang="cs-CZ" sz="1200" dirty="0" smtClean="0">
                <a:solidFill>
                  <a:srgbClr val="000066"/>
                </a:solidFill>
                <a:hlinkClick r:id="rId10"/>
              </a:rPr>
              <a:t>http://www.google.cz/search?q=slov%C3%A1ck%C3%A9+slavnosti+v%C3%</a:t>
            </a:r>
            <a:r>
              <a:rPr lang="cs-CZ" sz="1200" dirty="0" err="1" smtClean="0">
                <a:solidFill>
                  <a:srgbClr val="000066"/>
                </a:solidFill>
                <a:hlinkClick r:id="rId10"/>
              </a:rPr>
              <a:t>ADna</a:t>
            </a:r>
            <a:r>
              <a:rPr lang="cs-CZ" sz="1200" dirty="0" smtClean="0">
                <a:solidFill>
                  <a:srgbClr val="000066"/>
                </a:solidFill>
                <a:hlinkClick r:id="rId10"/>
              </a:rPr>
              <a:t>+obr%C3%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Národnostní složení.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19.4.2007]. Dostupné z: </a:t>
            </a:r>
            <a:r>
              <a:rPr lang="cs-CZ" sz="1200" dirty="0" smtClean="0">
                <a:solidFill>
                  <a:srgbClr val="000066"/>
                </a:solidFill>
                <a:hlinkClick r:id="rId11"/>
              </a:rPr>
              <a:t>http://www.google.cz/search?q=n%C3%A1rodnostn%C3%AD+</a:t>
            </a:r>
            <a:r>
              <a:rPr lang="cs-CZ" sz="1200" dirty="0" err="1" smtClean="0">
                <a:solidFill>
                  <a:srgbClr val="000066"/>
                </a:solidFill>
                <a:hlinkClick r:id="rId11"/>
              </a:rPr>
              <a:t>slo</a:t>
            </a:r>
            <a:r>
              <a:rPr lang="cs-CZ" sz="1200" dirty="0" smtClean="0">
                <a:solidFill>
                  <a:srgbClr val="000066"/>
                </a:solidFill>
                <a:hlinkClick r:id="rId11"/>
              </a:rPr>
              <a:t>%C5%</a:t>
            </a:r>
            <a:r>
              <a:rPr lang="cs-CZ" sz="1200" dirty="0" err="1" smtClean="0">
                <a:solidFill>
                  <a:srgbClr val="000066"/>
                </a:solidFill>
                <a:hlinkClick r:id="rId11"/>
              </a:rPr>
              <a:t>BEen</a:t>
            </a:r>
            <a:r>
              <a:rPr lang="cs-CZ" sz="1200" dirty="0" smtClean="0">
                <a:solidFill>
                  <a:srgbClr val="000066"/>
                </a:solidFill>
                <a:hlinkClick r:id="rId11"/>
              </a:rPr>
              <a:t>%C3%AD+%C4%8Dr+obr%C3%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Hustota rozmístění obyvatel.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16.3.2007]. Dostupné z: </a:t>
            </a:r>
            <a:r>
              <a:rPr lang="cs-CZ" sz="1200" dirty="0" smtClean="0">
                <a:solidFill>
                  <a:srgbClr val="000066"/>
                </a:solidFill>
                <a:hlinkClick r:id="rId12"/>
              </a:rPr>
              <a:t>http://www.google.cz/search?q=hustota+</a:t>
            </a:r>
            <a:r>
              <a:rPr lang="cs-CZ" sz="1200" dirty="0" err="1" smtClean="0">
                <a:solidFill>
                  <a:srgbClr val="000066"/>
                </a:solidFill>
                <a:hlinkClick r:id="rId12"/>
              </a:rPr>
              <a:t>zalidn</a:t>
            </a:r>
            <a:r>
              <a:rPr lang="cs-CZ" sz="1200" dirty="0" smtClean="0">
                <a:solidFill>
                  <a:srgbClr val="000066"/>
                </a:solidFill>
                <a:hlinkClick r:id="rId12"/>
              </a:rPr>
              <a:t>%C4%9Bn%C3%AD+%C4%8Dr+obr%C3%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Složení obyvatelstva.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22.11.2009]. Dostupné z: </a:t>
            </a:r>
            <a:r>
              <a:rPr lang="cs-CZ" sz="1200" dirty="0" smtClean="0">
                <a:solidFill>
                  <a:srgbClr val="000066"/>
                </a:solidFill>
                <a:hlinkClick r:id="rId13"/>
              </a:rPr>
              <a:t>http://ciselnik.artega.cz/vekova_struktura_obyvatel_cr.php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Pražské panorama.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18.3.2007]. Dostupné z: </a:t>
            </a:r>
            <a:r>
              <a:rPr lang="cs-CZ" sz="1200" dirty="0" smtClean="0">
                <a:solidFill>
                  <a:srgbClr val="000066"/>
                </a:solidFill>
                <a:hlinkClick r:id="rId14"/>
              </a:rPr>
              <a:t>http://www.google.cz/search</a:t>
            </a:r>
            <a:r>
              <a:rPr lang="cs-CZ" sz="1200" dirty="0" smtClean="0">
                <a:solidFill>
                  <a:srgbClr val="000066"/>
                </a:solidFill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</a:t>
            </a:r>
            <a:r>
              <a:rPr lang="en-US" sz="1200" dirty="0" smtClean="0">
                <a:solidFill>
                  <a:srgbClr val="000066"/>
                </a:solidFill>
              </a:rPr>
              <a:t>Brno. In: </a:t>
            </a:r>
            <a:r>
              <a:rPr lang="en-US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en-US" sz="1200" dirty="0" smtClean="0">
                <a:solidFill>
                  <a:srgbClr val="000066"/>
                </a:solidFill>
              </a:rPr>
              <a:t> [online]. San Francisco (CA): Wikimedia Foundation, 2001- [cit. 14.8.2008]. Dostupné z: http://www.google.cz/search?</a:t>
            </a:r>
            <a:endParaRPr lang="cs-CZ" sz="1200" dirty="0" smtClean="0">
              <a:solidFill>
                <a:srgbClr val="000066"/>
              </a:solidFill>
            </a:endParaRPr>
          </a:p>
          <a:p>
            <a:endParaRPr lang="cs-CZ" sz="1200" dirty="0" smtClean="0">
              <a:solidFill>
                <a:srgbClr val="000066"/>
              </a:solidFill>
            </a:endParaRPr>
          </a:p>
          <a:p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endParaRPr lang="cs-CZ" sz="1200" dirty="0" smtClean="0"/>
          </a:p>
        </p:txBody>
      </p:sp>
      <p:pic>
        <p:nvPicPr>
          <p:cNvPr id="19459" name="Picture 8" descr="OPVK_hor_zakladni_logolink_RGB_cz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délník 1"/>
          <p:cNvSpPr>
            <a:spLocks noChangeArrowheads="1"/>
          </p:cNvSpPr>
          <p:nvPr/>
        </p:nvSpPr>
        <p:spPr bwMode="auto">
          <a:xfrm>
            <a:off x="228600" y="228600"/>
            <a:ext cx="8763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1200" dirty="0" smtClean="0"/>
              <a:t> </a:t>
            </a:r>
            <a:r>
              <a:rPr lang="cs-CZ" sz="1200" dirty="0" smtClean="0">
                <a:solidFill>
                  <a:srgbClr val="000066"/>
                </a:solidFill>
              </a:rPr>
              <a:t>Plzeň.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6.9.2008]. Dostupné z: 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http://www.google.cz/search?q=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Plze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%C5%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Ostrava.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18.4.2011]. Dostupné z: 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http://www.google.cz/search?q=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ostrava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rlz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=1R2RNRN_csCZ443&amp;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tbm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isch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tbo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=u&amp;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source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univ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sa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=X&amp;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ei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=4vDmUbvWIsnS4QSsr4HAAw&amp;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ved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=0CF8QsAQ&amp;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biw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=1116&amp;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bih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=674#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facrc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=_&amp;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imgdii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=_&amp;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imgrc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RIc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_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BHEvDzMEnM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Olomouc.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15.5.2006]. Dostupné z: 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http://www.google.cz/search?q=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olomouc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rlz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=1R2RNRN_csCZ443&amp;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tbm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isch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tbo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=u&amp;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source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univ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sa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=X&amp;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ei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=RfHmUaj2Lub24QTUyYGoBg&amp;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ved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=0CFcQsAQ&amp;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biw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=1116&amp;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bih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=674#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facrc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=_&amp;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imgdii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=_&amp;</a:t>
            </a:r>
            <a:r>
              <a:rPr lang="cs-CZ" sz="1200" dirty="0" err="1" smtClean="0">
                <a:solidFill>
                  <a:srgbClr val="000066"/>
                </a:solidFill>
                <a:hlinkClick r:id="rId4"/>
              </a:rPr>
              <a:t>imgrc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=ma7_IwrPYC8NbM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Co je lepší vesnice nebo město...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24.6.2008]. Dostupné z: </a:t>
            </a:r>
            <a:r>
              <a:rPr lang="cs-CZ" sz="1200" dirty="0" smtClean="0">
                <a:solidFill>
                  <a:srgbClr val="000066"/>
                </a:solidFill>
                <a:hlinkClick r:id="rId5"/>
              </a:rPr>
              <a:t>http://www.google.cz/search?q=vesnice+obr%C3%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Soubor:Brno Vinohrady Montage.jpg.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24.2.2011]. Dostupné z: 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http://cs.wikipedia.org/wiki/Soubor:Brno_Vinohrady_Montage.jpg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</a:t>
            </a:r>
            <a:r>
              <a:rPr lang="en-US" sz="1200" dirty="0" err="1" smtClean="0">
                <a:solidFill>
                  <a:srgbClr val="000066"/>
                </a:solidFill>
              </a:rPr>
              <a:t>Telč</a:t>
            </a:r>
            <a:r>
              <a:rPr lang="en-US" sz="1200" dirty="0" smtClean="0">
                <a:solidFill>
                  <a:srgbClr val="000066"/>
                </a:solidFill>
              </a:rPr>
              <a:t>. In: </a:t>
            </a:r>
            <a:r>
              <a:rPr lang="en-US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en-US" sz="1200" dirty="0" smtClean="0">
                <a:solidFill>
                  <a:srgbClr val="000066"/>
                </a:solidFill>
              </a:rPr>
              <a:t> [online]. San Francisco (CA): Wikimedia Foundation, 2001- [cit. 16.5.2007]. Dostupné z: </a:t>
            </a:r>
            <a:r>
              <a:rPr lang="en-US" sz="1200" dirty="0" smtClean="0">
                <a:solidFill>
                  <a:srgbClr val="000066"/>
                </a:solidFill>
                <a:hlinkClick r:id="rId7"/>
              </a:rPr>
              <a:t>http://www.google.cz/search?q=tel%C4%8D&amp;rlz=1R2RNRN_csCZ443&amp;tbm=isch&amp;tbo=u&amp;source=univ&amp;sa=X&amp;ei=3PnmUbKSBoOt4AS-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Židovský hřbitov.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28.9.2009]. Dostupné z: 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http://www.google.cz/search?q=T%C5%99eb%C3%AD%C4%8D+%C5%</a:t>
            </a:r>
            <a:r>
              <a:rPr lang="cs-CZ" sz="1200" dirty="0" err="1" smtClean="0">
                <a:solidFill>
                  <a:srgbClr val="000066"/>
                </a:solidFill>
                <a:hlinkClick r:id="rId8"/>
              </a:rPr>
              <a:t>BEidovsk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%C3%BD+h%C5%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Skanzen Veselý kopec.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31.1.2009]. Dostupné z: </a:t>
            </a:r>
            <a:r>
              <a:rPr lang="cs-CZ" sz="1200" dirty="0" smtClean="0">
                <a:solidFill>
                  <a:srgbClr val="000066"/>
                </a:solidFill>
                <a:hlinkClick r:id="rId9"/>
              </a:rPr>
              <a:t>http://www.google.cz/search?q=skanzen+vesel%C3%BD+kopec+na+</a:t>
            </a:r>
            <a:r>
              <a:rPr lang="cs-CZ" sz="1200" dirty="0" err="1" smtClean="0">
                <a:solidFill>
                  <a:srgbClr val="000066"/>
                </a:solidFill>
                <a:hlinkClick r:id="rId9"/>
              </a:rPr>
              <a:t>vyso</a:t>
            </a:r>
            <a:r>
              <a:rPr lang="cs-CZ" sz="1200" dirty="0" smtClean="0">
                <a:solidFill>
                  <a:srgbClr val="000066"/>
                </a:solidFill>
                <a:hlinkClick r:id="rId9"/>
              </a:rPr>
              <a:t>%C4%8Din%C4%9B+obr%C3</a:t>
            </a:r>
            <a:r>
              <a:rPr lang="cs-CZ" sz="1200" dirty="0" smtClean="0">
                <a:hlinkClick r:id="rId9"/>
              </a:rPr>
              <a:t>%</a:t>
            </a:r>
            <a:endParaRPr lang="cs-CZ" sz="1200" dirty="0" smtClean="0"/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RNDr. D. Borecký, CSc. a kol. </a:t>
            </a:r>
            <a:r>
              <a:rPr lang="cs-CZ" sz="1200" i="1" dirty="0" smtClean="0">
                <a:solidFill>
                  <a:srgbClr val="000066"/>
                </a:solidFill>
              </a:rPr>
              <a:t>Zeměpis pro 8. ročník</a:t>
            </a:r>
            <a:r>
              <a:rPr lang="cs-CZ" sz="1200" dirty="0" smtClean="0">
                <a:solidFill>
                  <a:srgbClr val="000066"/>
                </a:solidFill>
              </a:rPr>
              <a:t>. Brno: Nová škola, 2009. ISBN 80-7289-102-2</a:t>
            </a:r>
            <a:endParaRPr lang="cs-CZ" sz="1200" dirty="0">
              <a:solidFill>
                <a:srgbClr val="000066"/>
              </a:solidFill>
            </a:endParaRPr>
          </a:p>
        </p:txBody>
      </p:sp>
      <p:pic>
        <p:nvPicPr>
          <p:cNvPr id="20483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28600" y="381000"/>
            <a:ext cx="8686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000066"/>
                </a:solidFill>
              </a:rPr>
              <a:t>OBYVATELSTVO A SÍDLA</a:t>
            </a:r>
          </a:p>
          <a:p>
            <a:pPr algn="ctr"/>
            <a:endParaRPr lang="cs-CZ" sz="2400" dirty="0" smtClean="0">
              <a:solidFill>
                <a:srgbClr val="000066"/>
              </a:solidFill>
            </a:endParaRPr>
          </a:p>
          <a:p>
            <a:r>
              <a:rPr lang="cs-CZ" dirty="0" smtClean="0">
                <a:solidFill>
                  <a:srgbClr val="C00000"/>
                </a:solidFill>
              </a:rPr>
              <a:t>Doplň chybějící názvy:</a:t>
            </a:r>
          </a:p>
          <a:p>
            <a:r>
              <a:rPr lang="cs-CZ" sz="2400" b="1" dirty="0" smtClean="0">
                <a:solidFill>
                  <a:srgbClr val="000066"/>
                </a:solidFill>
              </a:rPr>
              <a:t>Obyvatelstvo</a:t>
            </a:r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v České republice žije cca </a:t>
            </a:r>
            <a:r>
              <a:rPr lang="cs-CZ" b="1" dirty="0" smtClean="0">
                <a:solidFill>
                  <a:srgbClr val="C00000"/>
                </a:solidFill>
              </a:rPr>
              <a:t>…..</a:t>
            </a:r>
            <a:r>
              <a:rPr lang="cs-CZ" b="1" dirty="0" smtClean="0">
                <a:solidFill>
                  <a:srgbClr val="000066"/>
                </a:solidFill>
              </a:rPr>
              <a:t> milionu </a:t>
            </a:r>
            <a:r>
              <a:rPr lang="cs-CZ" dirty="0" smtClean="0">
                <a:solidFill>
                  <a:srgbClr val="000066"/>
                </a:solidFill>
              </a:rPr>
              <a:t>obyvatel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nejstaršími obyvateli byli </a:t>
            </a:r>
            <a:r>
              <a:rPr lang="cs-CZ" b="1" dirty="0" smtClean="0">
                <a:solidFill>
                  <a:srgbClr val="000066"/>
                </a:solidFill>
              </a:rPr>
              <a:t>Keltové</a:t>
            </a:r>
            <a:r>
              <a:rPr lang="cs-CZ" dirty="0" smtClean="0">
                <a:solidFill>
                  <a:srgbClr val="000066"/>
                </a:solidFill>
              </a:rPr>
              <a:t>, poté je vystřídaly </a:t>
            </a:r>
            <a:r>
              <a:rPr lang="cs-CZ" b="1" dirty="0" smtClean="0">
                <a:solidFill>
                  <a:srgbClr val="C00000"/>
                </a:solidFill>
              </a:rPr>
              <a:t>…………….</a:t>
            </a:r>
            <a:r>
              <a:rPr lang="cs-CZ" b="1" dirty="0" smtClean="0">
                <a:solidFill>
                  <a:srgbClr val="000066"/>
                </a:solidFill>
              </a:rPr>
              <a:t> kmeny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v 5. – 6. století /stěhování národů/ osídlili naše území </a:t>
            </a:r>
            <a:r>
              <a:rPr lang="cs-CZ" b="1" dirty="0" smtClean="0">
                <a:solidFill>
                  <a:srgbClr val="C00000"/>
                </a:solidFill>
              </a:rPr>
              <a:t>…………</a:t>
            </a:r>
            <a:endParaRPr lang="cs-CZ" b="1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v 9. století vznikla na našem území </a:t>
            </a:r>
            <a:r>
              <a:rPr lang="cs-CZ" b="1" dirty="0" smtClean="0">
                <a:solidFill>
                  <a:srgbClr val="C00000"/>
                </a:solidFill>
              </a:rPr>
              <a:t>……………  …...</a:t>
            </a:r>
            <a:endParaRPr lang="cs-CZ" b="1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v 10. století začal vznikat </a:t>
            </a:r>
            <a:r>
              <a:rPr lang="cs-CZ" b="1" dirty="0" smtClean="0">
                <a:solidFill>
                  <a:srgbClr val="C00000"/>
                </a:solidFill>
              </a:rPr>
              <a:t>…… …..</a:t>
            </a:r>
            <a:r>
              <a:rPr lang="cs-CZ" dirty="0" smtClean="0">
                <a:solidFill>
                  <a:srgbClr val="000066"/>
                </a:solidFill>
              </a:rPr>
              <a:t> / na území dnešních středních Čech/</a:t>
            </a:r>
            <a:endParaRPr lang="cs-CZ" b="1" dirty="0">
              <a:solidFill>
                <a:srgbClr val="000066"/>
              </a:solidFill>
            </a:endParaRPr>
          </a:p>
        </p:txBody>
      </p:sp>
      <p:pic>
        <p:nvPicPr>
          <p:cNvPr id="7" name="Obrázek 6" descr="307px-Vestonicka_venuse_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429000"/>
            <a:ext cx="2057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ffgal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657600"/>
            <a:ext cx="2438400" cy="236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viky20080412-1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3581400"/>
            <a:ext cx="2438399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28600" y="4572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na území ČR žijí příslušníci několika národností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cca 94% obyvatelstva tvoří </a:t>
            </a:r>
            <a:r>
              <a:rPr lang="cs-CZ" b="1" dirty="0" smtClean="0">
                <a:solidFill>
                  <a:srgbClr val="C00000"/>
                </a:solidFill>
              </a:rPr>
              <a:t>.…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b="1" dirty="0" smtClean="0">
                <a:solidFill>
                  <a:srgbClr val="C00000"/>
                </a:solidFill>
              </a:rPr>
              <a:t>.………</a:t>
            </a:r>
            <a:r>
              <a:rPr lang="cs-CZ" dirty="0" smtClean="0">
                <a:solidFill>
                  <a:srgbClr val="C00000"/>
                </a:solidFill>
              </a:rPr>
              <a:t> a </a:t>
            </a:r>
            <a:r>
              <a:rPr lang="cs-CZ" b="1" dirty="0" smtClean="0">
                <a:solidFill>
                  <a:srgbClr val="C00000"/>
                </a:solidFill>
              </a:rPr>
              <a:t>.……….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z dalších národů jsou zastoupeni především </a:t>
            </a:r>
            <a:r>
              <a:rPr lang="cs-CZ" b="1" dirty="0" smtClean="0">
                <a:solidFill>
                  <a:srgbClr val="C00000"/>
                </a:solidFill>
              </a:rPr>
              <a:t>S……..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b="1" dirty="0" smtClean="0">
                <a:solidFill>
                  <a:srgbClr val="C00000"/>
                </a:solidFill>
              </a:rPr>
              <a:t>P…….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b="1" dirty="0" smtClean="0">
                <a:solidFill>
                  <a:srgbClr val="C00000"/>
                </a:solidFill>
              </a:rPr>
              <a:t>N…..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b="1" dirty="0" smtClean="0">
                <a:solidFill>
                  <a:srgbClr val="C00000"/>
                </a:solidFill>
              </a:rPr>
              <a:t>R………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    </a:t>
            </a:r>
            <a:r>
              <a:rPr lang="cs-CZ" b="1" dirty="0" smtClean="0">
                <a:solidFill>
                  <a:srgbClr val="C00000"/>
                </a:solidFill>
              </a:rPr>
              <a:t>V…………..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všichni jsou občany ČR a mají stejná </a:t>
            </a:r>
            <a:r>
              <a:rPr lang="cs-CZ" b="1" dirty="0" smtClean="0">
                <a:solidFill>
                  <a:srgbClr val="C00000"/>
                </a:solidFill>
              </a:rPr>
              <a:t>p…….</a:t>
            </a:r>
            <a:r>
              <a:rPr lang="cs-CZ" dirty="0" smtClean="0">
                <a:solidFill>
                  <a:srgbClr val="C00000"/>
                </a:solidFill>
              </a:rPr>
              <a:t> a </a:t>
            </a:r>
            <a:r>
              <a:rPr lang="cs-CZ" b="1" dirty="0" smtClean="0">
                <a:solidFill>
                  <a:srgbClr val="C00000"/>
                </a:solidFill>
              </a:rPr>
              <a:t>p……….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 úředním jazykem je </a:t>
            </a:r>
            <a:r>
              <a:rPr lang="cs-CZ" b="1" dirty="0" smtClean="0">
                <a:solidFill>
                  <a:srgbClr val="C00000"/>
                </a:solidFill>
              </a:rPr>
              <a:t>…………</a:t>
            </a:r>
            <a:endParaRPr lang="cs-CZ" b="1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v různých částech naší země se vyvinula odlišná </a:t>
            </a:r>
            <a:r>
              <a:rPr lang="cs-CZ" b="1" dirty="0" smtClean="0">
                <a:solidFill>
                  <a:srgbClr val="C00000"/>
                </a:solidFill>
              </a:rPr>
              <a:t>n…….</a:t>
            </a:r>
            <a:r>
              <a:rPr lang="cs-CZ" dirty="0" smtClean="0">
                <a:solidFill>
                  <a:srgbClr val="C00000"/>
                </a:solidFill>
              </a:rPr>
              <a:t>,</a:t>
            </a:r>
            <a:r>
              <a:rPr lang="cs-CZ" b="1" dirty="0" smtClean="0">
                <a:solidFill>
                  <a:srgbClr val="C00000"/>
                </a:solidFill>
              </a:rPr>
              <a:t> l…….. z….. a t………</a:t>
            </a:r>
            <a:r>
              <a:rPr lang="cs-CZ" dirty="0" smtClean="0">
                <a:solidFill>
                  <a:srgbClr val="000066"/>
                </a:solidFill>
              </a:rPr>
              <a:t>,</a:t>
            </a:r>
            <a:r>
              <a:rPr lang="cs-CZ" b="1" dirty="0" smtClean="0">
                <a:solidFill>
                  <a:srgbClr val="000066"/>
                </a:solidFill>
              </a:rPr>
              <a:t>   </a:t>
            </a:r>
            <a:br>
              <a:rPr lang="cs-CZ" b="1" dirty="0" smtClean="0">
                <a:solidFill>
                  <a:srgbClr val="000066"/>
                </a:solidFill>
              </a:rPr>
            </a:br>
            <a:r>
              <a:rPr lang="cs-CZ" b="1" dirty="0" smtClean="0">
                <a:solidFill>
                  <a:srgbClr val="000066"/>
                </a:solidFill>
              </a:rPr>
              <a:t>    </a:t>
            </a:r>
            <a:r>
              <a:rPr lang="cs-CZ" dirty="0" smtClean="0">
                <a:solidFill>
                  <a:srgbClr val="000066"/>
                </a:solidFill>
              </a:rPr>
              <a:t>rozlišujeme</a:t>
            </a: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n………….. o……. </a:t>
            </a:r>
            <a:r>
              <a:rPr lang="cs-CZ" dirty="0" smtClean="0">
                <a:solidFill>
                  <a:srgbClr val="000066"/>
                </a:solidFill>
              </a:rPr>
              <a:t>/např. Chodsko, Valašsko, Slovácko/</a:t>
            </a:r>
            <a:endParaRPr lang="cs-CZ" b="1" dirty="0">
              <a:solidFill>
                <a:srgbClr val="000066"/>
              </a:solidFill>
            </a:endParaRPr>
          </a:p>
        </p:txBody>
      </p:sp>
      <p:pic>
        <p:nvPicPr>
          <p:cNvPr id="7" name="Obrázek 6" descr="Czh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971800"/>
            <a:ext cx="388620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IMPORT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276600"/>
            <a:ext cx="2387600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 descr="abcvietnamci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276600"/>
            <a:ext cx="2209800" cy="205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29_N4P7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609600"/>
            <a:ext cx="3454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BRM45242a_IMG_0950_2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505200"/>
            <a:ext cx="3429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imagesCAOYQA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609600"/>
            <a:ext cx="3429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 descr="g_52_8_05_06_11_hanacky_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3505200"/>
            <a:ext cx="3429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ovéPole 11"/>
          <p:cNvSpPr txBox="1"/>
          <p:nvPr/>
        </p:nvSpPr>
        <p:spPr>
          <a:xfrm>
            <a:off x="2971800" y="76200"/>
            <a:ext cx="314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66"/>
                </a:solidFill>
              </a:rPr>
              <a:t>Národopisné oblasti</a:t>
            </a:r>
            <a:endParaRPr lang="cs-CZ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038600"/>
            <a:ext cx="4648200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tab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33400"/>
            <a:ext cx="7848600" cy="338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1828800" y="152400"/>
            <a:ext cx="488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</a:rPr>
              <a:t>Národnostní složení v České republice</a:t>
            </a:r>
            <a:endParaRPr lang="cs-CZ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2000" y="914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Otázky: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762000" y="1600200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Kolik obyvatel žije v České republice?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Kdo byli nejstaršími obyvateli naší země?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Ve kterém století vznikla Velkomoravská říše a co vzniklo v 10. století?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Které národy zaujímají největší hustotu zalidnění a které menšinu?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Co platí pro veškeré národy České republiky?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Které znáš národopisné oblasti?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04800" y="609600"/>
            <a:ext cx="883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hustota zalidnění je ovlivněna místními </a:t>
            </a:r>
            <a:r>
              <a:rPr lang="cs-CZ" b="1" dirty="0" smtClean="0">
                <a:solidFill>
                  <a:srgbClr val="C00000"/>
                </a:solidFill>
              </a:rPr>
              <a:t>h…………..</a:t>
            </a:r>
            <a:r>
              <a:rPr lang="cs-CZ" dirty="0" smtClean="0">
                <a:solidFill>
                  <a:srgbClr val="000066"/>
                </a:solidFill>
              </a:rPr>
              <a:t> a </a:t>
            </a:r>
            <a:r>
              <a:rPr lang="cs-CZ" b="1" dirty="0" smtClean="0">
                <a:solidFill>
                  <a:srgbClr val="C00000"/>
                </a:solidFill>
              </a:rPr>
              <a:t>p……….</a:t>
            </a:r>
            <a:r>
              <a:rPr lang="cs-CZ" dirty="0" smtClean="0">
                <a:solidFill>
                  <a:srgbClr val="000066"/>
                </a:solidFill>
              </a:rPr>
              <a:t> podmínkami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/nadmořská výška, členitost terénu/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hustota zalidnění je </a:t>
            </a:r>
            <a:r>
              <a:rPr lang="cs-CZ" b="1" dirty="0" smtClean="0">
                <a:solidFill>
                  <a:srgbClr val="C00000"/>
                </a:solidFill>
              </a:rPr>
              <a:t>n……………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ČR má průměrnou hustotu zalidnění 133 obyvatel/km</a:t>
            </a:r>
            <a:r>
              <a:rPr lang="cs-CZ" baseline="30000" dirty="0" smtClean="0">
                <a:solidFill>
                  <a:srgbClr val="000066"/>
                </a:solidFill>
              </a:rPr>
              <a:t>2  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endParaRPr lang="cs-CZ" baseline="30000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počet obyvatel a další údaje se zjišťují každých </a:t>
            </a:r>
            <a:r>
              <a:rPr lang="cs-CZ" b="1" dirty="0" smtClean="0">
                <a:solidFill>
                  <a:srgbClr val="C00000"/>
                </a:solidFill>
              </a:rPr>
              <a:t>..</a:t>
            </a:r>
            <a:r>
              <a:rPr lang="cs-CZ" b="1" dirty="0" smtClean="0">
                <a:solidFill>
                  <a:srgbClr val="000066"/>
                </a:solidFill>
              </a:rPr>
              <a:t> let celostátním sčítáním </a:t>
            </a:r>
            <a:r>
              <a:rPr lang="cs-CZ" dirty="0" smtClean="0">
                <a:solidFill>
                  <a:srgbClr val="000066"/>
                </a:solidFill>
              </a:rPr>
              <a:t/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</a:t>
            </a:r>
            <a:r>
              <a:rPr lang="cs-CZ" b="1" dirty="0" smtClean="0">
                <a:solidFill>
                  <a:srgbClr val="000066"/>
                </a:solidFill>
              </a:rPr>
              <a:t>obyvatelstva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ČR řadíme mezi státy </a:t>
            </a:r>
            <a:r>
              <a:rPr lang="cs-CZ" b="1" dirty="0" smtClean="0">
                <a:solidFill>
                  <a:srgbClr val="C00000"/>
                </a:solidFill>
              </a:rPr>
              <a:t>s……. z……….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200400"/>
            <a:ext cx="609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2590800" y="2667000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0066"/>
                </a:solidFill>
              </a:rPr>
              <a:t>Mapa hustoty zalidnění v ČR</a:t>
            </a:r>
            <a:endParaRPr lang="cs-CZ" b="1" dirty="0">
              <a:solidFill>
                <a:srgbClr val="000066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04800" y="381000"/>
            <a:ext cx="265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Doplň chybějící slova: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28600" y="2286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</a:t>
            </a:r>
            <a:r>
              <a:rPr lang="cs-CZ" b="1" dirty="0" smtClean="0">
                <a:solidFill>
                  <a:srgbClr val="000066"/>
                </a:solidFill>
              </a:rPr>
              <a:t>přirozený přírůstek </a:t>
            </a:r>
            <a:r>
              <a:rPr lang="cs-CZ" dirty="0" smtClean="0">
                <a:solidFill>
                  <a:srgbClr val="000066"/>
                </a:solidFill>
              </a:rPr>
              <a:t>obyvatelstva bude </a:t>
            </a:r>
            <a:r>
              <a:rPr lang="cs-CZ" b="1" dirty="0" smtClean="0">
                <a:solidFill>
                  <a:srgbClr val="C00000"/>
                </a:solidFill>
              </a:rPr>
              <a:t>k……</a:t>
            </a:r>
            <a:r>
              <a:rPr lang="cs-CZ" dirty="0" smtClean="0">
                <a:solidFill>
                  <a:srgbClr val="000066"/>
                </a:solidFill>
              </a:rPr>
              <a:t> , </a:t>
            </a:r>
            <a:r>
              <a:rPr lang="cs-CZ" b="1" dirty="0" smtClean="0">
                <a:solidFill>
                  <a:srgbClr val="000066"/>
                </a:solidFill>
              </a:rPr>
              <a:t>do roku 2020 se bude </a:t>
            </a:r>
            <a:r>
              <a:rPr lang="cs-CZ" b="1" dirty="0" smtClean="0">
                <a:solidFill>
                  <a:srgbClr val="C00000"/>
                </a:solidFill>
              </a:rPr>
              <a:t>s…………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příslušníci </a:t>
            </a:r>
            <a:r>
              <a:rPr lang="cs-CZ" b="1" dirty="0" smtClean="0">
                <a:solidFill>
                  <a:srgbClr val="000066"/>
                </a:solidFill>
              </a:rPr>
              <a:t>jiných národů </a:t>
            </a:r>
            <a:r>
              <a:rPr lang="cs-CZ" dirty="0" smtClean="0">
                <a:solidFill>
                  <a:srgbClr val="000066"/>
                </a:solidFill>
              </a:rPr>
              <a:t>budou zde nejen </a:t>
            </a:r>
            <a:r>
              <a:rPr lang="cs-CZ" b="1" dirty="0" smtClean="0">
                <a:solidFill>
                  <a:srgbClr val="C00000"/>
                </a:solidFill>
              </a:rPr>
              <a:t>p……….</a:t>
            </a:r>
            <a:r>
              <a:rPr lang="cs-CZ" dirty="0" smtClean="0">
                <a:solidFill>
                  <a:srgbClr val="000066"/>
                </a:solidFill>
              </a:rPr>
              <a:t>, ale i trvale </a:t>
            </a:r>
            <a:r>
              <a:rPr lang="cs-CZ" b="1" dirty="0" err="1" smtClean="0">
                <a:solidFill>
                  <a:srgbClr val="C00000"/>
                </a:solidFill>
              </a:rPr>
              <a:t>ž</a:t>
            </a:r>
            <a:r>
              <a:rPr lang="cs-CZ" b="1" dirty="0" smtClean="0">
                <a:solidFill>
                  <a:srgbClr val="C00000"/>
                </a:solidFill>
              </a:rPr>
              <a:t>..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budou zde žít lidé s </a:t>
            </a:r>
            <a:r>
              <a:rPr lang="cs-CZ" b="1" dirty="0" smtClean="0">
                <a:solidFill>
                  <a:srgbClr val="C00000"/>
                </a:solidFill>
              </a:rPr>
              <a:t>o…….. k……… </a:t>
            </a:r>
            <a:r>
              <a:rPr lang="cs-CZ" dirty="0" smtClean="0">
                <a:solidFill>
                  <a:srgbClr val="000066"/>
                </a:solidFill>
              </a:rPr>
              <a:t>a </a:t>
            </a:r>
            <a:r>
              <a:rPr lang="cs-CZ" b="1" dirty="0" smtClean="0">
                <a:solidFill>
                  <a:srgbClr val="C00000"/>
                </a:solidFill>
              </a:rPr>
              <a:t>n………….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obyvatelstvo naší republiky jako celek stárne, průměrný věk obyvatel v ČR je </a:t>
            </a:r>
            <a:r>
              <a:rPr lang="cs-CZ" b="1" dirty="0" smtClean="0">
                <a:solidFill>
                  <a:srgbClr val="000066"/>
                </a:solidFill>
              </a:rPr>
              <a:t>40,2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</a:t>
            </a:r>
            <a:r>
              <a:rPr lang="cs-CZ" b="1" dirty="0" smtClean="0">
                <a:solidFill>
                  <a:srgbClr val="000066"/>
                </a:solidFill>
              </a:rPr>
              <a:t>roku</a:t>
            </a:r>
            <a:r>
              <a:rPr lang="cs-CZ" dirty="0" smtClean="0">
                <a:solidFill>
                  <a:srgbClr val="000066"/>
                </a:solidFill>
              </a:rPr>
              <a:t> /střední délka života se postupně prodlužuje/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muži </a:t>
            </a:r>
            <a:r>
              <a:rPr lang="cs-CZ" dirty="0" smtClean="0">
                <a:solidFill>
                  <a:srgbClr val="000066"/>
                </a:solidFill>
              </a:rPr>
              <a:t>v ČR se průměrně dožívají </a:t>
            </a:r>
            <a:r>
              <a:rPr lang="cs-CZ" b="1" dirty="0" smtClean="0">
                <a:solidFill>
                  <a:srgbClr val="000066"/>
                </a:solidFill>
              </a:rPr>
              <a:t>74,1 let </a:t>
            </a:r>
            <a:r>
              <a:rPr lang="cs-CZ" dirty="0" smtClean="0">
                <a:solidFill>
                  <a:srgbClr val="000066"/>
                </a:solidFill>
              </a:rPr>
              <a:t>a</a:t>
            </a:r>
            <a:r>
              <a:rPr lang="cs-CZ" b="1" dirty="0" smtClean="0">
                <a:solidFill>
                  <a:srgbClr val="000066"/>
                </a:solidFill>
              </a:rPr>
              <a:t> ženy 79,4 let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většina obyvatel </a:t>
            </a:r>
            <a:r>
              <a:rPr lang="cs-CZ" b="1" dirty="0" smtClean="0">
                <a:solidFill>
                  <a:srgbClr val="000066"/>
                </a:solidFill>
              </a:rPr>
              <a:t>nevyznává </a:t>
            </a:r>
            <a:r>
              <a:rPr lang="cs-CZ" dirty="0" smtClean="0">
                <a:solidFill>
                  <a:srgbClr val="000066"/>
                </a:solidFill>
              </a:rPr>
              <a:t>žádné </a:t>
            </a:r>
            <a:r>
              <a:rPr lang="cs-CZ" b="1" dirty="0" smtClean="0">
                <a:solidFill>
                  <a:srgbClr val="C00000"/>
                </a:solidFill>
              </a:rPr>
              <a:t>n………….</a:t>
            </a:r>
            <a:r>
              <a:rPr lang="cs-CZ" dirty="0" smtClean="0">
                <a:solidFill>
                  <a:srgbClr val="C00000"/>
                </a:solidFill>
              </a:rPr>
              <a:t>,</a:t>
            </a:r>
            <a:r>
              <a:rPr lang="cs-CZ" dirty="0" smtClean="0">
                <a:solidFill>
                  <a:srgbClr val="000066"/>
                </a:solidFill>
              </a:rPr>
              <a:t> nejvíc věřících se hlásí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k </a:t>
            </a:r>
            <a:r>
              <a:rPr lang="cs-CZ" b="1" dirty="0" smtClean="0">
                <a:solidFill>
                  <a:srgbClr val="C00000"/>
                </a:solidFill>
              </a:rPr>
              <a:t>ř……………</a:t>
            </a:r>
            <a:r>
              <a:rPr lang="cs-CZ" b="1" dirty="0" smtClean="0">
                <a:solidFill>
                  <a:srgbClr val="000066"/>
                </a:solidFill>
              </a:rPr>
              <a:t> církvi </a:t>
            </a:r>
            <a:r>
              <a:rPr lang="cs-CZ" dirty="0" smtClean="0">
                <a:solidFill>
                  <a:srgbClr val="000066"/>
                </a:solidFill>
              </a:rPr>
              <a:t>/zejména na Moravě/</a:t>
            </a:r>
            <a:endParaRPr lang="cs-CZ" b="1" dirty="0">
              <a:solidFill>
                <a:srgbClr val="000066"/>
              </a:solidFill>
            </a:endParaRPr>
          </a:p>
        </p:txBody>
      </p:sp>
      <p:pic>
        <p:nvPicPr>
          <p:cNvPr id="5" name="Obrázek 4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048001"/>
            <a:ext cx="7315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2743200" y="266700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0066"/>
                </a:solidFill>
              </a:rPr>
              <a:t>Graf vývoje obyvatelstva ČR</a:t>
            </a:r>
            <a:endParaRPr lang="cs-CZ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</TotalTime>
  <Words>1808</Words>
  <Application>Microsoft Office PowerPoint</Application>
  <PresentationFormat>Předvádění na obrazovce (4:3)</PresentationFormat>
  <Paragraphs>282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Wingdings</vt:lpstr>
      <vt:lpstr>Výchozí návrh</vt:lpstr>
      <vt:lpstr> ZALIDNĚNÍ KRAJŮ  Z_054_Česká republika_Zalidnění krajů 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Mirek</dc:creator>
  <cp:lastModifiedBy>Aneta Dolanská</cp:lastModifiedBy>
  <cp:revision>292</cp:revision>
  <cp:lastPrinted>1601-01-01T00:00:00Z</cp:lastPrinted>
  <dcterms:created xsi:type="dcterms:W3CDTF">1601-01-01T00:00:00Z</dcterms:created>
  <dcterms:modified xsi:type="dcterms:W3CDTF">2014-12-20T20:08:04Z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