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22"/>
  </p:notesMasterIdLst>
  <p:sldIdLst>
    <p:sldId id="256" r:id="rId3"/>
    <p:sldId id="259" r:id="rId4"/>
    <p:sldId id="257" r:id="rId5"/>
    <p:sldId id="300" r:id="rId6"/>
    <p:sldId id="302" r:id="rId7"/>
    <p:sldId id="303" r:id="rId8"/>
    <p:sldId id="301" r:id="rId9"/>
    <p:sldId id="309" r:id="rId10"/>
    <p:sldId id="310" r:id="rId11"/>
    <p:sldId id="305" r:id="rId12"/>
    <p:sldId id="306" r:id="rId13"/>
    <p:sldId id="308" r:id="rId14"/>
    <p:sldId id="311" r:id="rId15"/>
    <p:sldId id="304" r:id="rId16"/>
    <p:sldId id="312" r:id="rId17"/>
    <p:sldId id="299" r:id="rId18"/>
    <p:sldId id="313" r:id="rId19"/>
    <p:sldId id="273" r:id="rId20"/>
    <p:sldId id="290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67E"/>
    <a:srgbClr val="672C94"/>
    <a:srgbClr val="3366FF"/>
    <a:srgbClr val="4C8040"/>
    <a:srgbClr val="AE2C3B"/>
    <a:srgbClr val="8ABF7F"/>
    <a:srgbClr val="00CC99"/>
    <a:srgbClr val="000099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61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Sídla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Z_106_Česká_republika_Sídla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Město – vymezení pojmu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9600" y="1066800"/>
            <a:ext cx="7186583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K vymezení pojmu město se u nás používá řada hledisek: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cs-CZ" b="1" dirty="0" smtClean="0"/>
              <a:t>Počet obyvatel – obce s dvěma a více tisíci obyvateli = město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Existence městského nebo obecního úřadu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Rozsah služeb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Nabídka rozmanitých pracovních příležitostí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</a:pPr>
            <a:r>
              <a:rPr lang="cs-CZ" dirty="0" smtClean="0"/>
              <a:t>Charakter zástavby – vícepatrové domy aj.</a:t>
            </a:r>
            <a:endParaRPr lang="cs-CZ" dirty="0"/>
          </a:p>
        </p:txBody>
      </p:sp>
      <p:pic>
        <p:nvPicPr>
          <p:cNvPr id="5122" name="Picture 2" descr="C:\Documents and Settings\Miluse\Plocha\obr_projekt_slusovice\106\Graf velikosti českých měst 201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7" y="3048000"/>
            <a:ext cx="5908705" cy="27678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58000" y="39624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Graf velikosti </a:t>
            </a:r>
          </a:p>
          <a:p>
            <a:r>
              <a:rPr lang="cs-CZ" dirty="0" smtClean="0"/>
              <a:t>českých 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Funkce města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4376" y="1202073"/>
            <a:ext cx="3525324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Každé město plní určité funkce.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Druhy funkcí: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Obytná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Průmyslová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Obchodní - centrum služeb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Vzdělávací (školy)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Kulturní (divadla, kina)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Administrativní (státní správa)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Dopravní (Česká Třebová)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Lázeňská (Karlovy Vary)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684376" y="4979787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Většina našich měst má smíšené funkce.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10200" y="1202073"/>
            <a:ext cx="2608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</a:p>
          <a:p>
            <a:r>
              <a:rPr lang="cs-CZ" dirty="0" smtClean="0"/>
              <a:t>Jakou hlavní funkci 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plní město </a:t>
            </a:r>
            <a:r>
              <a:rPr lang="cs-CZ" dirty="0" smtClean="0"/>
              <a:t>Luhačovice?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44" y="2126827"/>
            <a:ext cx="3661621" cy="242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06\Luhačovice_zna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63484"/>
            <a:ext cx="1253118" cy="15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10400" y="4952109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Znak města</a:t>
            </a:r>
            <a:br>
              <a:rPr lang="cs-CZ" dirty="0" smtClean="0"/>
            </a:br>
            <a:r>
              <a:rPr lang="cs-CZ" dirty="0" smtClean="0"/>
              <a:t>Luhačovice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641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Vnitřní uspořádání města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0" y="970136"/>
            <a:ext cx="6269665" cy="4329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Historické jádro </a:t>
            </a:r>
            <a:r>
              <a:rPr lang="cs-CZ" dirty="0" smtClean="0"/>
              <a:t>s náměstím, kostelem, radnicí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Nové městské centrum </a:t>
            </a:r>
            <a:r>
              <a:rPr lang="cs-CZ" dirty="0" smtClean="0"/>
              <a:t>– v blízkosti historického jádra, </a:t>
            </a:r>
            <a:br>
              <a:rPr lang="cs-CZ" dirty="0" smtClean="0"/>
            </a:br>
            <a:r>
              <a:rPr lang="cs-CZ" dirty="0" smtClean="0"/>
              <a:t>banky hotely, divadla, správní </a:t>
            </a:r>
            <a:br>
              <a:rPr lang="cs-CZ" dirty="0" smtClean="0"/>
            </a:br>
            <a:r>
              <a:rPr lang="cs-CZ" dirty="0" smtClean="0"/>
              <a:t>budovy (vznik 19.-20. st.)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Obytné domy</a:t>
            </a:r>
            <a:r>
              <a:rPr lang="cs-CZ" dirty="0" smtClean="0"/>
              <a:t> (historické) 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Panelová sídliště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(vznik od 50. let 20. st.)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Rodinné domky </a:t>
            </a:r>
            <a:br>
              <a:rPr lang="cs-CZ" b="1" dirty="0" smtClean="0"/>
            </a:br>
            <a:r>
              <a:rPr lang="cs-CZ" dirty="0" smtClean="0"/>
              <a:t>(na okraji města)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Nákupní centra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Průmyslové zóny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(dříve uvnitř, nyní na okraji)</a:t>
            </a:r>
          </a:p>
          <a:p>
            <a:pPr marL="285750" indent="-285750">
              <a:spcAft>
                <a:spcPts val="400"/>
              </a:spcAft>
              <a:buFont typeface="Arial" pitchFamily="34" charset="0"/>
              <a:buChar char="▪"/>
            </a:pPr>
            <a:r>
              <a:rPr lang="cs-CZ" b="1" dirty="0" smtClean="0"/>
              <a:t>Zóny klidu a odpoči</a:t>
            </a:r>
            <a:r>
              <a:rPr lang="cs-CZ" dirty="0" smtClean="0"/>
              <a:t>nku </a:t>
            </a:r>
            <a:br>
              <a:rPr lang="cs-CZ" dirty="0" smtClean="0"/>
            </a:br>
            <a:r>
              <a:rPr lang="cs-CZ" dirty="0" smtClean="0"/>
              <a:t>(parky, sportoviště)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50409" y="4913907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</a:p>
          <a:p>
            <a:r>
              <a:rPr lang="cs-CZ" dirty="0" smtClean="0"/>
              <a:t>Popiš vnitřní uspořádání obce, </a:t>
            </a:r>
            <a:br>
              <a:rPr lang="cs-CZ" dirty="0" smtClean="0"/>
            </a:br>
            <a:r>
              <a:rPr lang="cs-CZ" dirty="0" smtClean="0"/>
              <a:t>ve které bydlíš.</a:t>
            </a:r>
            <a:endParaRPr lang="cs-CZ" dirty="0"/>
          </a:p>
        </p:txBody>
      </p:sp>
      <p:pic>
        <p:nvPicPr>
          <p:cNvPr id="8194" name="Picture 2" descr="C:\Documents and Settings\Miluse\Plocha\obr_projekt_slusovice\106\české budějo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8" y="1939895"/>
            <a:ext cx="399114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424288" y="1939895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České Budějovice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263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Městská aglomerace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7328" y="1447800"/>
            <a:ext cx="75392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smtClean="0"/>
              <a:t>= území s větším počtem sídel, která jsou propojena intenzivními vztahy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Aglomeraci vytváří  jedno či více velkých měst spolu se svým zázemím.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705600" y="2755091"/>
            <a:ext cx="207645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Příklady aglomerací: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▪"/>
            </a:pPr>
            <a:r>
              <a:rPr lang="cs-CZ" dirty="0" smtClean="0"/>
              <a:t>pražská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▪"/>
            </a:pPr>
            <a:r>
              <a:rPr lang="cs-CZ" dirty="0" smtClean="0"/>
              <a:t>brněnská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▪"/>
            </a:pPr>
            <a:r>
              <a:rPr lang="cs-CZ" dirty="0" smtClean="0"/>
              <a:t>ostravská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▪"/>
            </a:pPr>
            <a:r>
              <a:rPr lang="cs-CZ" dirty="0" err="1" smtClean="0"/>
              <a:t>podkrušno</a:t>
            </a:r>
            <a:r>
              <a:rPr lang="cs-CZ" dirty="0" smtClean="0"/>
              <a:t>-horská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▪"/>
            </a:pPr>
            <a:r>
              <a:rPr lang="cs-CZ" dirty="0" smtClean="0"/>
              <a:t>hradecko-pardubická</a:t>
            </a:r>
            <a:endParaRPr lang="cs-CZ" dirty="0"/>
          </a:p>
        </p:txBody>
      </p:sp>
      <p:pic>
        <p:nvPicPr>
          <p:cNvPr id="4098" name="Picture 2" descr="C:\Documents and Settings\Miluse\Plocha\obr_projekt_slusovice\106\Mapka_aglomerac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695950" cy="2990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Nejlidnatější města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56068"/>
              </p:ext>
            </p:extLst>
          </p:nvPr>
        </p:nvGraphicFramePr>
        <p:xfrm>
          <a:off x="609600" y="1066800"/>
          <a:ext cx="4405312" cy="475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3400"/>
                <a:gridCol w="2362200"/>
                <a:gridCol w="1509712"/>
              </a:tblGrid>
              <a:tr h="362769">
                <a:tc gridSpan="3"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Počet obyvatel ve městech k 1. 1. 2013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Praha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1 246 780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Brno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378 327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Ostrava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297 421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Plzeň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167 472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Liberec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102 113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Olomouc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99 471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Ústí nad Labem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93 747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České Budějovice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93 467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Hradec Králové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93035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Pardubice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89 467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Havířov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78 718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769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Zlín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75 555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7013"/>
          <a:stretch/>
        </p:blipFill>
        <p:spPr bwMode="auto">
          <a:xfrm>
            <a:off x="5826094" y="990600"/>
            <a:ext cx="2448000" cy="1613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94" y="2756354"/>
            <a:ext cx="2448000" cy="1587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Documents and Settings\Miluse\Plocha\obr_projekt_slusovice\106\ostrav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8274" r="12857" b="4873"/>
          <a:stretch/>
        </p:blipFill>
        <p:spPr bwMode="auto">
          <a:xfrm>
            <a:off x="5843710" y="4462328"/>
            <a:ext cx="2448000" cy="16315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10200" y="1443416"/>
            <a:ext cx="461665" cy="7078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10200" y="3260136"/>
            <a:ext cx="461665" cy="5796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10199" y="4861444"/>
            <a:ext cx="461665" cy="9002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dirty="0" smtClean="0"/>
              <a:t>Ostrava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3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Mapa měst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7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Documents and Settings\Miluse\Plocha\obr_projekt_slusovice\106\lepší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8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42" y="1143000"/>
            <a:ext cx="6973715" cy="4038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76800" y="5331110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 </a:t>
            </a:r>
            <a:r>
              <a:rPr lang="cs-CZ" dirty="0" smtClean="0"/>
              <a:t>pomocí atlasu vyhledej </a:t>
            </a:r>
          </a:p>
          <a:p>
            <a:r>
              <a:rPr lang="cs-CZ" dirty="0" smtClean="0"/>
              <a:t>na obrázku krajská města.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7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800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4410" y="1020510"/>
            <a:ext cx="4151877" cy="3810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500"/>
              </a:spcAft>
              <a:buClrTx/>
              <a:buNone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1. Vysvětli pojmy sídlo, obec, město.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56653" y="1401510"/>
            <a:ext cx="7494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Sídlo 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– základní prvek našeho osídlení, seskupení budov</a:t>
            </a:r>
          </a:p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Obec 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– jedno nebo více sídel společně s dalším územím, nejnižší </a:t>
            </a: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/>
            </a:r>
            <a:b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</a:b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            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samosprávní jednotka</a:t>
            </a:r>
          </a:p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Město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– počet obyvatel nad 2 tis., existence městského nebo obecního </a:t>
            </a: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/>
            </a:r>
            <a:b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</a:b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              úřadu, větší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rozsah služeb a pracovních příležitostí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57200" y="30013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Podíl obyvatelstva na vesnici je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962400" y="30013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30 %</a:t>
            </a: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596974" y="30013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městech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67400" y="30013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70 %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34411" y="3429000"/>
            <a:ext cx="612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Vysvětli pojmy urbanizace, </a:t>
            </a:r>
            <a:r>
              <a:rPr lang="cs-CZ" dirty="0" err="1" smtClean="0"/>
              <a:t>suburbanizace</a:t>
            </a:r>
            <a:r>
              <a:rPr lang="cs-CZ" dirty="0" smtClean="0"/>
              <a:t>, aglomerace.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6661" y="3739992"/>
            <a:ext cx="773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Urbanizace – stěhování lidí do měst</a:t>
            </a:r>
          </a:p>
          <a:p>
            <a:r>
              <a:rPr lang="cs-CZ" dirty="0" err="1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Suburbanizace</a:t>
            </a: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 – stěhování lidí z velkých měst do okolních obcí</a:t>
            </a:r>
          </a:p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Aglomerace </a:t>
            </a:r>
            <a:r>
              <a:rPr lang="cs-CZ" dirty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– velký počet sídel obklopujících jedno či více velkých měst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448491" y="4724400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Jaké funkce mohou plnit jednotlivá města?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35088" y="5023044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Obytnou, průmyslovou, obchodní, vzdělávací, </a:t>
            </a:r>
            <a:b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</a:br>
            <a:r>
              <a:rPr lang="cs-CZ" dirty="0" smtClean="0">
                <a:ln>
                  <a:solidFill>
                    <a:srgbClr val="000099"/>
                  </a:solidFill>
                </a:ln>
                <a:solidFill>
                  <a:srgbClr val="3366FF"/>
                </a:solidFill>
              </a:rPr>
              <a:t>lázeňskou, dopravní…</a:t>
            </a:r>
            <a:endParaRPr lang="cs-CZ" dirty="0">
              <a:ln>
                <a:solidFill>
                  <a:srgbClr val="000099"/>
                </a:solidFill>
              </a:ln>
              <a:solidFill>
                <a:srgbClr val="3366FF"/>
              </a:solidFill>
            </a:endParaRPr>
          </a:p>
        </p:txBody>
      </p:sp>
      <p:pic>
        <p:nvPicPr>
          <p:cNvPr id="10242" name="Picture 2" descr="C:\Documents and Settings\Miluse\Plocha\obr_projekt_slusovice\106\MH90042447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74" y="4675485"/>
            <a:ext cx="1624012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build="p"/>
      <p:bldP spid="16" grpId="0"/>
      <p:bldP spid="17" grpId="0"/>
      <p:bldP spid="19" grpId="0"/>
      <p:bldP spid="20" grpId="0"/>
      <p:bldP spid="21" grpId="0"/>
      <p:bldP spid="22" grpId="0" build="p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3250" y="360363"/>
            <a:ext cx="53975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Skrývačka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94000" y="1081754"/>
            <a:ext cx="615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seznamu měst najdi název města dalšího.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45550"/>
              </p:ext>
            </p:extLst>
          </p:nvPr>
        </p:nvGraphicFramePr>
        <p:xfrm>
          <a:off x="762000" y="1752600"/>
          <a:ext cx="2772000" cy="158496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2199"/>
              </p:ext>
            </p:extLst>
          </p:nvPr>
        </p:nvGraphicFramePr>
        <p:xfrm>
          <a:off x="3962400" y="3573568"/>
          <a:ext cx="4356000" cy="19812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sz="2000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sz="2000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94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5E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6B51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11095"/>
              </p:ext>
            </p:extLst>
          </p:nvPr>
        </p:nvGraphicFramePr>
        <p:xfrm>
          <a:off x="762000" y="3556476"/>
          <a:ext cx="2772000" cy="198120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564944"/>
              </p:ext>
            </p:extLst>
          </p:nvPr>
        </p:nvGraphicFramePr>
        <p:xfrm>
          <a:off x="3962400" y="1752600"/>
          <a:ext cx="3124200" cy="158496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52000"/>
                <a:gridCol w="393067"/>
                <a:gridCol w="310933"/>
                <a:gridCol w="352000"/>
                <a:gridCol w="352000"/>
                <a:gridCol w="352000"/>
                <a:gridCol w="352000"/>
                <a:gridCol w="352000"/>
                <a:gridCol w="308200"/>
              </a:tblGrid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n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AB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0B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B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80B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0B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cs-CZ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B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cs-CZ" sz="20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AB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000" b="1" dirty="0">
                        <a:ln>
                          <a:solidFill>
                            <a:srgbClr val="8ABF7F"/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62000" y="1752600"/>
            <a:ext cx="397866" cy="1584000"/>
          </a:xfrm>
          <a:prstGeom prst="rect">
            <a:avLst/>
          </a:prstGeom>
          <a:noFill/>
          <a:ln w="38100">
            <a:solidFill>
              <a:srgbClr val="AE2C3B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M</a:t>
            </a:r>
          </a:p>
          <a:p>
            <a:r>
              <a:rPr lang="cs-CZ" sz="2000" dirty="0" smtClean="0">
                <a:noFill/>
              </a:rPr>
              <a:t>O</a:t>
            </a:r>
          </a:p>
          <a:p>
            <a:r>
              <a:rPr lang="cs-CZ" sz="2000" dirty="0" smtClean="0">
                <a:noFill/>
              </a:rPr>
              <a:t>S</a:t>
            </a:r>
          </a:p>
          <a:p>
            <a:r>
              <a:rPr lang="cs-CZ" sz="2000" dirty="0" smtClean="0">
                <a:noFill/>
              </a:rPr>
              <a:t>T</a:t>
            </a:r>
            <a:endParaRPr lang="cs-CZ" sz="2000" dirty="0">
              <a:noFill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15854" y="1752599"/>
            <a:ext cx="324000" cy="1584000"/>
          </a:xfrm>
          <a:prstGeom prst="rect">
            <a:avLst/>
          </a:prstGeom>
          <a:noFill/>
          <a:ln w="38100">
            <a:solidFill>
              <a:srgbClr val="4C8040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Z</a:t>
            </a:r>
          </a:p>
          <a:p>
            <a:r>
              <a:rPr lang="cs-CZ" sz="2000" dirty="0" smtClean="0">
                <a:noFill/>
              </a:rPr>
              <a:t>L</a:t>
            </a:r>
          </a:p>
          <a:p>
            <a:r>
              <a:rPr lang="cs-CZ" sz="2000" dirty="0" smtClean="0">
                <a:noFill/>
              </a:rPr>
              <a:t>Í</a:t>
            </a:r>
          </a:p>
          <a:p>
            <a:r>
              <a:rPr lang="cs-CZ" sz="2000" dirty="0">
                <a:noFill/>
              </a:rPr>
              <a:t>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74562" y="3574992"/>
            <a:ext cx="356188" cy="1944000"/>
          </a:xfrm>
          <a:prstGeom prst="rect">
            <a:avLst/>
          </a:prstGeom>
          <a:noFill/>
          <a:ln w="38100"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</a:t>
            </a:r>
          </a:p>
          <a:p>
            <a:r>
              <a:rPr lang="cs-CZ" sz="2000" dirty="0" smtClean="0">
                <a:noFill/>
              </a:rPr>
              <a:t>Í</a:t>
            </a:r>
          </a:p>
          <a:p>
            <a:r>
              <a:rPr lang="cs-CZ" sz="2000" dirty="0" smtClean="0">
                <a:noFill/>
              </a:rPr>
              <a:t>S</a:t>
            </a:r>
          </a:p>
          <a:p>
            <a:r>
              <a:rPr lang="cs-CZ" sz="2000" dirty="0" smtClean="0">
                <a:noFill/>
              </a:rPr>
              <a:t>E</a:t>
            </a:r>
          </a:p>
          <a:p>
            <a:r>
              <a:rPr lang="cs-CZ" sz="2000" dirty="0">
                <a:noFill/>
              </a:rPr>
              <a:t>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370878" y="3574992"/>
            <a:ext cx="370614" cy="1980000"/>
          </a:xfrm>
          <a:prstGeom prst="rect">
            <a:avLst/>
          </a:prstGeom>
          <a:noFill/>
          <a:ln w="38100">
            <a:solidFill>
              <a:srgbClr val="58267E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noFill/>
              </a:rPr>
              <a:t>P</a:t>
            </a:r>
          </a:p>
          <a:p>
            <a:r>
              <a:rPr lang="cs-CZ" sz="2000" dirty="0" smtClean="0">
                <a:noFill/>
              </a:rPr>
              <a:t>R</a:t>
            </a:r>
          </a:p>
          <a:p>
            <a:r>
              <a:rPr lang="cs-CZ" sz="2000" dirty="0" smtClean="0">
                <a:noFill/>
              </a:rPr>
              <a:t>A</a:t>
            </a:r>
          </a:p>
          <a:p>
            <a:r>
              <a:rPr lang="cs-CZ" sz="2000" dirty="0" smtClean="0">
                <a:noFill/>
              </a:rPr>
              <a:t>H</a:t>
            </a:r>
          </a:p>
          <a:p>
            <a:r>
              <a:rPr lang="cs-CZ" sz="2000" dirty="0">
                <a:noFill/>
              </a:rPr>
              <a:t>A</a:t>
            </a:r>
          </a:p>
        </p:txBody>
      </p:sp>
      <p:pic>
        <p:nvPicPr>
          <p:cNvPr id="1027" name="Picture 3" descr="C:\Documents and Settings\Miluse\Local Settings\Temporary Internet Files\Content.IE5\GHVC8IR3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9" y="304800"/>
            <a:ext cx="1398887" cy="11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Local Settings\Temporary Internet Files\Content.IE5\KICG310G\MC9004420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808" y="3124200"/>
            <a:ext cx="1518066" cy="12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0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7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040313"/>
          </a:xfrm>
        </p:spPr>
        <p:txBody>
          <a:bodyPr/>
          <a:lstStyle/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Mapa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měst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ČR.PNG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18.5.2013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[cit. 2013-07-31].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/wiki/Soubor:Mapa_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m%C4%9Bst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C4%8CR.PNG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František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Xaver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Sandmann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(Franz Xaver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Sandmann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), Karlův Most, památná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lípa.jpg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18.2.2011 [cit. 2013-07-31].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Soubor:Franti%C5%A1ek_Xaver_Sandmann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28Franz_Xaver_Sandmann%29,_Karl%C5%AFv_Most,_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pam%C3%A1tn%C3%A1_l%C3%ADpa.jpg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Olomouc-Horní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náměstí.JPG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8.8.2011 [cit. 2013-07-31].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Soubor:Olomouc-Horn%C3%AD_n%C3%A1m%C4%9Bst%C3%AD.JPG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Plzeň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12.3.2012.jpg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14.3.2012 [cit. 2013-07-31].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Soubor:Plze%C5%88_12.3.2012.jpg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Kašna Parnas,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Dietrichsteinský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palác a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katedrála.jpg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11.6.2011 [cit. 2013-07-31].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Soubor:Ka%C5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A1na_Parnas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Dietrichsteinsk%C3%BD_pal%C3%A1c_a_katedr%C3%A1la.jpg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Brno -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Cathedral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Saints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Peter and Paul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II.jpg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28.8.2011 [cit. 2013-08-12].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Soubor:Brno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_-_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Cathedral_of_Saints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Peter_and_Paul_II.jpg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Kroměříž, Velké náměstí a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zámek.jpg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29.4.2013 [cit. 2013-08-12].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File:Krom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%C4%9B%C5%99%C3%AD%C5%BE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,_Velk%C3%A9_n%C3%A1m%C4%9Bst%C3%AD_a_z%C3%A1mek.jpg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Cesky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Krumlov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027.JPG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19.5.2006 [cit. 2013-08-12].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File:Cesky_Krumlov_027.JPG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180000" lvl="0" indent="-180000" eaLnBrk="1" hangingPunct="1">
              <a:spcBef>
                <a:spcPts val="0"/>
              </a:spcBef>
              <a:buClrTx/>
            </a:pP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Zahořany, kraj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vesnice.jpg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28.8.2011 [cit. 2013-08-12]. Dostupné z: http://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Soubor:Zaho%C5%99any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kraj_vesnice.jpg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0000" lvl="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Budweis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037.JPG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19.5.2006 [cit. 2013-08-12]. Dostupné z: http://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Soubor:Budweis_037.JPG</a:t>
            </a: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Usti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nad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labem.jpg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3.7.2006 [cit. 2013-08-12]. Dostupné z: http://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Soubor:Usti_nad_labem.jpg</a:t>
            </a: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lvl="0" indent="-180000" eaLnBrk="1" hangingPunct="1">
              <a:spcBef>
                <a:spcPts val="0"/>
              </a:spcBef>
              <a:buClrTx/>
            </a:pP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Luhacovice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Vincentka.JPG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15.4.2008 [cit. 2013-08-12]. Dostupné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z:http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</a:t>
            </a:r>
            <a: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b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Soubor:Luhacovice_Vincentka.JPG</a:t>
            </a: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eaLnBrk="1" hangingPunct="1">
              <a:spcBef>
                <a:spcPts val="0"/>
              </a:spcBef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948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/>
          <a:lstStyle/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Tomas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Bata.jpg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21.2.2009 [cit. 2013-07-31].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Soubor:Tomas_Bata.jpg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Teplická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str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Prague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Střížkov.jpg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5.10.2008 [cit. 2013-08-01]. Dostupné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Teplick%C3%A1_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str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Prague_St%C5%99%C3%AD%C5%BEkov.jpg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Zlin3.jpg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23.4.2007 [cit. 2013-08-01].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Soubor:Zlin3.jpg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Sídelní útvar.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2001- [cit. 2013-08-10].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S%C3%ADdeln%C3%AD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C3%Batvar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File:Praha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Pankrac.jpg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]. San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2001-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[cit. 2013-08-10]. Dostupné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Praha_Pankrac.jpg?uselang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File:Zbořený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Kostelec, vesnice (01).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16.3.2009 [cit. 2013-08-10].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Zbo%C5%99en%C3%BD_Kostelec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,_vesnice_%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2801%29.jpg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Seznam obcí v Česku.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10.8.2013 [cit. 2013-08-12]. Dostupné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z:http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Seznam_obc%C3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AD_v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C4%8Cesku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Soubor:Hradschin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Prag.jpg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23.10.2004 [cit. 2013-08-12].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Soubor:Hradschin_Prag.jpg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indent="-266400"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Ostrava, pohled z Nové radnice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13.4.2010 [cit. 2013-08-12]. 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Ostrava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pohled_z_Nov%C3%A9_radnice_2.jpg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marL="266400" lvl="0" indent="-266400" eaLnBrk="1" hangingPunct="1">
              <a:spcBef>
                <a:spcPts val="0"/>
              </a:spcBef>
              <a:buClrTx/>
            </a:pP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Mapka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aglomerace.PNG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17.2.2010 [cit. 2013-08-12]. Dostupné </a:t>
            </a: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z:http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Soubor:Mapka_aglomerace.PNG</a:t>
            </a:r>
            <a:endParaRPr lang="cs-CZ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400" lvl="0" indent="-266400" eaLnBrk="1" hangingPunct="1">
              <a:spcBef>
                <a:spcPts val="0"/>
              </a:spcBef>
              <a:buClrTx/>
            </a:pP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Luhačovice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znak.png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21.5.2008 [cit. 2013-08-12]. Dostupné z: http://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Soubor:Luha%C4%8Dovice_znak.png</a:t>
            </a: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400" lvl="0" indent="-266400" eaLnBrk="1" hangingPunct="1">
              <a:spcBef>
                <a:spcPts val="0"/>
              </a:spcBef>
              <a:buClrTx/>
            </a:pP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Aglomerace.PNG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4.9.2010 [cit. 2013-08-12]. Dostupné z: http://</a:t>
            </a: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Soubor:Aglomerace.PNG</a:t>
            </a: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66400" lvl="0" indent="-266400" eaLnBrk="1" hangingPunct="1">
              <a:spcBef>
                <a:spcPts val="0"/>
              </a:spcBef>
              <a:buClrTx/>
            </a:pPr>
            <a:endParaRPr lang="cs-CZ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vývojem,     	rozmístěním a osídlením měst a vesnic České republiky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00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 je sídlo, typy sídel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29" y="602831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880929" y="10668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000" b="1" dirty="0" smtClean="0"/>
              <a:t>Sídlo</a:t>
            </a:r>
            <a:r>
              <a:rPr lang="cs-CZ" sz="2000" dirty="0" smtClean="0"/>
              <a:t> = </a:t>
            </a:r>
            <a:r>
              <a:rPr lang="cs-CZ" sz="2000" dirty="0"/>
              <a:t>seskupení </a:t>
            </a:r>
            <a:r>
              <a:rPr lang="cs-CZ" sz="2000" dirty="0" smtClean="0"/>
              <a:t>obytných budov včetně </a:t>
            </a:r>
            <a:r>
              <a:rPr lang="cs-CZ" sz="2000" dirty="0"/>
              <a:t>hospodářských objektů a dopravních zařízení na určitém vymezeném </a:t>
            </a:r>
            <a:r>
              <a:rPr lang="cs-CZ" sz="2000" dirty="0" smtClean="0"/>
              <a:t>území</a:t>
            </a:r>
            <a:endParaRPr lang="cs-CZ" sz="2000" dirty="0"/>
          </a:p>
        </p:txBody>
      </p:sp>
      <p:sp>
        <p:nvSpPr>
          <p:cNvPr id="8" name="Ovál 7"/>
          <p:cNvSpPr/>
          <p:nvPr/>
        </p:nvSpPr>
        <p:spPr>
          <a:xfrm>
            <a:off x="3312000" y="1937425"/>
            <a:ext cx="2520000" cy="900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Typy sídel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1331093" y="4917376"/>
            <a:ext cx="2520000" cy="90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Městská </a:t>
            </a:r>
            <a:br>
              <a:rPr lang="cs-CZ" dirty="0" smtClean="0"/>
            </a:br>
            <a:r>
              <a:rPr lang="cs-CZ" dirty="0" smtClean="0"/>
              <a:t>sídla - město</a:t>
            </a:r>
          </a:p>
        </p:txBody>
      </p:sp>
      <p:sp>
        <p:nvSpPr>
          <p:cNvPr id="10" name="Ovál 9"/>
          <p:cNvSpPr/>
          <p:nvPr/>
        </p:nvSpPr>
        <p:spPr>
          <a:xfrm>
            <a:off x="5290686" y="4938012"/>
            <a:ext cx="2520000" cy="900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Venkovská sídla- vesnice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-1"/>
          <a:stretch/>
        </p:blipFill>
        <p:spPr bwMode="auto">
          <a:xfrm>
            <a:off x="1025093" y="2867255"/>
            <a:ext cx="3132000" cy="18483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67" y="2837425"/>
            <a:ext cx="3136439" cy="1908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 flipH="1">
            <a:off x="2628000" y="2486746"/>
            <a:ext cx="684000" cy="3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801397" y="2486746"/>
            <a:ext cx="684000" cy="32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1026" idx="4"/>
            <a:endCxn id="9" idx="0"/>
          </p:cNvCxnSpPr>
          <p:nvPr/>
        </p:nvCxnSpPr>
        <p:spPr>
          <a:xfrm>
            <a:off x="2591093" y="4715595"/>
            <a:ext cx="0" cy="19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stCxn id="1027" idx="4"/>
            <a:endCxn id="10" idx="0"/>
          </p:cNvCxnSpPr>
          <p:nvPr/>
        </p:nvCxnSpPr>
        <p:spPr>
          <a:xfrm flipH="1">
            <a:off x="6550686" y="4745425"/>
            <a:ext cx="1" cy="192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osídlení České republiky (I.)</a:t>
            </a:r>
            <a:endParaRPr lang="cs-CZ" sz="22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9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3488983" y="1295400"/>
            <a:ext cx="519781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od 3. st. př. n. l. trvalé osídlení Kelty</a:t>
            </a:r>
            <a:endParaRPr lang="cs-CZ" sz="2000" dirty="0"/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6. st. příchod Slovanů 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b="1" dirty="0" smtClean="0"/>
              <a:t>12.-15. st. hustá síť měst, vesnic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Hlavní </a:t>
            </a:r>
            <a:r>
              <a:rPr lang="cs-CZ" sz="2000" dirty="0">
                <a:solidFill>
                  <a:prstClr val="black"/>
                </a:solidFill>
              </a:rPr>
              <a:t>význam měla </a:t>
            </a:r>
            <a:r>
              <a:rPr lang="cs-CZ" sz="2000" dirty="0" smtClean="0">
                <a:solidFill>
                  <a:prstClr val="black"/>
                </a:solidFill>
              </a:rPr>
              <a:t>města: </a:t>
            </a:r>
            <a:r>
              <a:rPr lang="cs-CZ" sz="2000" dirty="0">
                <a:solidFill>
                  <a:prstClr val="black"/>
                </a:solidFill>
              </a:rPr>
              <a:t>Praha, Plzeň, Brno, </a:t>
            </a:r>
            <a:r>
              <a:rPr lang="cs-CZ" sz="2000" dirty="0" smtClean="0">
                <a:solidFill>
                  <a:prstClr val="black"/>
                </a:solidFill>
              </a:rPr>
              <a:t>Olomouc</a:t>
            </a:r>
            <a:endParaRPr lang="cs-CZ" sz="2200" dirty="0"/>
          </a:p>
        </p:txBody>
      </p:sp>
      <p:pic>
        <p:nvPicPr>
          <p:cNvPr id="2050" name="Picture 2" descr="C:\Documents and Settings\Miluse\Plocha\obr_projekt_slusovice\106\historie_karlův_m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2" y="1507547"/>
            <a:ext cx="2705100" cy="19214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06\800px-Plzeň_12.3.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58" y="3873369"/>
            <a:ext cx="1900185" cy="18845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Miluse\Plocha\obr_projekt_slusovice\106\olomou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61" y="3871972"/>
            <a:ext cx="2514600" cy="18859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0" y="3873369"/>
            <a:ext cx="2705100" cy="1884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7840" y="1447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1959" y="38718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17158" y="38739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Plzeň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01561" y="38739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Olomouc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773396" y="321903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900" lvl="0">
              <a:spcAft>
                <a:spcPts val="600"/>
              </a:spcAft>
              <a:defRPr/>
            </a:pPr>
            <a:r>
              <a:rPr lang="cs-CZ" sz="2000" b="1" dirty="0">
                <a:solidFill>
                  <a:prstClr val="black"/>
                </a:solidFill>
              </a:rPr>
              <a:t>Úkol:</a:t>
            </a:r>
            <a:r>
              <a:rPr lang="cs-CZ" sz="2000" dirty="0">
                <a:solidFill>
                  <a:prstClr val="black"/>
                </a:solidFill>
              </a:rPr>
              <a:t> poznej </a:t>
            </a:r>
            <a:r>
              <a:rPr lang="cs-CZ" sz="2000" dirty="0" smtClean="0">
                <a:solidFill>
                  <a:prstClr val="black"/>
                </a:solidFill>
              </a:rPr>
              <a:t>města </a:t>
            </a:r>
            <a:r>
              <a:rPr lang="cs-CZ" sz="2000" dirty="0">
                <a:solidFill>
                  <a:prstClr val="black"/>
                </a:solidFill>
              </a:rPr>
              <a:t>na </a:t>
            </a:r>
            <a:r>
              <a:rPr lang="cs-CZ" sz="2000" dirty="0" smtClean="0">
                <a:solidFill>
                  <a:prstClr val="black"/>
                </a:solidFill>
              </a:rPr>
              <a:t>obrázcích</a:t>
            </a:r>
            <a:endParaRPr lang="cs-CZ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04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4" grpId="0"/>
      <p:bldP spid="5" grpId="0"/>
      <p:bldP spid="6" grpId="0"/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osídlení České republiky (II.)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1" y="600192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3276599" y="1090621"/>
            <a:ext cx="54102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0900">
              <a:spcAft>
                <a:spcPts val="600"/>
              </a:spcAft>
              <a:defRPr/>
            </a:pPr>
            <a:r>
              <a:rPr lang="cs-CZ" sz="2000" b="1" dirty="0" smtClean="0"/>
              <a:t>19. století – urbanizace - </a:t>
            </a:r>
            <a:r>
              <a:rPr lang="cs-CZ" sz="2000" dirty="0" smtClean="0"/>
              <a:t>rychlý růst měst ovlivněn 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rozvojem zpracovatelského průmyslu  (Praha, Brno, Plzeň, Liberec, Ústí n/</a:t>
            </a:r>
            <a:r>
              <a:rPr lang="cs-CZ" sz="2000" dirty="0" err="1" smtClean="0"/>
              <a:t>Lab</a:t>
            </a:r>
            <a:r>
              <a:rPr lang="cs-CZ" sz="2000" dirty="0" smtClean="0"/>
              <a:t>.) 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těžbou nerostných surovin (Ostravsko, Podkrušnohoří, Kladensko)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rozšířením železničních </a:t>
            </a:r>
            <a:br>
              <a:rPr lang="cs-CZ" sz="2000" dirty="0" smtClean="0"/>
            </a:br>
            <a:r>
              <a:rPr lang="cs-CZ" sz="2000" dirty="0" smtClean="0"/>
              <a:t>tratí (Pardubice, Přerov)</a:t>
            </a:r>
          </a:p>
          <a:p>
            <a:pPr marL="342900" indent="-252000">
              <a:spcAft>
                <a:spcPts val="6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Podnikáním (rozvoj Zlína)</a:t>
            </a:r>
            <a:endParaRPr lang="cs-CZ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5"/>
          <a:stretch/>
        </p:blipFill>
        <p:spPr bwMode="auto">
          <a:xfrm>
            <a:off x="685800" y="1208114"/>
            <a:ext cx="2438400" cy="3359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5800" y="4598451"/>
            <a:ext cx="5044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se jmenuje muž na fotografii, který pro svoji</a:t>
            </a:r>
            <a:br>
              <a:rPr lang="cs-CZ" dirty="0" smtClean="0"/>
            </a:br>
            <a:r>
              <a:rPr lang="cs-CZ" dirty="0" smtClean="0"/>
              <a:t>obuvnickou firmu přebudoval město Zlín? </a:t>
            </a:r>
          </a:p>
          <a:p>
            <a:r>
              <a:rPr lang="cs-CZ" dirty="0" smtClean="0"/>
              <a:t>Žil v letech 1876-1932, je to jeden z největších </a:t>
            </a:r>
            <a:br>
              <a:rPr lang="cs-CZ" dirty="0" smtClean="0"/>
            </a:br>
            <a:r>
              <a:rPr lang="cs-CZ" dirty="0" smtClean="0"/>
              <a:t>podnikatelů své doby.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57600" y="5614114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Tomáš Baťa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10224"/>
          <a:stretch/>
        </p:blipFill>
        <p:spPr bwMode="auto">
          <a:xfrm>
            <a:off x="6643166" y="3200400"/>
            <a:ext cx="2026542" cy="3172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248400" y="5425990"/>
            <a:ext cx="400110" cy="9467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Mrakodrap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22094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osídlení České republiky (III.)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9" y="6019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609600" y="1201855"/>
            <a:ext cx="4114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0900">
              <a:spcAft>
                <a:spcPts val="400"/>
              </a:spcAft>
              <a:defRPr/>
            </a:pPr>
            <a:r>
              <a:rPr lang="cs-CZ" sz="2000" b="1" dirty="0" smtClean="0"/>
              <a:t>20. století - pokračuje růst měst</a:t>
            </a:r>
          </a:p>
          <a:p>
            <a:pPr marL="90900">
              <a:spcAft>
                <a:spcPts val="20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</a:rPr>
              <a:t>Po </a:t>
            </a:r>
            <a:r>
              <a:rPr lang="cs-CZ" sz="2000" b="1" dirty="0">
                <a:solidFill>
                  <a:prstClr val="black"/>
                </a:solidFill>
              </a:rPr>
              <a:t>2. sv. </a:t>
            </a:r>
            <a:r>
              <a:rPr lang="cs-CZ" sz="2000" b="1" dirty="0" smtClean="0">
                <a:solidFill>
                  <a:prstClr val="black"/>
                </a:solidFill>
              </a:rPr>
              <a:t>válce</a:t>
            </a:r>
          </a:p>
          <a:p>
            <a:pPr marL="433800" indent="-342900">
              <a:spcAft>
                <a:spcPts val="2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rozvoj těžkého průmyslu  Třinec, Karviná, Havířov, Most, Teplice, Chomutov</a:t>
            </a:r>
          </a:p>
          <a:p>
            <a:pPr marL="433800" indent="-342900">
              <a:spcAft>
                <a:spcPts val="200"/>
              </a:spcAft>
              <a:buFont typeface="Arial" pitchFamily="34" charset="0"/>
              <a:buChar char="▪"/>
              <a:defRPr/>
            </a:pPr>
            <a:r>
              <a:rPr lang="cs-CZ" sz="2000" dirty="0" smtClean="0"/>
              <a:t>stavba panelových domů pro nově příchozí obyvatele</a:t>
            </a:r>
            <a:endParaRPr lang="cs-CZ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r="8140"/>
          <a:stretch/>
        </p:blipFill>
        <p:spPr bwMode="auto">
          <a:xfrm>
            <a:off x="5257799" y="1201855"/>
            <a:ext cx="3213219" cy="3425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4075" y="3810000"/>
            <a:ext cx="785160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cs-CZ" b="1" dirty="0" smtClean="0"/>
              <a:t>Současnost</a:t>
            </a:r>
          </a:p>
          <a:p>
            <a:pPr marL="28575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více jak 70 % obyvatel žije ve městech</a:t>
            </a:r>
          </a:p>
          <a:p>
            <a:pPr marL="28575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dirty="0" smtClean="0"/>
              <a:t>mírný pokles obyvatel u velkých měst </a:t>
            </a:r>
            <a:br>
              <a:rPr lang="cs-CZ" dirty="0" smtClean="0"/>
            </a:br>
            <a:r>
              <a:rPr lang="cs-CZ" dirty="0" smtClean="0"/>
              <a:t>(kromě Prahy)</a:t>
            </a:r>
          </a:p>
          <a:p>
            <a:pPr marL="28575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b="1" dirty="0" err="1" smtClean="0"/>
              <a:t>Suburbanizace</a:t>
            </a:r>
            <a:r>
              <a:rPr lang="cs-CZ" dirty="0" smtClean="0"/>
              <a:t> – stěhování obyvatel z velkých měst do okolních obcí </a:t>
            </a:r>
            <a:br>
              <a:rPr lang="cs-CZ" dirty="0" smtClean="0"/>
            </a:br>
            <a:r>
              <a:rPr lang="cs-CZ" dirty="0" smtClean="0"/>
              <a:t>(zdravější ovzduší, menší hluk, blízkost přírody, menší koncentrace lidí)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0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Obec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99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4274" y="1143000"/>
            <a:ext cx="7975453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/>
              <a:t>= jedno nebo více sídel společně s dalším územím (pole, lesy, louky)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90600" y="2514600"/>
            <a:ext cx="2451312" cy="11695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cs-CZ" sz="2000" dirty="0" smtClean="0"/>
              <a:t>Od </a:t>
            </a:r>
            <a:r>
              <a:rPr lang="cs-CZ" sz="2000" dirty="0">
                <a:solidFill>
                  <a:prstClr val="black"/>
                </a:solidFill>
              </a:rPr>
              <a:t>1. ledna </a:t>
            </a:r>
            <a:r>
              <a:rPr lang="cs-CZ" sz="2000" dirty="0" smtClean="0">
                <a:solidFill>
                  <a:prstClr val="black"/>
                </a:solidFill>
              </a:rPr>
              <a:t>2013</a:t>
            </a:r>
          </a:p>
          <a:p>
            <a:pPr lvl="0" algn="ctr">
              <a:spcAft>
                <a:spcPts val="600"/>
              </a:spcAft>
            </a:pPr>
            <a:r>
              <a:rPr lang="cs-CZ" sz="2000" dirty="0">
                <a:solidFill>
                  <a:prstClr val="black"/>
                </a:solidFill>
              </a:rPr>
              <a:t>m</a:t>
            </a:r>
            <a:r>
              <a:rPr lang="cs-CZ" sz="2000" dirty="0" smtClean="0">
                <a:solidFill>
                  <a:prstClr val="black"/>
                </a:solidFill>
              </a:rPr>
              <a:t>á </a:t>
            </a:r>
            <a:r>
              <a:rPr lang="cs-CZ" sz="2000" dirty="0">
                <a:solidFill>
                  <a:prstClr val="black"/>
                </a:solidFill>
              </a:rPr>
              <a:t>Česká </a:t>
            </a:r>
            <a:r>
              <a:rPr lang="cs-CZ" sz="2000" dirty="0" smtClean="0">
                <a:solidFill>
                  <a:prstClr val="black"/>
                </a:solidFill>
              </a:rPr>
              <a:t>republika</a:t>
            </a:r>
          </a:p>
          <a:p>
            <a:pPr lvl="0" algn="ctr"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</a:rPr>
              <a:t>6248 obcí.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7152" y="3891706"/>
            <a:ext cx="4065537" cy="196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▪"/>
            </a:pPr>
            <a:r>
              <a:rPr lang="cs-CZ" sz="2000" dirty="0" smtClean="0">
                <a:solidFill>
                  <a:prstClr val="black"/>
                </a:solidFill>
              </a:rPr>
              <a:t>Obec nemusí </a:t>
            </a:r>
            <a:r>
              <a:rPr lang="cs-CZ" sz="2000" dirty="0">
                <a:solidFill>
                  <a:prstClr val="black"/>
                </a:solidFill>
              </a:rPr>
              <a:t>být každé sídlo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sz="2000" dirty="0">
                <a:solidFill>
                  <a:prstClr val="black"/>
                </a:solidFill>
              </a:rPr>
              <a:t>Zpravidla jsou obcemi všechna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města</a:t>
            </a:r>
            <a:r>
              <a:rPr lang="cs-CZ" sz="2000" dirty="0">
                <a:solidFill>
                  <a:prstClr val="black"/>
                </a:solidFill>
              </a:rPr>
              <a:t>, ale ne všechny vesnice</a:t>
            </a:r>
          </a:p>
          <a:p>
            <a:pPr marL="285750" lvl="0" indent="-285750">
              <a:buFont typeface="Arial" pitchFamily="34" charset="0"/>
              <a:buChar char="▪"/>
            </a:pPr>
            <a:r>
              <a:rPr lang="cs-CZ" sz="2000" dirty="0">
                <a:solidFill>
                  <a:prstClr val="black"/>
                </a:solidFill>
              </a:rPr>
              <a:t>Často několik vesnic tvoří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jednu obec a </a:t>
            </a:r>
            <a:r>
              <a:rPr lang="cs-CZ" sz="2000" dirty="0">
                <a:solidFill>
                  <a:prstClr val="black"/>
                </a:solidFill>
              </a:rPr>
              <a:t>obecní úřad sídlí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v </a:t>
            </a:r>
            <a:r>
              <a:rPr lang="cs-CZ" sz="2000" dirty="0">
                <a:solidFill>
                  <a:prstClr val="black"/>
                </a:solidFill>
              </a:rPr>
              <a:t>největší z nich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77152" y="1600200"/>
            <a:ext cx="785503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cs-CZ" sz="2000" dirty="0" smtClean="0"/>
              <a:t>= </a:t>
            </a:r>
            <a:r>
              <a:rPr lang="cs-CZ" sz="2000" dirty="0">
                <a:solidFill>
                  <a:prstClr val="black"/>
                </a:solidFill>
              </a:rPr>
              <a:t>nejmenší administrativní území spravované volenými </a:t>
            </a:r>
            <a:r>
              <a:rPr lang="cs-CZ" sz="2000" dirty="0" smtClean="0">
                <a:solidFill>
                  <a:prstClr val="black"/>
                </a:solidFill>
              </a:rPr>
              <a:t>představiteli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 smtClean="0">
                <a:solidFill>
                  <a:prstClr val="black"/>
                </a:solidFill>
              </a:rPr>
              <a:t>  (zastupitelstvo, včele starosta nebo primátor)</a:t>
            </a:r>
          </a:p>
        </p:txBody>
      </p:sp>
      <p:pic>
        <p:nvPicPr>
          <p:cNvPr id="7170" name="Picture 2" descr="C:\Documents and Settings\Miluse\Plocha\obr_projekt_slusovice\106\800px-Zahořany,_kraj_vesn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9" r="15119"/>
          <a:stretch/>
        </p:blipFill>
        <p:spPr bwMode="auto">
          <a:xfrm>
            <a:off x="4682258" y="2514600"/>
            <a:ext cx="3822109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5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2038" y="3048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Typy obcí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5734" y="1130025"/>
            <a:ext cx="345479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/>
            <a:r>
              <a:rPr lang="cs-CZ" b="1" dirty="0" smtClean="0">
                <a:solidFill>
                  <a:prstClr val="black"/>
                </a:solidFill>
              </a:rPr>
              <a:t>Vesnice</a:t>
            </a:r>
            <a:r>
              <a:rPr lang="cs-CZ" dirty="0" smtClean="0">
                <a:solidFill>
                  <a:prstClr val="black"/>
                </a:solidFill>
              </a:rPr>
              <a:t> tzv. venkovská obec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tvoří 90 % všech obcí,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žije v nich kolem 30 % obyvatel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5734" y="3962400"/>
            <a:ext cx="8052204" cy="185691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spcBef>
                <a:spcPts val="1200"/>
              </a:spcBef>
              <a:spcAft>
                <a:spcPts val="200"/>
              </a:spcAft>
            </a:pPr>
            <a:r>
              <a:rPr lang="cs-CZ" b="1" dirty="0" smtClean="0">
                <a:solidFill>
                  <a:prstClr val="black"/>
                </a:solidFill>
              </a:rPr>
              <a:t>Typy </a:t>
            </a:r>
            <a:r>
              <a:rPr lang="cs-CZ" b="1" dirty="0">
                <a:solidFill>
                  <a:prstClr val="black"/>
                </a:solidFill>
              </a:rPr>
              <a:t>měst: </a:t>
            </a:r>
            <a:endParaRPr lang="cs-CZ" b="1" dirty="0" smtClean="0">
              <a:solidFill>
                <a:prstClr val="black"/>
              </a:solidFill>
            </a:endParaRP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b="1" dirty="0" smtClean="0">
                <a:solidFill>
                  <a:prstClr val="black"/>
                </a:solidFill>
              </a:rPr>
              <a:t>statutární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město </a:t>
            </a:r>
            <a:r>
              <a:rPr lang="cs-CZ" dirty="0" smtClean="0">
                <a:solidFill>
                  <a:prstClr val="black"/>
                </a:solidFill>
              </a:rPr>
              <a:t>- obsahuje </a:t>
            </a:r>
            <a:r>
              <a:rPr lang="cs-CZ" dirty="0">
                <a:solidFill>
                  <a:prstClr val="black"/>
                </a:solidFill>
              </a:rPr>
              <a:t>městské části nebo </a:t>
            </a:r>
            <a:r>
              <a:rPr lang="cs-CZ" dirty="0" smtClean="0">
                <a:solidFill>
                  <a:prstClr val="black"/>
                </a:solidFill>
              </a:rPr>
              <a:t>obvody,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má více pravomocí než běžná města, řízeno magistrátem – včele primátor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b="1" dirty="0" smtClean="0">
                <a:solidFill>
                  <a:prstClr val="black"/>
                </a:solidFill>
              </a:rPr>
              <a:t>krajské </a:t>
            </a:r>
            <a:r>
              <a:rPr lang="cs-CZ" dirty="0">
                <a:solidFill>
                  <a:prstClr val="black"/>
                </a:solidFill>
              </a:rPr>
              <a:t>město </a:t>
            </a:r>
            <a:r>
              <a:rPr lang="cs-CZ" dirty="0" smtClean="0">
                <a:solidFill>
                  <a:prstClr val="black"/>
                </a:solidFill>
              </a:rPr>
              <a:t>- sídlo kraje 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b="1" dirty="0" smtClean="0">
                <a:solidFill>
                  <a:prstClr val="black"/>
                </a:solidFill>
              </a:rPr>
              <a:t>okresní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město 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není </a:t>
            </a:r>
            <a:r>
              <a:rPr lang="cs-CZ" dirty="0" smtClean="0">
                <a:solidFill>
                  <a:prstClr val="black"/>
                </a:solidFill>
              </a:rPr>
              <a:t>právnickým, </a:t>
            </a:r>
            <a:r>
              <a:rPr lang="cs-CZ" dirty="0">
                <a:solidFill>
                  <a:prstClr val="black"/>
                </a:solidFill>
              </a:rPr>
              <a:t>ale pouze </a:t>
            </a:r>
            <a:r>
              <a:rPr lang="cs-CZ" dirty="0" smtClean="0">
                <a:solidFill>
                  <a:prstClr val="black"/>
                </a:solidFill>
              </a:rPr>
              <a:t>územním subjektem</a:t>
            </a:r>
          </a:p>
          <a:p>
            <a:pPr marL="285750" lvl="0" indent="-285750">
              <a:spcAft>
                <a:spcPts val="200"/>
              </a:spcAft>
              <a:buFont typeface="Arial" pitchFamily="34" charset="0"/>
              <a:buChar char="▪"/>
            </a:pPr>
            <a:r>
              <a:rPr lang="cs-CZ" b="1" dirty="0" smtClean="0">
                <a:solidFill>
                  <a:prstClr val="black"/>
                </a:solidFill>
              </a:rPr>
              <a:t>hlavní </a:t>
            </a:r>
            <a:r>
              <a:rPr lang="cs-CZ" b="1" dirty="0">
                <a:solidFill>
                  <a:prstClr val="black"/>
                </a:solidFill>
              </a:rPr>
              <a:t>město </a:t>
            </a:r>
            <a:r>
              <a:rPr lang="cs-CZ" dirty="0" smtClean="0">
                <a:solidFill>
                  <a:prstClr val="black"/>
                </a:solidFill>
              </a:rPr>
              <a:t>- </a:t>
            </a:r>
            <a:r>
              <a:rPr lang="cs-CZ" dirty="0">
                <a:solidFill>
                  <a:prstClr val="black"/>
                </a:solidFill>
              </a:rPr>
              <a:t>status přiznaný zákonem pouze </a:t>
            </a:r>
            <a:r>
              <a:rPr lang="cs-CZ" dirty="0" smtClean="0">
                <a:solidFill>
                  <a:prstClr val="black"/>
                </a:solidFill>
              </a:rPr>
              <a:t>městu Praha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5734" y="2166483"/>
            <a:ext cx="389080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/>
            <a:r>
              <a:rPr lang="cs-CZ" b="1" dirty="0">
                <a:solidFill>
                  <a:prstClr val="black"/>
                </a:solidFill>
              </a:rPr>
              <a:t>Městys </a:t>
            </a:r>
            <a:r>
              <a:rPr lang="cs-CZ" dirty="0">
                <a:solidFill>
                  <a:prstClr val="black"/>
                </a:solidFill>
              </a:rPr>
              <a:t>(městečko</a:t>
            </a:r>
            <a:r>
              <a:rPr lang="cs-CZ" dirty="0" smtClean="0">
                <a:solidFill>
                  <a:prstClr val="black"/>
                </a:solidFill>
              </a:rPr>
              <a:t>) počet 212 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významově </a:t>
            </a:r>
            <a:r>
              <a:rPr lang="cs-CZ" dirty="0">
                <a:solidFill>
                  <a:prstClr val="black"/>
                </a:solidFill>
              </a:rPr>
              <a:t>mezi městem a vesnicí</a:t>
            </a:r>
          </a:p>
        </p:txBody>
      </p:sp>
      <p:pic>
        <p:nvPicPr>
          <p:cNvPr id="10" name="Picture 2" descr="C:\Documents and Settings\Miluse\Plocha\obr_projekt_slusovice\106\800px-Usti_nad_labe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7" r="8454"/>
          <a:stretch/>
        </p:blipFill>
        <p:spPr bwMode="auto">
          <a:xfrm>
            <a:off x="4463753" y="1223102"/>
            <a:ext cx="4122898" cy="2838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15734" y="599267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 </a:t>
            </a:r>
            <a:r>
              <a:rPr lang="cs-CZ" dirty="0" smtClean="0"/>
              <a:t>V jakém typu obce bydlíš?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53753" y="2925942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Město</a:t>
            </a:r>
            <a:r>
              <a:rPr lang="cs-CZ" dirty="0">
                <a:solidFill>
                  <a:prstClr val="black"/>
                </a:solidFill>
              </a:rPr>
              <a:t/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nad 2 tisíce obyvatel (nemusí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vždy platit</a:t>
            </a:r>
            <a:r>
              <a:rPr lang="cs-CZ" dirty="0">
                <a:solidFill>
                  <a:prstClr val="black"/>
                </a:solidFill>
              </a:rPr>
              <a:t>), v ČR </a:t>
            </a:r>
            <a:r>
              <a:rPr lang="cs-CZ" dirty="0" smtClean="0">
                <a:solidFill>
                  <a:prstClr val="black"/>
                </a:solidFill>
              </a:rPr>
              <a:t>kolem 600 </a:t>
            </a:r>
            <a:r>
              <a:rPr lang="cs-CZ" dirty="0">
                <a:solidFill>
                  <a:prstClr val="black"/>
                </a:solidFill>
              </a:rPr>
              <a:t>měst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37712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Obce s rozšířenou působností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0501" y="1220688"/>
            <a:ext cx="7924800" cy="10926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Jsou mezičlánkem mezi krajskými úřady a </a:t>
            </a:r>
            <a:r>
              <a:rPr lang="cs-CZ" sz="2000" dirty="0"/>
              <a:t>obecními </a:t>
            </a:r>
            <a:r>
              <a:rPr lang="cs-CZ" sz="2000" dirty="0" smtClean="0"/>
              <a:t>úřady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▪"/>
            </a:pPr>
            <a:r>
              <a:rPr lang="cs-CZ" sz="2000" dirty="0" smtClean="0"/>
              <a:t>Vykonávají </a:t>
            </a:r>
            <a:r>
              <a:rPr lang="cs-CZ" sz="2000" dirty="0"/>
              <a:t>některé činnosti státní správy </a:t>
            </a:r>
            <a:r>
              <a:rPr lang="cs-CZ" sz="2000" dirty="0" smtClean="0"/>
              <a:t>(např. vydávání </a:t>
            </a:r>
            <a:r>
              <a:rPr lang="cs-CZ" sz="2000" dirty="0"/>
              <a:t>cestovních a osobních dokladů, řidičských </a:t>
            </a:r>
            <a:r>
              <a:rPr lang="cs-CZ" sz="2000" dirty="0" smtClean="0"/>
              <a:t>průkazů…)</a:t>
            </a: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Documents and Settings\Miluse\Plocha\obr_projekt_slusovice\106\kroměříž_obec_rozšířená_působno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0"/>
          <a:stretch/>
        </p:blipFill>
        <p:spPr bwMode="auto">
          <a:xfrm>
            <a:off x="774769" y="2438400"/>
            <a:ext cx="3598840" cy="2484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Miluse\Plocha\obr_projekt_slusovice\106\800px-Cesky_Krumlov_02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69" y="2438400"/>
            <a:ext cx="3582692" cy="24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0501" y="5538562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 </a:t>
            </a:r>
            <a:r>
              <a:rPr lang="cs-CZ" dirty="0" smtClean="0"/>
              <a:t>Poznej na obrázku město s rozšířenou působností.</a:t>
            </a:r>
          </a:p>
          <a:p>
            <a:r>
              <a:rPr lang="cs-CZ" dirty="0"/>
              <a:t> </a:t>
            </a:r>
            <a:r>
              <a:rPr lang="cs-CZ" dirty="0" smtClean="0"/>
              <a:t>         Nápověda: Český Krumlov, Kroměříž. 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15121" y="2438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Kroměříž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61854" y="24384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Český Krumlov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257300" y="51054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</a:rPr>
              <a:t>Počet obcí </a:t>
            </a:r>
            <a:r>
              <a:rPr lang="cs-CZ" sz="2000" dirty="0">
                <a:solidFill>
                  <a:prstClr val="black"/>
                </a:solidFill>
              </a:rPr>
              <a:t>s rozšířenou </a:t>
            </a:r>
            <a:r>
              <a:rPr lang="cs-CZ" sz="2000" dirty="0" smtClean="0">
                <a:solidFill>
                  <a:prstClr val="black"/>
                </a:solidFill>
              </a:rPr>
              <a:t>působností: 205 (k 1. 1. 2012)</a:t>
            </a:r>
            <a:endParaRPr lang="cs-CZ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76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5" grpId="0"/>
      <p:bldP spid="8" grpId="0"/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5974</TotalTime>
  <Words>1097</Words>
  <Application>Microsoft Office PowerPoint</Application>
  <PresentationFormat>Předvádění na obrazovce (4:3)</PresentationFormat>
  <Paragraphs>356</Paragraphs>
  <Slides>19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Výchozí návrh</vt:lpstr>
      <vt:lpstr>Aspekt</vt:lpstr>
      <vt:lpstr>Česká republika  Sídla Z_106_Česká_republika_Sídla</vt:lpstr>
      <vt:lpstr>Anotace:</vt:lpstr>
      <vt:lpstr>Co je sídlo, typy sídel </vt:lpstr>
      <vt:lpstr>Vývoj osídlení České republiky (I.)</vt:lpstr>
      <vt:lpstr>Vývoj osídlení České republiky (II.)</vt:lpstr>
      <vt:lpstr>Vývoj osídlení České republiky (III.)</vt:lpstr>
      <vt:lpstr>Obec</vt:lpstr>
      <vt:lpstr>Typy obcí</vt:lpstr>
      <vt:lpstr>Obce s rozšířenou působností</vt:lpstr>
      <vt:lpstr>Město – vymezení pojmu</vt:lpstr>
      <vt:lpstr>Funkce města</vt:lpstr>
      <vt:lpstr>Vnitřní uspořádání města</vt:lpstr>
      <vt:lpstr>Městská aglomerace</vt:lpstr>
      <vt:lpstr>Nejlidnatější města ČR</vt:lpstr>
      <vt:lpstr>Mapa měst České republiky</vt:lpstr>
      <vt:lpstr>Úkol: Odpovídej na kontrolní otázky.  </vt:lpstr>
      <vt:lpstr>Skrývačka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489</cp:revision>
  <cp:lastPrinted>1601-01-01T00:00:00Z</cp:lastPrinted>
  <dcterms:created xsi:type="dcterms:W3CDTF">1601-01-01T00:00:00Z</dcterms:created>
  <dcterms:modified xsi:type="dcterms:W3CDTF">2014-11-02T08:52:41Z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