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8" r:id="rId2"/>
  </p:sldMasterIdLst>
  <p:notesMasterIdLst>
    <p:notesMasterId r:id="rId18"/>
  </p:notesMasterIdLst>
  <p:sldIdLst>
    <p:sldId id="256" r:id="rId3"/>
    <p:sldId id="259" r:id="rId4"/>
    <p:sldId id="257" r:id="rId5"/>
    <p:sldId id="303" r:id="rId6"/>
    <p:sldId id="300" r:id="rId7"/>
    <p:sldId id="301" r:id="rId8"/>
    <p:sldId id="302" r:id="rId9"/>
    <p:sldId id="307" r:id="rId10"/>
    <p:sldId id="305" r:id="rId11"/>
    <p:sldId id="304" r:id="rId12"/>
    <p:sldId id="306" r:id="rId13"/>
    <p:sldId id="299" r:id="rId14"/>
    <p:sldId id="308" r:id="rId15"/>
    <p:sldId id="273" r:id="rId16"/>
    <p:sldId id="290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9E47"/>
    <a:srgbClr val="080DD6"/>
    <a:srgbClr val="FFFF00"/>
    <a:srgbClr val="EAEAEA"/>
    <a:srgbClr val="D9D7EB"/>
    <a:srgbClr val="E1F7FF"/>
    <a:srgbClr val="C0C0C0"/>
    <a:srgbClr val="99CCFF"/>
    <a:srgbClr val="005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3" autoAdjust="0"/>
    <p:restoredTop sz="94660"/>
  </p:normalViewPr>
  <p:slideViewPr>
    <p:cSldViewPr>
      <p:cViewPr varScale="1">
        <p:scale>
          <a:sx n="111" d="100"/>
          <a:sy n="111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cs-CZ" sz="1600" dirty="0">
                <a:latin typeface="Arial" pitchFamily="34" charset="0"/>
                <a:cs typeface="Arial" pitchFamily="34" charset="0"/>
              </a:rPr>
              <a:t>Zaměstnanost v sektorech ČR v roce 2008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accent1"/>
                </a:solidFill>
              </a:ln>
            </c:spPr>
          </c:dPt>
          <c:dLbls>
            <c:dLbl>
              <c:idx val="1"/>
              <c:layout>
                <c:manualLayout>
                  <c:x val="-5.3552652509345426E-2"/>
                  <c:y val="0.3413881489797002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7794467999192407E-2"/>
                  <c:y val="-0.226133223509405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List1!$A$2:$A$5</c:f>
              <c:strCache>
                <c:ptCount val="3"/>
                <c:pt idx="0">
                  <c:v>Primér Zemědělství</c:v>
                </c:pt>
                <c:pt idx="1">
                  <c:v>Sekundér  Průmysl</c:v>
                </c:pt>
                <c:pt idx="2">
                  <c:v>Terciér Služby</c:v>
                </c:pt>
              </c:strCache>
            </c:strRef>
          </c:cat>
          <c:val>
            <c:numRef>
              <c:f>List1!$B$2:$B$5</c:f>
              <c:numCache>
                <c:formatCode>0.00%</c:formatCode>
                <c:ptCount val="4"/>
                <c:pt idx="0">
                  <c:v>4.3999999999999997E-2</c:v>
                </c:pt>
                <c:pt idx="1">
                  <c:v>0.39400000000000002</c:v>
                </c:pt>
                <c:pt idx="2">
                  <c:v>0.56200000000000006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1286995943688858"/>
          <c:y val="0.31709950433173884"/>
          <c:w val="0.23927395899836845"/>
          <c:h val="0.47629031308184705"/>
        </c:manualLayout>
      </c:layout>
      <c:overlay val="0"/>
      <c:spPr>
        <a:noFill/>
      </c:spPr>
      <c:txPr>
        <a:bodyPr/>
        <a:lstStyle/>
        <a:p>
          <a:pPr>
            <a:spcAft>
              <a:spcPts val="1200"/>
            </a:spcAft>
            <a:defRPr sz="1400" b="0"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EAEAEA"/>
    </a:solidFill>
    <a:ln w="3175">
      <a:solidFill>
        <a:schemeClr val="tx1"/>
      </a:solidFill>
    </a:ln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0E5568-FB66-483D-A38E-A466F96E03D7}" type="doc">
      <dgm:prSet loTypeId="urn:microsoft.com/office/officeart/2005/8/layout/vList3" loCatId="picture" qsTypeId="urn:microsoft.com/office/officeart/2005/8/quickstyle/3d2" qsCatId="3D" csTypeId="urn:microsoft.com/office/officeart/2005/8/colors/colorful2" csCatId="colorful" phldr="1"/>
      <dgm:spPr/>
    </dgm:pt>
    <dgm:pt modelId="{0C17D113-322D-4DF2-9919-822B3B39C478}">
      <dgm:prSet phldrT="[Text]" custT="1"/>
      <dgm:spPr/>
      <dgm:t>
        <a:bodyPr/>
        <a:lstStyle/>
        <a:p>
          <a:r>
            <a:rPr lang="cs-CZ" sz="2600" dirty="0" smtClean="0">
              <a:latin typeface="+mn-lt"/>
              <a:cs typeface="Arial" pitchFamily="34" charset="0"/>
            </a:rPr>
            <a:t>Hlavní složka </a:t>
          </a:r>
          <a:br>
            <a:rPr lang="cs-CZ" sz="2600" dirty="0" smtClean="0">
              <a:latin typeface="+mn-lt"/>
              <a:cs typeface="Arial" pitchFamily="34" charset="0"/>
            </a:rPr>
          </a:br>
          <a:r>
            <a:rPr lang="cs-CZ" sz="2600" dirty="0" smtClean="0">
              <a:latin typeface="+mn-lt"/>
              <a:cs typeface="Arial" pitchFamily="34" charset="0"/>
            </a:rPr>
            <a:t>hospodářství ČR</a:t>
          </a:r>
          <a:br>
            <a:rPr lang="cs-CZ" sz="2600" dirty="0" smtClean="0">
              <a:latin typeface="+mn-lt"/>
              <a:cs typeface="Arial" pitchFamily="34" charset="0"/>
            </a:rPr>
          </a:br>
          <a:r>
            <a:rPr lang="cs-CZ" sz="2600" dirty="0" smtClean="0">
              <a:latin typeface="+mn-lt"/>
              <a:cs typeface="Arial" pitchFamily="34" charset="0"/>
            </a:rPr>
            <a:t>Sekundární sektor</a:t>
          </a:r>
          <a:endParaRPr lang="cs-CZ" sz="2600" dirty="0">
            <a:latin typeface="Arial" pitchFamily="34" charset="0"/>
            <a:cs typeface="Arial" pitchFamily="34" charset="0"/>
          </a:endParaRPr>
        </a:p>
      </dgm:t>
    </dgm:pt>
    <dgm:pt modelId="{586AD9F0-393F-464B-BAFF-6DAFA28B202C}" type="parTrans" cxnId="{C6541B9C-DFAF-4AFE-B512-D372A9F0F539}">
      <dgm:prSet/>
      <dgm:spPr/>
      <dgm:t>
        <a:bodyPr/>
        <a:lstStyle/>
        <a:p>
          <a:endParaRPr lang="cs-CZ"/>
        </a:p>
      </dgm:t>
    </dgm:pt>
    <dgm:pt modelId="{6AF2FC2D-D2A1-4B08-A580-0DC9EC970C2D}" type="sibTrans" cxnId="{C6541B9C-DFAF-4AFE-B512-D372A9F0F539}">
      <dgm:prSet/>
      <dgm:spPr/>
      <dgm:t>
        <a:bodyPr/>
        <a:lstStyle/>
        <a:p>
          <a:endParaRPr lang="cs-CZ"/>
        </a:p>
      </dgm:t>
    </dgm:pt>
    <dgm:pt modelId="{52045133-78CB-413C-940E-2F0C0F02B540}">
      <dgm:prSet phldrT="[Text]"/>
      <dgm:spPr/>
      <dgm:t>
        <a:bodyPr/>
        <a:lstStyle/>
        <a:p>
          <a:r>
            <a:rPr lang="cs-CZ" dirty="0" smtClean="0"/>
            <a:t>Má nejvyšší podíl na výrobě i na zahraničním obchodu</a:t>
          </a:r>
          <a:endParaRPr lang="cs-CZ" dirty="0"/>
        </a:p>
      </dgm:t>
    </dgm:pt>
    <dgm:pt modelId="{899506C9-DB57-4A86-B09F-B8CCE0AF770D}" type="parTrans" cxnId="{E2ED07A7-7C01-4AD6-A9B0-CDA829C1FDD8}">
      <dgm:prSet/>
      <dgm:spPr/>
      <dgm:t>
        <a:bodyPr/>
        <a:lstStyle/>
        <a:p>
          <a:endParaRPr lang="cs-CZ"/>
        </a:p>
      </dgm:t>
    </dgm:pt>
    <dgm:pt modelId="{AF197E0E-1D89-4CE3-9E89-207C61C20F53}" type="sibTrans" cxnId="{E2ED07A7-7C01-4AD6-A9B0-CDA829C1FDD8}">
      <dgm:prSet/>
      <dgm:spPr/>
      <dgm:t>
        <a:bodyPr/>
        <a:lstStyle/>
        <a:p>
          <a:endParaRPr lang="cs-CZ"/>
        </a:p>
      </dgm:t>
    </dgm:pt>
    <dgm:pt modelId="{6BF2762F-7CEF-4394-829E-9A6FF942DF05}">
      <dgm:prSet phldrT="[Text]"/>
      <dgm:spPr/>
      <dgm:t>
        <a:bodyPr/>
        <a:lstStyle/>
        <a:p>
          <a:r>
            <a:rPr lang="cs-CZ" dirty="0" smtClean="0"/>
            <a:t>V průmyslu pracuje </a:t>
          </a:r>
          <a:br>
            <a:rPr lang="cs-CZ" dirty="0" smtClean="0"/>
          </a:br>
          <a:r>
            <a:rPr lang="cs-CZ" dirty="0" smtClean="0"/>
            <a:t>1/3 ekonomicky aktivních obyvatel</a:t>
          </a:r>
          <a:endParaRPr lang="cs-CZ" dirty="0"/>
        </a:p>
      </dgm:t>
    </dgm:pt>
    <dgm:pt modelId="{D63260D5-59CB-4E7C-910B-D9715F610F96}" type="parTrans" cxnId="{AC944CFE-9A8D-436F-A066-700843FD366F}">
      <dgm:prSet/>
      <dgm:spPr/>
      <dgm:t>
        <a:bodyPr/>
        <a:lstStyle/>
        <a:p>
          <a:endParaRPr lang="cs-CZ"/>
        </a:p>
      </dgm:t>
    </dgm:pt>
    <dgm:pt modelId="{18E8F1DE-F4DC-41B3-B525-ECDBA338FBDD}" type="sibTrans" cxnId="{AC944CFE-9A8D-436F-A066-700843FD366F}">
      <dgm:prSet/>
      <dgm:spPr/>
      <dgm:t>
        <a:bodyPr/>
        <a:lstStyle/>
        <a:p>
          <a:endParaRPr lang="cs-CZ"/>
        </a:p>
      </dgm:t>
    </dgm:pt>
    <dgm:pt modelId="{E0EB729B-AD22-41D7-84D4-77D78E6AEBC9}" type="pres">
      <dgm:prSet presAssocID="{3F0E5568-FB66-483D-A38E-A466F96E03D7}" presName="linearFlow" presStyleCnt="0">
        <dgm:presLayoutVars>
          <dgm:dir/>
          <dgm:resizeHandles val="exact"/>
        </dgm:presLayoutVars>
      </dgm:prSet>
      <dgm:spPr/>
    </dgm:pt>
    <dgm:pt modelId="{484C32A6-310A-4CC9-8A5C-89D5759F60FF}" type="pres">
      <dgm:prSet presAssocID="{0C17D113-322D-4DF2-9919-822B3B39C478}" presName="composite" presStyleCnt="0"/>
      <dgm:spPr/>
    </dgm:pt>
    <dgm:pt modelId="{4159B534-5C26-4D00-BA9A-960EDBBAD3C2}" type="pres">
      <dgm:prSet presAssocID="{0C17D113-322D-4DF2-9919-822B3B39C478}" presName="imgShp" presStyleLbl="fgImgPlace1" presStyleIdx="0" presStyleCnt="3" custLinFactNeighborX="3989" custLinFactNeighborY="-30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0B73357-CDE5-4C32-84B7-DC5106275FA2}" type="pres">
      <dgm:prSet presAssocID="{0C17D113-322D-4DF2-9919-822B3B39C478}" presName="txShp" presStyleLbl="node1" presStyleIdx="0" presStyleCnt="3" custScaleX="116828" custLinFactNeighborX="-1259" custLinFactNeighborY="-30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A08998C-5C4C-4DB3-AFA3-B5EA8C54D193}" type="pres">
      <dgm:prSet presAssocID="{6AF2FC2D-D2A1-4B08-A580-0DC9EC970C2D}" presName="spacing" presStyleCnt="0"/>
      <dgm:spPr/>
    </dgm:pt>
    <dgm:pt modelId="{8F2AE5B7-4D12-450D-800C-920E99B9238E}" type="pres">
      <dgm:prSet presAssocID="{52045133-78CB-413C-940E-2F0C0F02B540}" presName="composite" presStyleCnt="0"/>
      <dgm:spPr/>
    </dgm:pt>
    <dgm:pt modelId="{74FEA699-76C7-4F5C-A96D-9D9A3E511532}" type="pres">
      <dgm:prSet presAssocID="{52045133-78CB-413C-940E-2F0C0F02B540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DDA92828-3D8B-4B71-9ACB-24B548891976}" type="pres">
      <dgm:prSet presAssocID="{52045133-78CB-413C-940E-2F0C0F02B540}" presName="txShp" presStyleLbl="node1" presStyleIdx="1" presStyleCnt="3" custScaleX="11682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1D633D2-CFA2-40ED-B54E-134768690007}" type="pres">
      <dgm:prSet presAssocID="{AF197E0E-1D89-4CE3-9E89-207C61C20F53}" presName="spacing" presStyleCnt="0"/>
      <dgm:spPr/>
    </dgm:pt>
    <dgm:pt modelId="{4179D6F5-7225-41A3-9E71-3788FBCC946D}" type="pres">
      <dgm:prSet presAssocID="{6BF2762F-7CEF-4394-829E-9A6FF942DF05}" presName="composite" presStyleCnt="0"/>
      <dgm:spPr/>
    </dgm:pt>
    <dgm:pt modelId="{6002B1E9-D6F5-46F3-9BD1-55D99A525939}" type="pres">
      <dgm:prSet presAssocID="{6BF2762F-7CEF-4394-829E-9A6FF942DF05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5A9E6F3E-A0C0-461D-A4CB-E89624EBFAC2}" type="pres">
      <dgm:prSet presAssocID="{6BF2762F-7CEF-4394-829E-9A6FF942DF05}" presName="txShp" presStyleLbl="node1" presStyleIdx="2" presStyleCnt="3" custScaleX="11682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212FA21-6D0F-43DB-B613-D1FF9FCC5A43}" type="presOf" srcId="{6BF2762F-7CEF-4394-829E-9A6FF942DF05}" destId="{5A9E6F3E-A0C0-461D-A4CB-E89624EBFAC2}" srcOrd="0" destOrd="0" presId="urn:microsoft.com/office/officeart/2005/8/layout/vList3"/>
    <dgm:cxn modelId="{01AE9B44-A5C1-430C-9C94-5D321D067FA1}" type="presOf" srcId="{52045133-78CB-413C-940E-2F0C0F02B540}" destId="{DDA92828-3D8B-4B71-9ACB-24B548891976}" srcOrd="0" destOrd="0" presId="urn:microsoft.com/office/officeart/2005/8/layout/vList3"/>
    <dgm:cxn modelId="{AF39AF8B-F2D0-4057-823F-6CAC851A184D}" type="presOf" srcId="{3F0E5568-FB66-483D-A38E-A466F96E03D7}" destId="{E0EB729B-AD22-41D7-84D4-77D78E6AEBC9}" srcOrd="0" destOrd="0" presId="urn:microsoft.com/office/officeart/2005/8/layout/vList3"/>
    <dgm:cxn modelId="{67A04F26-D74C-46A4-9C61-87D3132D8B05}" type="presOf" srcId="{0C17D113-322D-4DF2-9919-822B3B39C478}" destId="{20B73357-CDE5-4C32-84B7-DC5106275FA2}" srcOrd="0" destOrd="0" presId="urn:microsoft.com/office/officeart/2005/8/layout/vList3"/>
    <dgm:cxn modelId="{C6541B9C-DFAF-4AFE-B512-D372A9F0F539}" srcId="{3F0E5568-FB66-483D-A38E-A466F96E03D7}" destId="{0C17D113-322D-4DF2-9919-822B3B39C478}" srcOrd="0" destOrd="0" parTransId="{586AD9F0-393F-464B-BAFF-6DAFA28B202C}" sibTransId="{6AF2FC2D-D2A1-4B08-A580-0DC9EC970C2D}"/>
    <dgm:cxn modelId="{E2ED07A7-7C01-4AD6-A9B0-CDA829C1FDD8}" srcId="{3F0E5568-FB66-483D-A38E-A466F96E03D7}" destId="{52045133-78CB-413C-940E-2F0C0F02B540}" srcOrd="1" destOrd="0" parTransId="{899506C9-DB57-4A86-B09F-B8CCE0AF770D}" sibTransId="{AF197E0E-1D89-4CE3-9E89-207C61C20F53}"/>
    <dgm:cxn modelId="{AC944CFE-9A8D-436F-A066-700843FD366F}" srcId="{3F0E5568-FB66-483D-A38E-A466F96E03D7}" destId="{6BF2762F-7CEF-4394-829E-9A6FF942DF05}" srcOrd="2" destOrd="0" parTransId="{D63260D5-59CB-4E7C-910B-D9715F610F96}" sibTransId="{18E8F1DE-F4DC-41B3-B525-ECDBA338FBDD}"/>
    <dgm:cxn modelId="{22BFE617-80F1-4A54-9343-E66C42A9C097}" type="presParOf" srcId="{E0EB729B-AD22-41D7-84D4-77D78E6AEBC9}" destId="{484C32A6-310A-4CC9-8A5C-89D5759F60FF}" srcOrd="0" destOrd="0" presId="urn:microsoft.com/office/officeart/2005/8/layout/vList3"/>
    <dgm:cxn modelId="{0F61BA75-5F79-464B-BF92-7BCC0A2322DA}" type="presParOf" srcId="{484C32A6-310A-4CC9-8A5C-89D5759F60FF}" destId="{4159B534-5C26-4D00-BA9A-960EDBBAD3C2}" srcOrd="0" destOrd="0" presId="urn:microsoft.com/office/officeart/2005/8/layout/vList3"/>
    <dgm:cxn modelId="{D77902CD-0976-4F10-9E96-98EDCB089953}" type="presParOf" srcId="{484C32A6-310A-4CC9-8A5C-89D5759F60FF}" destId="{20B73357-CDE5-4C32-84B7-DC5106275FA2}" srcOrd="1" destOrd="0" presId="urn:microsoft.com/office/officeart/2005/8/layout/vList3"/>
    <dgm:cxn modelId="{A10144E4-DCA7-4EF8-8D30-67FC188BE64E}" type="presParOf" srcId="{E0EB729B-AD22-41D7-84D4-77D78E6AEBC9}" destId="{EA08998C-5C4C-4DB3-AFA3-B5EA8C54D193}" srcOrd="1" destOrd="0" presId="urn:microsoft.com/office/officeart/2005/8/layout/vList3"/>
    <dgm:cxn modelId="{EC7127C3-757A-4A21-B48D-9FBB7E3B8D55}" type="presParOf" srcId="{E0EB729B-AD22-41D7-84D4-77D78E6AEBC9}" destId="{8F2AE5B7-4D12-450D-800C-920E99B9238E}" srcOrd="2" destOrd="0" presId="urn:microsoft.com/office/officeart/2005/8/layout/vList3"/>
    <dgm:cxn modelId="{AB42161B-247D-4228-99EA-967E6A1233EF}" type="presParOf" srcId="{8F2AE5B7-4D12-450D-800C-920E99B9238E}" destId="{74FEA699-76C7-4F5C-A96D-9D9A3E511532}" srcOrd="0" destOrd="0" presId="urn:microsoft.com/office/officeart/2005/8/layout/vList3"/>
    <dgm:cxn modelId="{EA2103F0-306E-4D5D-9403-BE84C3544096}" type="presParOf" srcId="{8F2AE5B7-4D12-450D-800C-920E99B9238E}" destId="{DDA92828-3D8B-4B71-9ACB-24B548891976}" srcOrd="1" destOrd="0" presId="urn:microsoft.com/office/officeart/2005/8/layout/vList3"/>
    <dgm:cxn modelId="{1177FD68-6EEE-4D6C-9163-02A8FB960787}" type="presParOf" srcId="{E0EB729B-AD22-41D7-84D4-77D78E6AEBC9}" destId="{E1D633D2-CFA2-40ED-B54E-134768690007}" srcOrd="3" destOrd="0" presId="urn:microsoft.com/office/officeart/2005/8/layout/vList3"/>
    <dgm:cxn modelId="{E5134E88-F9D5-43DD-82B4-D175E6335601}" type="presParOf" srcId="{E0EB729B-AD22-41D7-84D4-77D78E6AEBC9}" destId="{4179D6F5-7225-41A3-9E71-3788FBCC946D}" srcOrd="4" destOrd="0" presId="urn:microsoft.com/office/officeart/2005/8/layout/vList3"/>
    <dgm:cxn modelId="{7B305102-B2BD-491E-A099-8457287EEE03}" type="presParOf" srcId="{4179D6F5-7225-41A3-9E71-3788FBCC946D}" destId="{6002B1E9-D6F5-46F3-9BD1-55D99A525939}" srcOrd="0" destOrd="0" presId="urn:microsoft.com/office/officeart/2005/8/layout/vList3"/>
    <dgm:cxn modelId="{2E81A5D4-A975-4083-9259-F21C2DE8321D}" type="presParOf" srcId="{4179D6F5-7225-41A3-9E71-3788FBCC946D}" destId="{5A9E6F3E-A0C0-461D-A4CB-E89624EBFAC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73357-CDE5-4C32-84B7-DC5106275FA2}">
      <dsp:nvSpPr>
        <dsp:cNvPr id="0" name=""/>
        <dsp:cNvSpPr/>
      </dsp:nvSpPr>
      <dsp:spPr>
        <a:xfrm rot="10800000">
          <a:off x="838223" y="7"/>
          <a:ext cx="5328022" cy="129006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881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>
              <a:latin typeface="+mn-lt"/>
              <a:cs typeface="Arial" pitchFamily="34" charset="0"/>
            </a:rPr>
            <a:t>Hlavní složka </a:t>
          </a:r>
          <a:br>
            <a:rPr lang="cs-CZ" sz="2600" kern="1200" dirty="0" smtClean="0">
              <a:latin typeface="+mn-lt"/>
              <a:cs typeface="Arial" pitchFamily="34" charset="0"/>
            </a:rPr>
          </a:br>
          <a:r>
            <a:rPr lang="cs-CZ" sz="2600" kern="1200" dirty="0" smtClean="0">
              <a:latin typeface="+mn-lt"/>
              <a:cs typeface="Arial" pitchFamily="34" charset="0"/>
            </a:rPr>
            <a:t>hospodářství ČR</a:t>
          </a:r>
          <a:br>
            <a:rPr lang="cs-CZ" sz="2600" kern="1200" dirty="0" smtClean="0">
              <a:latin typeface="+mn-lt"/>
              <a:cs typeface="Arial" pitchFamily="34" charset="0"/>
            </a:rPr>
          </a:br>
          <a:r>
            <a:rPr lang="cs-CZ" sz="2600" kern="1200" dirty="0" smtClean="0">
              <a:latin typeface="+mn-lt"/>
              <a:cs typeface="Arial" pitchFamily="34" charset="0"/>
            </a:rPr>
            <a:t>Sekundární sektor</a:t>
          </a:r>
          <a:endParaRPr lang="cs-CZ" sz="2600" kern="1200" dirty="0">
            <a:latin typeface="Arial" pitchFamily="34" charset="0"/>
            <a:cs typeface="Arial" pitchFamily="34" charset="0"/>
          </a:endParaRPr>
        </a:p>
      </dsp:txBody>
      <dsp:txXfrm rot="10800000">
        <a:off x="1160738" y="7"/>
        <a:ext cx="5005507" cy="1290060"/>
      </dsp:txXfrm>
    </dsp:sp>
    <dsp:sp modelId="{4159B534-5C26-4D00-BA9A-960EDBBAD3C2}">
      <dsp:nvSpPr>
        <dsp:cNvPr id="0" name=""/>
        <dsp:cNvSpPr/>
      </dsp:nvSpPr>
      <dsp:spPr>
        <a:xfrm>
          <a:off x="685797" y="0"/>
          <a:ext cx="1290060" cy="129006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92828-3D8B-4B71-9ACB-24B548891976}">
      <dsp:nvSpPr>
        <dsp:cNvPr id="0" name=""/>
        <dsp:cNvSpPr/>
      </dsp:nvSpPr>
      <dsp:spPr>
        <a:xfrm rot="10800000">
          <a:off x="895640" y="1679069"/>
          <a:ext cx="5328022" cy="1290060"/>
        </a:xfrm>
        <a:prstGeom prst="homePlate">
          <a:avLst/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45000"/>
                <a:satMod val="155000"/>
              </a:schemeClr>
            </a:gs>
            <a:gs pos="60000">
              <a:schemeClr val="accent2">
                <a:hueOff val="-4533601"/>
                <a:satOff val="2618"/>
                <a:lumOff val="-4804"/>
                <a:alphaOff val="0"/>
                <a:shade val="95000"/>
                <a:satMod val="150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881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Má nejvyšší podíl na výrobě i na zahraničním obchodu</a:t>
          </a:r>
          <a:endParaRPr lang="cs-CZ" sz="2600" kern="1200" dirty="0"/>
        </a:p>
      </dsp:txBody>
      <dsp:txXfrm rot="10800000">
        <a:off x="1218155" y="1679069"/>
        <a:ext cx="5005507" cy="1290060"/>
      </dsp:txXfrm>
    </dsp:sp>
    <dsp:sp modelId="{74FEA699-76C7-4F5C-A96D-9D9A3E511532}">
      <dsp:nvSpPr>
        <dsp:cNvPr id="0" name=""/>
        <dsp:cNvSpPr/>
      </dsp:nvSpPr>
      <dsp:spPr>
        <a:xfrm>
          <a:off x="634336" y="1679069"/>
          <a:ext cx="1290060" cy="129006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E6F3E-A0C0-461D-A4CB-E89624EBFAC2}">
      <dsp:nvSpPr>
        <dsp:cNvPr id="0" name=""/>
        <dsp:cNvSpPr/>
      </dsp:nvSpPr>
      <dsp:spPr>
        <a:xfrm rot="10800000">
          <a:off x="895640" y="3354223"/>
          <a:ext cx="5328022" cy="1290060"/>
        </a:xfrm>
        <a:prstGeom prst="homePlate">
          <a:avLst/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45000"/>
                <a:satMod val="155000"/>
              </a:schemeClr>
            </a:gs>
            <a:gs pos="60000">
              <a:schemeClr val="accent2">
                <a:hueOff val="-9067202"/>
                <a:satOff val="5236"/>
                <a:lumOff val="-9607"/>
                <a:alphaOff val="0"/>
                <a:shade val="95000"/>
                <a:satMod val="15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881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V průmyslu pracuje </a:t>
          </a:r>
          <a:br>
            <a:rPr lang="cs-CZ" sz="2600" kern="1200" dirty="0" smtClean="0"/>
          </a:br>
          <a:r>
            <a:rPr lang="cs-CZ" sz="2600" kern="1200" dirty="0" smtClean="0"/>
            <a:t>1/3 ekonomicky aktivních obyvatel</a:t>
          </a:r>
          <a:endParaRPr lang="cs-CZ" sz="2600" kern="1200" dirty="0"/>
        </a:p>
      </dsp:txBody>
      <dsp:txXfrm rot="10800000">
        <a:off x="1218155" y="3354223"/>
        <a:ext cx="5005507" cy="1290060"/>
      </dsp:txXfrm>
    </dsp:sp>
    <dsp:sp modelId="{6002B1E9-D6F5-46F3-9BD1-55D99A525939}">
      <dsp:nvSpPr>
        <dsp:cNvPr id="0" name=""/>
        <dsp:cNvSpPr/>
      </dsp:nvSpPr>
      <dsp:spPr>
        <a:xfrm>
          <a:off x="634336" y="3354223"/>
          <a:ext cx="1290060" cy="129006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79FBAC0-FCEF-4B27-B0B7-BDDD1C5C7B89}" type="datetimeFigureOut">
              <a:rPr lang="cs-CZ"/>
              <a:pPr>
                <a:defRPr/>
              </a:pPr>
              <a:t>2.11.2014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298C2B8-0B88-40AD-A302-C11FBEDC44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434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910A80-0920-4EC2-AF3B-89BF9CFD7CC9}" type="slidenum">
              <a:rPr lang="cs-CZ" smtClean="0"/>
              <a:pPr eaLnBrk="1" hangingPunct="1"/>
              <a:t>14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D874A-22A4-4CAE-9EB7-47338255F0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074325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1F997-DAC4-45AE-A999-50E1F7E1C5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304356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BEABA-24F9-4EAF-808B-47EFA9FBA5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1986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Zaoblený obdélník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7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0065C4-0D47-4EC6-A28F-11A4B8B7E7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869628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A704B-D35B-4BB3-B05C-360E30AA12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351534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Zaoblený obdélník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B34E3D-6D90-422B-A87A-132E1FB752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275730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8600F-CF07-4FDE-A2EF-C154C45AE7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40706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CDDD-1928-46D3-8CBC-AAEF29EFC1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461569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AC18F-2B37-4E66-B457-12EC63CC4D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000726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98E994-2DDF-4BA1-A4BD-A657C83EDD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478065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73465-D07F-4DDE-A8DF-74C4A0066D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48936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D3ACB-8326-4117-B47C-429B373DD2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13540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bdélník s jedním zakulaceným rohem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FD3854-2F30-456F-AA36-7312C7B43A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211505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3DD8F-3B95-4C56-A2D3-B19A9FFCD2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111368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70202-9FCB-4630-8A63-5C589B8ECA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892532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FCB73-388D-48FE-A817-407D8F580A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431741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236BA-2CDC-414F-A33F-78429FBE4A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083450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FAF2-47C5-4B46-A826-5F33FE1831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707878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9B0F9-C716-44FA-88E0-288D7E7474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357809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7E11F-D244-4CA6-8913-9E7A1FC30A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121459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1C79C-50C5-482C-973A-C52C08C14C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931322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8B64E-7509-4988-AABA-9605827E69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63286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7A8B0D-FD0C-4F5D-A4FE-F77457B185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55" name="Zástupný symbol pro text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E2ED1909-350F-4B55-B33D-18CFE154BF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1" r:id="rId2"/>
    <p:sldLayoutId id="2147484009" r:id="rId3"/>
    <p:sldLayoutId id="2147484002" r:id="rId4"/>
    <p:sldLayoutId id="2147484003" r:id="rId5"/>
    <p:sldLayoutId id="2147484004" r:id="rId6"/>
    <p:sldLayoutId id="2147484010" r:id="rId7"/>
    <p:sldLayoutId id="2147484005" r:id="rId8"/>
    <p:sldLayoutId id="2147484011" r:id="rId9"/>
    <p:sldLayoutId id="2147484006" r:id="rId10"/>
    <p:sldLayoutId id="2147484007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2.png"/><Relationship Id="rId18" Type="http://schemas.microsoft.com/office/2007/relationships/hdphoto" Target="../media/hdphoto12.wdp"/><Relationship Id="rId26" Type="http://schemas.microsoft.com/office/2007/relationships/hdphoto" Target="../media/hdphoto16.wdp"/><Relationship Id="rId3" Type="http://schemas.openxmlformats.org/officeDocument/2006/relationships/image" Target="../media/image17.png"/><Relationship Id="rId21" Type="http://schemas.openxmlformats.org/officeDocument/2006/relationships/image" Target="../media/image26.png"/><Relationship Id="rId7" Type="http://schemas.openxmlformats.org/officeDocument/2006/relationships/image" Target="../media/image19.png"/><Relationship Id="rId12" Type="http://schemas.microsoft.com/office/2007/relationships/hdphoto" Target="../media/hdphoto9.wdp"/><Relationship Id="rId17" Type="http://schemas.openxmlformats.org/officeDocument/2006/relationships/image" Target="../media/image24.png"/><Relationship Id="rId25" Type="http://schemas.openxmlformats.org/officeDocument/2006/relationships/image" Target="../media/image28.png"/><Relationship Id="rId2" Type="http://schemas.openxmlformats.org/officeDocument/2006/relationships/image" Target="../media/image3.jpeg"/><Relationship Id="rId16" Type="http://schemas.microsoft.com/office/2007/relationships/hdphoto" Target="../media/hdphoto11.wdp"/><Relationship Id="rId20" Type="http://schemas.microsoft.com/office/2007/relationships/hdphoto" Target="../media/hdphoto13.wdp"/><Relationship Id="rId1" Type="http://schemas.openxmlformats.org/officeDocument/2006/relationships/slideLayout" Target="../slideLayouts/slideLayout13.xml"/><Relationship Id="rId6" Type="http://schemas.microsoft.com/office/2007/relationships/hdphoto" Target="../media/hdphoto6.wdp"/><Relationship Id="rId11" Type="http://schemas.openxmlformats.org/officeDocument/2006/relationships/image" Target="../media/image21.png"/><Relationship Id="rId24" Type="http://schemas.microsoft.com/office/2007/relationships/hdphoto" Target="../media/hdphoto15.wdp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23" Type="http://schemas.openxmlformats.org/officeDocument/2006/relationships/image" Target="../media/image27.png"/><Relationship Id="rId28" Type="http://schemas.microsoft.com/office/2007/relationships/hdphoto" Target="../media/hdphoto17.wdp"/><Relationship Id="rId10" Type="http://schemas.microsoft.com/office/2007/relationships/hdphoto" Target="../media/hdphoto8.wdp"/><Relationship Id="rId19" Type="http://schemas.openxmlformats.org/officeDocument/2006/relationships/image" Target="../media/image25.png"/><Relationship Id="rId4" Type="http://schemas.microsoft.com/office/2007/relationships/hdphoto" Target="../media/hdphoto5.wdp"/><Relationship Id="rId9" Type="http://schemas.openxmlformats.org/officeDocument/2006/relationships/image" Target="../media/image20.png"/><Relationship Id="rId14" Type="http://schemas.microsoft.com/office/2007/relationships/hdphoto" Target="../media/hdphoto10.wdp"/><Relationship Id="rId22" Type="http://schemas.microsoft.com/office/2007/relationships/hdphoto" Target="../media/hdphoto14.wdp"/><Relationship Id="rId27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4.wdp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81312"/>
            <a:ext cx="7772400" cy="1690688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Česká republika </a:t>
            </a:r>
            <a:b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Průmysl – vývoj, rozmístění</a:t>
            </a:r>
            <a:r>
              <a:rPr lang="cs-CZ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1800" dirty="0" err="1" smtClean="0">
                <a:solidFill>
                  <a:schemeClr val="tx1"/>
                </a:solidFill>
              </a:rPr>
              <a:t>Z_108_Česká_republika_Průmysl_vývoj_rozmístění</a:t>
            </a:r>
            <a:endParaRPr lang="cs-CZ" sz="1800" dirty="0" smtClean="0">
              <a:solidFill>
                <a:schemeClr val="tx1"/>
              </a:solidFill>
            </a:endParaRPr>
          </a:p>
        </p:txBody>
      </p:sp>
      <p:pic>
        <p:nvPicPr>
          <p:cNvPr id="7171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7173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Miluše Šafářová</a:t>
            </a:r>
          </a:p>
          <a:p>
            <a:pPr algn="ctr" eaLnBrk="1" hangingPunct="1"/>
            <a:endParaRPr lang="cs-CZ" dirty="0"/>
          </a:p>
          <a:p>
            <a:pPr algn="ctr" eaLnBrk="1" hangingPunct="1"/>
            <a:r>
              <a:rPr lang="cs-CZ" dirty="0"/>
              <a:t>Škola: Základní škola Fryšták, okres Zlín, příspěvková organizace </a:t>
            </a:r>
          </a:p>
        </p:txBody>
      </p:sp>
      <p:sp>
        <p:nvSpPr>
          <p:cNvPr id="7174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2037" y="494497"/>
            <a:ext cx="7019925" cy="9159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cs-CZ" sz="29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Rozmístění průmyslu, </a:t>
            </a:r>
            <a:br>
              <a:rPr lang="cs-CZ" sz="29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cs-CZ" sz="29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průmyslové oblasti v Čechách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346" y="5867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11" y="2371964"/>
            <a:ext cx="5486400" cy="334276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58739" y="1417857"/>
            <a:ext cx="3980577" cy="954107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Vnitrozemí Čech: </a:t>
            </a:r>
          </a:p>
          <a:p>
            <a:r>
              <a:rPr lang="cs-CZ" dirty="0" smtClean="0"/>
              <a:t>Plzeň s okolím, Pražská aglomerace,</a:t>
            </a:r>
            <a:br>
              <a:rPr lang="cs-CZ" dirty="0" smtClean="0"/>
            </a:br>
            <a:r>
              <a:rPr lang="cs-CZ" dirty="0" smtClean="0"/>
              <a:t>oblast Hradec Králové-Pardubice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324599" y="1676400"/>
            <a:ext cx="2108269" cy="3980577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cs-CZ" sz="2000" b="1" dirty="0">
                <a:solidFill>
                  <a:prstClr val="black"/>
                </a:solidFill>
              </a:rPr>
              <a:t>Severní </a:t>
            </a:r>
            <a:r>
              <a:rPr lang="cs-CZ" sz="2000" b="1" dirty="0" smtClean="0">
                <a:solidFill>
                  <a:prstClr val="black"/>
                </a:solidFill>
              </a:rPr>
              <a:t>Čechy:</a:t>
            </a:r>
            <a:r>
              <a:rPr lang="cs-CZ" sz="2000" dirty="0" smtClean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cs-CZ" dirty="0" smtClean="0">
                <a:solidFill>
                  <a:prstClr val="black"/>
                </a:solidFill>
              </a:rPr>
              <a:t>průmyslový </a:t>
            </a:r>
            <a:r>
              <a:rPr lang="cs-CZ" dirty="0">
                <a:solidFill>
                  <a:prstClr val="black"/>
                </a:solidFill>
              </a:rPr>
              <a:t>pás </a:t>
            </a:r>
            <a:endParaRPr lang="cs-CZ" dirty="0" smtClean="0">
              <a:solidFill>
                <a:prstClr val="black"/>
              </a:solidFill>
            </a:endParaRPr>
          </a:p>
          <a:p>
            <a:pPr lvl="0"/>
            <a:r>
              <a:rPr lang="cs-CZ" dirty="0" smtClean="0">
                <a:solidFill>
                  <a:prstClr val="black"/>
                </a:solidFill>
              </a:rPr>
              <a:t>podél </a:t>
            </a:r>
            <a:r>
              <a:rPr lang="cs-CZ" dirty="0">
                <a:solidFill>
                  <a:prstClr val="black"/>
                </a:solidFill>
              </a:rPr>
              <a:t>hranice </a:t>
            </a:r>
            <a:endParaRPr lang="cs-CZ" dirty="0" smtClean="0">
              <a:solidFill>
                <a:prstClr val="black"/>
              </a:solidFill>
            </a:endParaRPr>
          </a:p>
          <a:p>
            <a:pPr lvl="0"/>
            <a:r>
              <a:rPr lang="cs-CZ" dirty="0" smtClean="0">
                <a:solidFill>
                  <a:prstClr val="black"/>
                </a:solidFill>
              </a:rPr>
              <a:t>od </a:t>
            </a:r>
            <a:r>
              <a:rPr lang="cs-CZ" dirty="0">
                <a:solidFill>
                  <a:prstClr val="black"/>
                </a:solidFill>
              </a:rPr>
              <a:t>Sokolova </a:t>
            </a:r>
            <a:r>
              <a:rPr lang="cs-CZ" dirty="0" smtClean="0">
                <a:solidFill>
                  <a:prstClr val="black"/>
                </a:solidFill>
              </a:rPr>
              <a:t/>
            </a:r>
            <a:br>
              <a:rPr lang="cs-CZ" dirty="0" smtClean="0">
                <a:solidFill>
                  <a:prstClr val="black"/>
                </a:solidFill>
              </a:rPr>
            </a:br>
            <a:r>
              <a:rPr lang="cs-CZ" dirty="0" smtClean="0">
                <a:solidFill>
                  <a:prstClr val="black"/>
                </a:solidFill>
              </a:rPr>
              <a:t>k Náchodu</a:t>
            </a:r>
          </a:p>
          <a:p>
            <a:pPr>
              <a:spcBef>
                <a:spcPts val="1000"/>
              </a:spcBef>
            </a:pPr>
            <a:r>
              <a:rPr lang="cs-CZ" b="1" dirty="0" smtClean="0"/>
              <a:t>Západní část: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Těžba uhlí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Výroba elektřiny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Chemie</a:t>
            </a:r>
          </a:p>
          <a:p>
            <a:pPr>
              <a:spcBef>
                <a:spcPts val="1000"/>
              </a:spcBef>
            </a:pPr>
            <a:r>
              <a:rPr lang="cs-CZ" b="1" dirty="0" smtClean="0"/>
              <a:t>Východní část: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Strojírenství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Textil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gumárenství</a:t>
            </a:r>
            <a:endParaRPr lang="cs-CZ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286" y="3733800"/>
            <a:ext cx="73025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edmiúhelník 13"/>
          <p:cNvSpPr/>
          <p:nvPr/>
        </p:nvSpPr>
        <p:spPr>
          <a:xfrm>
            <a:off x="1752600" y="4007347"/>
            <a:ext cx="72000" cy="72000"/>
          </a:xfrm>
          <a:prstGeom prst="hept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Sedmiúhelník 14"/>
          <p:cNvSpPr/>
          <p:nvPr/>
        </p:nvSpPr>
        <p:spPr>
          <a:xfrm>
            <a:off x="3653400" y="3845292"/>
            <a:ext cx="72000" cy="72000"/>
          </a:xfrm>
          <a:prstGeom prst="hept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Sedmiúhelník 15"/>
          <p:cNvSpPr/>
          <p:nvPr/>
        </p:nvSpPr>
        <p:spPr>
          <a:xfrm>
            <a:off x="3581400" y="3498079"/>
            <a:ext cx="72000" cy="72000"/>
          </a:xfrm>
          <a:prstGeom prst="hept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2300666" y="3770312"/>
            <a:ext cx="731290" cy="338554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sz="1600" dirty="0" smtClean="0"/>
              <a:t>Praha</a:t>
            </a:r>
            <a:endParaRPr lang="cs-CZ" sz="1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440588" y="4063287"/>
            <a:ext cx="696024" cy="338554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sz="1600" dirty="0" smtClean="0"/>
              <a:t>Plzeň</a:t>
            </a:r>
            <a:endParaRPr lang="cs-CZ" sz="16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819337" y="3523048"/>
            <a:ext cx="1596912" cy="338554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sz="1600" dirty="0" smtClean="0"/>
              <a:t>Hradec Králové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197274" y="3888782"/>
            <a:ext cx="1106393" cy="338554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sz="1600" dirty="0" smtClean="0"/>
              <a:t>Pardubice</a:t>
            </a:r>
            <a:endParaRPr lang="cs-CZ" sz="1600" dirty="0"/>
          </a:p>
        </p:txBody>
      </p:sp>
      <p:sp>
        <p:nvSpPr>
          <p:cNvPr id="23" name="Sedmiúhelník 22"/>
          <p:cNvSpPr/>
          <p:nvPr/>
        </p:nvSpPr>
        <p:spPr>
          <a:xfrm>
            <a:off x="1295400" y="3590986"/>
            <a:ext cx="72000" cy="72000"/>
          </a:xfrm>
          <a:prstGeom prst="heptagon">
            <a:avLst/>
          </a:prstGeom>
          <a:solidFill>
            <a:srgbClr val="2F3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932111" y="3626986"/>
            <a:ext cx="912429" cy="33855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sz="1600" dirty="0" smtClean="0"/>
              <a:t>Sokolov</a:t>
            </a:r>
            <a:endParaRPr lang="cs-CZ" sz="1600" dirty="0"/>
          </a:p>
        </p:txBody>
      </p:sp>
      <p:sp>
        <p:nvSpPr>
          <p:cNvPr id="25" name="Sedmiúhelník 24"/>
          <p:cNvSpPr/>
          <p:nvPr/>
        </p:nvSpPr>
        <p:spPr>
          <a:xfrm>
            <a:off x="3714470" y="3312964"/>
            <a:ext cx="72000" cy="72000"/>
          </a:xfrm>
          <a:prstGeom prst="heptagon">
            <a:avLst/>
          </a:prstGeom>
          <a:solidFill>
            <a:srgbClr val="2F3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1818069" y="3139548"/>
            <a:ext cx="893193" cy="33855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sz="1600" dirty="0" smtClean="0"/>
              <a:t>Ústí n/L</a:t>
            </a:r>
            <a:endParaRPr lang="cs-CZ" sz="1600" dirty="0"/>
          </a:p>
        </p:txBody>
      </p:sp>
      <p:sp>
        <p:nvSpPr>
          <p:cNvPr id="27" name="Sedmiúhelník 26"/>
          <p:cNvSpPr/>
          <p:nvPr/>
        </p:nvSpPr>
        <p:spPr>
          <a:xfrm>
            <a:off x="2228666" y="3103548"/>
            <a:ext cx="72000" cy="72000"/>
          </a:xfrm>
          <a:prstGeom prst="heptagon">
            <a:avLst/>
          </a:prstGeom>
          <a:solidFill>
            <a:srgbClr val="2F3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Sedmiúhelník 28"/>
          <p:cNvSpPr/>
          <p:nvPr/>
        </p:nvSpPr>
        <p:spPr>
          <a:xfrm>
            <a:off x="2941956" y="2967245"/>
            <a:ext cx="72000" cy="72000"/>
          </a:xfrm>
          <a:prstGeom prst="heptagon">
            <a:avLst/>
          </a:prstGeom>
          <a:solidFill>
            <a:srgbClr val="2F3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2702401" y="2970271"/>
            <a:ext cx="856325" cy="33855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sz="1600" dirty="0" smtClean="0"/>
              <a:t>Liberec</a:t>
            </a:r>
            <a:endParaRPr lang="cs-CZ" sz="16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3581400" y="2964684"/>
            <a:ext cx="889987" cy="33855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sz="1600" dirty="0" smtClean="0"/>
              <a:t>Náchod</a:t>
            </a:r>
            <a:endParaRPr lang="cs-CZ" sz="1600" dirty="0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956" y="1530314"/>
            <a:ext cx="180000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Sedmiúhelník 32"/>
          <p:cNvSpPr/>
          <p:nvPr/>
        </p:nvSpPr>
        <p:spPr>
          <a:xfrm>
            <a:off x="8277946" y="1804910"/>
            <a:ext cx="180000" cy="180000"/>
          </a:xfrm>
          <a:prstGeom prst="heptagon">
            <a:avLst/>
          </a:prstGeom>
          <a:solidFill>
            <a:srgbClr val="2F3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34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uiExpand="1" build="p"/>
      <p:bldP spid="14" grpId="0" animBg="1"/>
      <p:bldP spid="15" grpId="0" animBg="1"/>
      <p:bldP spid="16" grpId="0" animBg="1"/>
      <p:bldP spid="8" grpId="0"/>
      <p:bldP spid="9" grpId="0"/>
      <p:bldP spid="10" grpId="0"/>
      <p:bldP spid="11" grpId="0"/>
      <p:bldP spid="23" grpId="0" animBg="1"/>
      <p:bldP spid="12" grpId="0"/>
      <p:bldP spid="25" grpId="0" animBg="1"/>
      <p:bldP spid="19" grpId="0"/>
      <p:bldP spid="27" grpId="0" animBg="1"/>
      <p:bldP spid="29" grpId="0" animBg="1"/>
      <p:bldP spid="20" grpId="0"/>
      <p:bldP spid="21" grpId="0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2038" y="381001"/>
            <a:ext cx="7019925" cy="609599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cs-CZ" sz="2900" dirty="0" smtClean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  <a:t>Rozmístění </a:t>
            </a:r>
            <a:r>
              <a:rPr lang="cs-CZ" sz="2900" dirty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  <a:t>průmyslu</a:t>
            </a:r>
            <a:endParaRPr lang="cs-CZ" sz="2900" dirty="0" smtClean="0"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346" y="5867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11" y="2371964"/>
            <a:ext cx="5486400" cy="334276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365064" y="2230534"/>
            <a:ext cx="1752403" cy="1323439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lvl="0">
              <a:spcBef>
                <a:spcPts val="0"/>
              </a:spcBef>
            </a:pPr>
            <a:r>
              <a:rPr lang="cs-CZ" sz="2000" b="1" dirty="0">
                <a:solidFill>
                  <a:prstClr val="black"/>
                </a:solidFill>
              </a:rPr>
              <a:t>Zlínsko </a:t>
            </a:r>
            <a:endParaRPr lang="cs-CZ" sz="2000" b="1" dirty="0" smtClean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cs-CZ" sz="2000" dirty="0" smtClean="0">
                <a:solidFill>
                  <a:prstClr val="black"/>
                </a:solidFill>
              </a:rPr>
              <a:t>s </a:t>
            </a:r>
            <a:r>
              <a:rPr lang="cs-CZ" sz="2000" dirty="0">
                <a:solidFill>
                  <a:prstClr val="black"/>
                </a:solidFill>
              </a:rPr>
              <a:t>okolními</a:t>
            </a:r>
            <a:br>
              <a:rPr lang="cs-CZ" sz="2000" dirty="0">
                <a:solidFill>
                  <a:prstClr val="black"/>
                </a:solidFill>
              </a:rPr>
            </a:br>
            <a:r>
              <a:rPr lang="cs-CZ" sz="2000" dirty="0">
                <a:solidFill>
                  <a:prstClr val="black"/>
                </a:solidFill>
              </a:rPr>
              <a:t>průmyslovými</a:t>
            </a:r>
            <a:br>
              <a:rPr lang="cs-CZ" sz="2000" dirty="0">
                <a:solidFill>
                  <a:prstClr val="black"/>
                </a:solidFill>
              </a:rPr>
            </a:br>
            <a:r>
              <a:rPr lang="cs-CZ" sz="2000" dirty="0" smtClean="0">
                <a:solidFill>
                  <a:prstClr val="black"/>
                </a:solidFill>
              </a:rPr>
              <a:t>centry</a:t>
            </a:r>
            <a:endParaRPr lang="cs-CZ" sz="2000" b="1" dirty="0">
              <a:solidFill>
                <a:prstClr val="black"/>
              </a:solidFill>
            </a:endParaRPr>
          </a:p>
        </p:txBody>
      </p:sp>
      <p:sp>
        <p:nvSpPr>
          <p:cNvPr id="14" name="Sedmiúhelník 13"/>
          <p:cNvSpPr/>
          <p:nvPr/>
        </p:nvSpPr>
        <p:spPr>
          <a:xfrm>
            <a:off x="5003939" y="4678690"/>
            <a:ext cx="72000" cy="72000"/>
          </a:xfrm>
          <a:prstGeom prst="heptagon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034536" y="423344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Olomouc</a:t>
            </a:r>
            <a:endParaRPr lang="cs-CZ" sz="1600" dirty="0"/>
          </a:p>
        </p:txBody>
      </p:sp>
      <p:sp>
        <p:nvSpPr>
          <p:cNvPr id="23" name="Sedmiúhelník 22"/>
          <p:cNvSpPr/>
          <p:nvPr/>
        </p:nvSpPr>
        <p:spPr>
          <a:xfrm>
            <a:off x="7292889" y="1314280"/>
            <a:ext cx="180000" cy="180000"/>
          </a:xfrm>
          <a:prstGeom prst="heptagon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4776886" y="4730904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Zlín</a:t>
            </a:r>
            <a:endParaRPr lang="cs-CZ" sz="1600" dirty="0"/>
          </a:p>
        </p:txBody>
      </p:sp>
      <p:sp>
        <p:nvSpPr>
          <p:cNvPr id="25" name="Sedmiúhelník 24"/>
          <p:cNvSpPr/>
          <p:nvPr/>
        </p:nvSpPr>
        <p:spPr>
          <a:xfrm>
            <a:off x="4501238" y="4224419"/>
            <a:ext cx="72000" cy="72000"/>
          </a:xfrm>
          <a:prstGeom prst="heptagon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Sedmiúhelník 26"/>
          <p:cNvSpPr/>
          <p:nvPr/>
        </p:nvSpPr>
        <p:spPr>
          <a:xfrm>
            <a:off x="4156500" y="4572000"/>
            <a:ext cx="72000" cy="72000"/>
          </a:xfrm>
          <a:prstGeom prst="heptagon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Sedmiúhelník 28"/>
          <p:cNvSpPr/>
          <p:nvPr/>
        </p:nvSpPr>
        <p:spPr>
          <a:xfrm>
            <a:off x="5562600" y="4051573"/>
            <a:ext cx="72000" cy="72000"/>
          </a:xfrm>
          <a:prstGeom prst="heptagon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5146392" y="4091142"/>
            <a:ext cx="904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Ostrava</a:t>
            </a:r>
            <a:endParaRPr lang="cs-CZ" sz="1600" dirty="0"/>
          </a:p>
        </p:txBody>
      </p:sp>
      <p:sp>
        <p:nvSpPr>
          <p:cNvPr id="4" name="Obdélník 3"/>
          <p:cNvSpPr/>
          <p:nvPr/>
        </p:nvSpPr>
        <p:spPr>
          <a:xfrm>
            <a:off x="654466" y="1830424"/>
            <a:ext cx="1808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0"/>
              </a:spcBef>
            </a:pPr>
            <a:r>
              <a:rPr lang="cs-CZ" sz="2000" b="1" dirty="0">
                <a:solidFill>
                  <a:prstClr val="black"/>
                </a:solidFill>
              </a:rPr>
              <a:t>Brno </a:t>
            </a:r>
            <a:r>
              <a:rPr lang="cs-CZ" sz="2000" dirty="0">
                <a:solidFill>
                  <a:prstClr val="black"/>
                </a:solidFill>
              </a:rPr>
              <a:t>s </a:t>
            </a:r>
            <a:r>
              <a:rPr lang="cs-CZ" sz="2000" dirty="0" smtClean="0">
                <a:solidFill>
                  <a:prstClr val="black"/>
                </a:solidFill>
              </a:rPr>
              <a:t>okolím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896971" y="4644000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Brno</a:t>
            </a:r>
            <a:endParaRPr lang="cs-CZ" sz="1600" dirty="0"/>
          </a:p>
        </p:txBody>
      </p:sp>
      <p:sp>
        <p:nvSpPr>
          <p:cNvPr id="2" name="Obdélník 1"/>
          <p:cNvSpPr/>
          <p:nvPr/>
        </p:nvSpPr>
        <p:spPr>
          <a:xfrm>
            <a:off x="3098587" y="1854696"/>
            <a:ext cx="2961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0"/>
              </a:spcBef>
            </a:pPr>
            <a:r>
              <a:rPr lang="cs-CZ" sz="2000" b="1" dirty="0">
                <a:solidFill>
                  <a:prstClr val="black"/>
                </a:solidFill>
              </a:rPr>
              <a:t>Olomouc</a:t>
            </a:r>
            <a:r>
              <a:rPr lang="cs-CZ" sz="2000" dirty="0">
                <a:solidFill>
                  <a:prstClr val="black"/>
                </a:solidFill>
              </a:rPr>
              <a:t> a jeho zázemí</a:t>
            </a:r>
          </a:p>
        </p:txBody>
      </p:sp>
      <p:sp>
        <p:nvSpPr>
          <p:cNvPr id="5" name="Obdélník 4"/>
          <p:cNvSpPr/>
          <p:nvPr/>
        </p:nvSpPr>
        <p:spPr>
          <a:xfrm>
            <a:off x="6365064" y="3652628"/>
            <a:ext cx="2133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cs-CZ" sz="2000" b="1" dirty="0">
                <a:solidFill>
                  <a:prstClr val="black"/>
                </a:solidFill>
              </a:rPr>
              <a:t>Ostravsko:</a:t>
            </a:r>
            <a:r>
              <a:rPr lang="cs-CZ" sz="2000" dirty="0">
                <a:solidFill>
                  <a:prstClr val="black"/>
                </a:solidFill>
              </a:rPr>
              <a:t> </a:t>
            </a:r>
          </a:p>
          <a:p>
            <a:pPr marL="252000" lvl="0" indent="-180000">
              <a:buFont typeface="Arial" pitchFamily="34" charset="0"/>
              <a:buChar char="▪"/>
            </a:pPr>
            <a:r>
              <a:rPr lang="cs-CZ" dirty="0">
                <a:solidFill>
                  <a:prstClr val="black"/>
                </a:solidFill>
              </a:rPr>
              <a:t>Těžba uhlí</a:t>
            </a:r>
          </a:p>
          <a:p>
            <a:pPr marL="252000" lvl="0" indent="-180000">
              <a:buFont typeface="Arial" pitchFamily="34" charset="0"/>
              <a:buChar char="▪"/>
            </a:pPr>
            <a:r>
              <a:rPr lang="cs-CZ" dirty="0">
                <a:solidFill>
                  <a:prstClr val="black"/>
                </a:solidFill>
              </a:rPr>
              <a:t>Výroba elektřiny</a:t>
            </a:r>
          </a:p>
          <a:p>
            <a:pPr marL="252000" lvl="0" indent="-180000">
              <a:buFont typeface="Arial" pitchFamily="34" charset="0"/>
              <a:buChar char="▪"/>
            </a:pPr>
            <a:r>
              <a:rPr lang="cs-CZ" dirty="0">
                <a:solidFill>
                  <a:prstClr val="black"/>
                </a:solidFill>
              </a:rPr>
              <a:t>Hutnictví železa</a:t>
            </a:r>
            <a:br>
              <a:rPr lang="cs-CZ" dirty="0">
                <a:solidFill>
                  <a:prstClr val="black"/>
                </a:solidFill>
              </a:rPr>
            </a:br>
            <a:r>
              <a:rPr lang="cs-CZ" dirty="0">
                <a:solidFill>
                  <a:prstClr val="black"/>
                </a:solidFill>
              </a:rPr>
              <a:t>a oceli</a:t>
            </a:r>
          </a:p>
          <a:p>
            <a:pPr marL="252000" lvl="0" indent="-180000">
              <a:buFont typeface="Arial" pitchFamily="34" charset="0"/>
              <a:buChar char="▪"/>
            </a:pPr>
            <a:r>
              <a:rPr lang="cs-CZ" dirty="0">
                <a:solidFill>
                  <a:prstClr val="black"/>
                </a:solidFill>
              </a:rPr>
              <a:t>Těžké </a:t>
            </a:r>
            <a:br>
              <a:rPr lang="cs-CZ" dirty="0">
                <a:solidFill>
                  <a:prstClr val="black"/>
                </a:solidFill>
              </a:rPr>
            </a:br>
            <a:r>
              <a:rPr lang="cs-CZ" dirty="0">
                <a:solidFill>
                  <a:prstClr val="black"/>
                </a:solidFill>
              </a:rPr>
              <a:t>strojírenství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1790700" y="1134975"/>
            <a:ext cx="556260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900" b="1" dirty="0" smtClean="0">
                <a:solidFill>
                  <a:prstClr val="black"/>
                </a:solidFill>
                <a:ea typeface="+mj-ea"/>
                <a:cs typeface="Arial" charset="0"/>
              </a:rPr>
              <a:t>Průmyslové </a:t>
            </a:r>
            <a:r>
              <a:rPr lang="cs-CZ" sz="2900" b="1" dirty="0">
                <a:solidFill>
                  <a:prstClr val="black"/>
                </a:solidFill>
                <a:ea typeface="+mj-ea"/>
                <a:cs typeface="Arial" charset="0"/>
              </a:rPr>
              <a:t>oblasti na Moravě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458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9" grpId="0"/>
      <p:bldP spid="23" grpId="0" animBg="1"/>
      <p:bldP spid="12" grpId="0"/>
      <p:bldP spid="25" grpId="0" animBg="1"/>
      <p:bldP spid="27" grpId="0" animBg="1"/>
      <p:bldP spid="29" grpId="0" animBg="1"/>
      <p:bldP spid="21" grpId="0"/>
      <p:bldP spid="4" grpId="0"/>
      <p:bldP spid="7" grpId="0"/>
      <p:bldP spid="2" grpId="0"/>
      <p:bldP spid="5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2"/>
          <p:cNvSpPr>
            <a:spLocks noGrp="1"/>
          </p:cNvSpPr>
          <p:nvPr>
            <p:ph type="title"/>
          </p:nvPr>
        </p:nvSpPr>
        <p:spPr bwMode="auto">
          <a:xfrm>
            <a:off x="1055761" y="457200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28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Shrnutí učiva: Doplň text.  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02827" y="990600"/>
            <a:ext cx="7879173" cy="762000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500"/>
              </a:spcAft>
              <a:buClrTx/>
              <a:buNone/>
              <a:defRPr/>
            </a:pPr>
            <a:r>
              <a:rPr lang="cs-CZ" sz="18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80DD6"/>
                </a:solidFill>
                <a:latin typeface="Arial" pitchFamily="34" charset="0"/>
                <a:cs typeface="Arial" pitchFamily="34" charset="0"/>
              </a:rPr>
              <a:t>1. Do roku 1948 bylo Československo hospodářsky </a:t>
            </a:r>
            <a:r>
              <a:rPr lang="cs-CZ" sz="1800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80DD6"/>
                </a:solidFill>
                <a:latin typeface="Arial" pitchFamily="34" charset="0"/>
                <a:cs typeface="Arial" pitchFamily="34" charset="0"/>
              </a:rPr>
              <a:t>rozv</a:t>
            </a:r>
            <a:r>
              <a:rPr lang="cs-CZ" sz="18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80DD6"/>
                </a:solidFill>
                <a:latin typeface="Arial" pitchFamily="34" charset="0"/>
                <a:cs typeface="Arial" pitchFamily="34" charset="0"/>
              </a:rPr>
              <a:t>… státem se    </a:t>
            </a:r>
          </a:p>
          <a:p>
            <a:pPr marL="0" indent="0" eaLnBrk="1" fontAlgn="auto" hangingPunct="1">
              <a:spcAft>
                <a:spcPts val="500"/>
              </a:spcAft>
              <a:buClrTx/>
              <a:buNone/>
              <a:defRPr/>
            </a:pPr>
            <a:r>
              <a:rPr lang="cs-CZ" sz="18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80DD6"/>
                </a:solidFill>
                <a:latin typeface="Arial" pitchFamily="34" charset="0"/>
                <a:cs typeface="Arial" pitchFamily="34" charset="0"/>
              </a:rPr>
              <a:t>    středně velkým průmyslem. Základem byl text…., </a:t>
            </a:r>
            <a:r>
              <a:rPr lang="cs-CZ" sz="1800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80DD6"/>
                </a:solidFill>
                <a:latin typeface="Arial" pitchFamily="34" charset="0"/>
                <a:cs typeface="Arial" pitchFamily="34" charset="0"/>
              </a:rPr>
              <a:t>stro</a:t>
            </a:r>
            <a:r>
              <a:rPr lang="cs-CZ" sz="18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80DD6"/>
                </a:solidFill>
                <a:latin typeface="Arial" pitchFamily="34" charset="0"/>
                <a:cs typeface="Arial" pitchFamily="34" charset="0"/>
              </a:rPr>
              <a:t>... a </a:t>
            </a:r>
            <a:r>
              <a:rPr lang="cs-CZ" sz="1800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80DD6"/>
                </a:solidFill>
                <a:latin typeface="Arial" pitchFamily="34" charset="0"/>
                <a:cs typeface="Arial" pitchFamily="34" charset="0"/>
              </a:rPr>
              <a:t>potr</a:t>
            </a:r>
            <a:r>
              <a:rPr lang="cs-CZ" sz="18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80DD6"/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cs-CZ" sz="1800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80DD6"/>
                </a:solidFill>
                <a:latin typeface="Arial" pitchFamily="34" charset="0"/>
                <a:cs typeface="Arial" pitchFamily="34" charset="0"/>
              </a:rPr>
              <a:t>prům</a:t>
            </a:r>
            <a:r>
              <a:rPr lang="cs-CZ" sz="18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80DD6"/>
                </a:solidFill>
                <a:latin typeface="Arial" pitchFamily="34" charset="0"/>
                <a:cs typeface="Arial" pitchFamily="34" charset="0"/>
              </a:rPr>
              <a:t>... </a:t>
            </a:r>
            <a:endParaRPr lang="cs-CZ" sz="2000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80DD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99" y="588912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531807" y="2733745"/>
            <a:ext cx="7906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</a:rPr>
              <a:t>2. V letech 1948-1989, po nastolení komunismu, došlo ke </a:t>
            </a:r>
            <a:r>
              <a:rPr lang="cs-CZ" dirty="0" err="1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</a:rPr>
              <a:t>znár</a:t>
            </a:r>
            <a:r>
              <a:rPr lang="cs-CZ" dirty="0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</a:rPr>
              <a:t>… průmyslu</a:t>
            </a:r>
            <a:br>
              <a:rPr lang="cs-CZ" dirty="0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</a:rPr>
            </a:br>
            <a:r>
              <a:rPr lang="cs-CZ" dirty="0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</a:rPr>
              <a:t>    a </a:t>
            </a:r>
            <a:r>
              <a:rPr lang="cs-CZ" dirty="0" err="1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</a:rPr>
              <a:t>sníž</a:t>
            </a:r>
            <a:r>
              <a:rPr lang="cs-CZ" dirty="0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</a:rPr>
              <a:t>… výkonnosti celého hospodářství. Průmysl naší země </a:t>
            </a:r>
            <a:r>
              <a:rPr lang="cs-CZ" dirty="0" err="1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</a:rPr>
              <a:t>zaos</a:t>
            </a:r>
            <a:r>
              <a:rPr lang="cs-CZ" dirty="0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</a:rPr>
              <a:t>... za</a:t>
            </a:r>
            <a:br>
              <a:rPr lang="cs-CZ" dirty="0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</a:rPr>
            </a:br>
            <a:r>
              <a:rPr lang="cs-CZ" dirty="0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</a:rPr>
              <a:t>    ostatními státy světa. Základem byl těžký průmysl – </a:t>
            </a:r>
            <a:r>
              <a:rPr lang="cs-CZ" dirty="0" err="1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</a:rPr>
              <a:t>hutn</a:t>
            </a:r>
            <a:r>
              <a:rPr lang="cs-CZ" dirty="0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</a:rPr>
              <a:t>… železa a oceli, </a:t>
            </a:r>
            <a:br>
              <a:rPr lang="cs-CZ" dirty="0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</a:rPr>
            </a:br>
            <a:r>
              <a:rPr lang="cs-CZ" dirty="0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</a:rPr>
              <a:t>    těžké stroj… </a:t>
            </a:r>
            <a:endParaRPr lang="cs-CZ" dirty="0">
              <a:ln>
                <a:solidFill>
                  <a:srgbClr val="CC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02827" y="3962400"/>
            <a:ext cx="808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9E47"/>
                </a:solidFill>
              </a:rPr>
              <a:t>3. Po roce 1989 nastaly velké </a:t>
            </a:r>
            <a:r>
              <a:rPr lang="cs-CZ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9E47"/>
                </a:solidFill>
              </a:rPr>
              <a:t>změ</a:t>
            </a:r>
            <a:r>
              <a:rPr lang="cs-CZ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9E47"/>
                </a:solidFill>
              </a:rPr>
              <a:t>……….  Po návratu k </a:t>
            </a:r>
            <a:r>
              <a:rPr lang="cs-CZ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9E47"/>
                </a:solidFill>
              </a:rPr>
              <a:t>tržn</a:t>
            </a:r>
            <a:r>
              <a:rPr lang="cs-CZ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9E47"/>
                </a:solidFill>
              </a:rPr>
              <a:t>... </a:t>
            </a:r>
            <a:r>
              <a:rPr lang="cs-CZ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9E47"/>
                </a:solidFill>
              </a:rPr>
              <a:t>hosp</a:t>
            </a:r>
            <a:r>
              <a:rPr lang="cs-CZ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9E47"/>
                </a:solidFill>
              </a:rPr>
              <a:t>… nastala</a:t>
            </a:r>
            <a:br>
              <a:rPr lang="cs-CZ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9E47"/>
                </a:solidFill>
              </a:rPr>
            </a:br>
            <a:r>
              <a:rPr lang="cs-CZ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9E47"/>
                </a:solidFill>
              </a:rPr>
              <a:t>    obnova </a:t>
            </a:r>
            <a:r>
              <a:rPr lang="cs-CZ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9E47"/>
                </a:solidFill>
              </a:rPr>
              <a:t>hosp</a:t>
            </a:r>
            <a:r>
              <a:rPr lang="cs-CZ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9E47"/>
                </a:solidFill>
              </a:rPr>
              <a:t>… růstu. Rozvíjí se spot… průmysl.</a:t>
            </a:r>
            <a:endParaRPr lang="cs-CZ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009E47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02827" y="4759271"/>
            <a:ext cx="7982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n>
                  <a:solidFill>
                    <a:schemeClr val="tx1"/>
                  </a:solidFill>
                </a:ln>
              </a:rPr>
              <a:t>4. Nyní jsme </a:t>
            </a:r>
            <a:r>
              <a:rPr lang="cs-CZ" dirty="0" err="1" smtClean="0">
                <a:ln>
                  <a:solidFill>
                    <a:schemeClr val="tx1"/>
                  </a:solidFill>
                </a:ln>
              </a:rPr>
              <a:t>vysp</a:t>
            </a:r>
            <a:r>
              <a:rPr lang="cs-CZ" dirty="0" smtClean="0">
                <a:ln>
                  <a:solidFill>
                    <a:schemeClr val="tx1"/>
                  </a:solidFill>
                </a:ln>
              </a:rPr>
              <a:t>... průmyslový stát. Ke zvýšení </a:t>
            </a:r>
            <a:r>
              <a:rPr lang="cs-CZ" dirty="0" err="1" smtClean="0">
                <a:ln>
                  <a:solidFill>
                    <a:schemeClr val="tx1"/>
                  </a:solidFill>
                </a:ln>
              </a:rPr>
              <a:t>výko</a:t>
            </a:r>
            <a:r>
              <a:rPr lang="cs-CZ" dirty="0" smtClean="0">
                <a:ln>
                  <a:solidFill>
                    <a:schemeClr val="tx1"/>
                  </a:solidFill>
                </a:ln>
              </a:rPr>
              <a:t>… je nutné změnit</a:t>
            </a:r>
            <a:br>
              <a:rPr lang="cs-CZ" dirty="0" smtClean="0">
                <a:ln>
                  <a:solidFill>
                    <a:schemeClr val="tx1"/>
                  </a:solidFill>
                </a:ln>
              </a:rPr>
            </a:br>
            <a:r>
              <a:rPr lang="cs-CZ" dirty="0" smtClean="0">
                <a:ln>
                  <a:solidFill>
                    <a:schemeClr val="tx1"/>
                  </a:solidFill>
                </a:ln>
              </a:rPr>
              <a:t>    strukturu </a:t>
            </a:r>
            <a:r>
              <a:rPr lang="cs-CZ" dirty="0" err="1" smtClean="0">
                <a:ln>
                  <a:solidFill>
                    <a:schemeClr val="tx1"/>
                  </a:solidFill>
                </a:ln>
              </a:rPr>
              <a:t>prům</a:t>
            </a:r>
            <a:r>
              <a:rPr lang="cs-CZ" dirty="0" smtClean="0">
                <a:ln>
                  <a:solidFill>
                    <a:schemeClr val="tx1"/>
                  </a:solidFill>
                </a:ln>
              </a:rPr>
              <a:t>…, zavádět nové  techn…, modernizovat  </a:t>
            </a:r>
            <a:r>
              <a:rPr lang="cs-CZ" dirty="0" err="1" smtClean="0">
                <a:ln>
                  <a:solidFill>
                    <a:schemeClr val="tx1"/>
                  </a:solidFill>
                </a:ln>
              </a:rPr>
              <a:t>výro</a:t>
            </a:r>
            <a:r>
              <a:rPr lang="cs-CZ" dirty="0" smtClean="0">
                <a:ln>
                  <a:solidFill>
                    <a:schemeClr val="tx1"/>
                  </a:solidFill>
                </a:ln>
              </a:rPr>
              <a:t>..., </a:t>
            </a:r>
            <a:br>
              <a:rPr lang="cs-CZ" dirty="0" smtClean="0">
                <a:ln>
                  <a:solidFill>
                    <a:schemeClr val="tx1"/>
                  </a:solidFill>
                </a:ln>
              </a:rPr>
            </a:br>
            <a:r>
              <a:rPr lang="cs-CZ" dirty="0" smtClean="0">
                <a:ln>
                  <a:solidFill>
                    <a:schemeClr val="tx1"/>
                  </a:solidFill>
                </a:ln>
              </a:rPr>
              <a:t>    spolupracovat se </a:t>
            </a:r>
            <a:r>
              <a:rPr lang="cs-CZ" dirty="0" err="1" smtClean="0">
                <a:ln>
                  <a:solidFill>
                    <a:schemeClr val="tx1"/>
                  </a:solidFill>
                </a:ln>
              </a:rPr>
              <a:t>zahr</a:t>
            </a:r>
            <a:r>
              <a:rPr lang="cs-CZ" dirty="0" smtClean="0">
                <a:ln>
                  <a:solidFill>
                    <a:schemeClr val="tx1"/>
                  </a:solidFill>
                </a:ln>
              </a:rPr>
              <a:t>… investory.</a:t>
            </a:r>
            <a:endParaRPr lang="cs-CZ" sz="16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5125" name="Picture 5" descr="C:\Documents and Settings\Miluse\Plocha\obr_projekt_slusovice\108\MH9004103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783" y="1574071"/>
            <a:ext cx="1296000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Documents and Settings\Miluse\Plocha\obr_projekt_slusovice\108\MB90031828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83" y="165374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C:\Documents and Settings\Miluse\Plocha\obr_projekt_slusovice\108\MH90040997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783" y="179007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C:\Documents and Settings\Miluse\Plocha\obr_projekt_slusovice\108\MR900286356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375" b="89583" l="9375" r="100000"/>
                    </a14:imgEffect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91" y="168207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C:\Documents and Settings\Miluse\Plocha\obr_projekt_slusovice\108\MH90031196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923" b="88308" l="11077" r="1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691" y="168294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21" descr="C:\Documents and Settings\Miluse\Plocha\obr_projekt_slusovice\108\MB900432631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688" b="942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783" y="534912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C:\Documents and Settings\Miluse\Plocha\obr_projekt_slusovice\108\MB900432614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163" y="534912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3" name="Picture 23" descr="C:\Documents and Settings\Miluse\Plocha\obr_projekt_slusovice\108\MB900433877.JP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C:\Documents and Settings\Miluse\Plocha\obr_projekt_slusovice\108\MR900434815.JPG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42" b="100000" l="4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379" y="3581400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5" name="Picture 25" descr="C:\Documents and Settings\Miluse\Plocha\obr_projekt_slusovice\108\MR900432604.JP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42" b="9479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033" y="537318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 descr="C:\Documents and Settings\Miluse\Plocha\obr_projekt_slusovice\108\MR900432598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9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000" y="543192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9" name="Picture 29" descr="C:\Documents and Settings\Miluse\Plocha\obr_projekt_slusovice\108\MR900432632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964" y="449581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1" name="Picture 31" descr="C:\Documents and Settings\Miluse\Plocha\obr_projekt_slusovice\108\MB900318256.JPG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899" y="1772943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46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3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2038" y="381001"/>
            <a:ext cx="7019925" cy="609599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cs-CZ" sz="3200" dirty="0" smtClean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  <a:t>Pro bystré hlavy</a:t>
            </a:r>
            <a:endParaRPr lang="cs-CZ" sz="3200" dirty="0" smtClean="0"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877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838200" y="1134975"/>
            <a:ext cx="7315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prstClr val="black"/>
                </a:solidFill>
                <a:ea typeface="+mj-ea"/>
                <a:cs typeface="Arial" charset="0"/>
              </a:rPr>
              <a:t>Které slovo nepatří do skupiny?</a:t>
            </a:r>
          </a:p>
          <a:p>
            <a:r>
              <a:rPr lang="cs-CZ" dirty="0" smtClean="0">
                <a:solidFill>
                  <a:prstClr val="black"/>
                </a:solidFill>
                <a:ea typeface="+mj-ea"/>
                <a:cs typeface="Arial" charset="0"/>
              </a:rPr>
              <a:t>Všechny údaje souvisí s vývojem a rozmístěním průmyslu.</a:t>
            </a:r>
            <a:endParaRPr lang="cs-CZ" sz="1100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565743"/>
              </p:ext>
            </p:extLst>
          </p:nvPr>
        </p:nvGraphicFramePr>
        <p:xfrm>
          <a:off x="871339" y="1981200"/>
          <a:ext cx="7416001" cy="39624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494316"/>
                <a:gridCol w="1384337"/>
                <a:gridCol w="1384337"/>
                <a:gridCol w="1384337"/>
                <a:gridCol w="1384337"/>
                <a:gridCol w="13843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Olomouc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Brno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Praha 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Zlín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Ostrava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0" name="Tabulk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069375"/>
              </p:ext>
            </p:extLst>
          </p:nvPr>
        </p:nvGraphicFramePr>
        <p:xfrm>
          <a:off x="871340" y="2529840"/>
          <a:ext cx="7415999" cy="396240"/>
        </p:xfrm>
        <a:graphic>
          <a:graphicData uri="http://schemas.openxmlformats.org/drawingml/2006/table">
            <a:tbl>
              <a:tblPr bandRow="1">
                <a:tableStyleId>{0505E3EF-67EA-436B-97B2-0124C06EBD24}</a:tableStyleId>
              </a:tblPr>
              <a:tblGrid>
                <a:gridCol w="478159"/>
                <a:gridCol w="1122041"/>
                <a:gridCol w="914400"/>
                <a:gridCol w="3048000"/>
                <a:gridCol w="838200"/>
                <a:gridCol w="10151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1948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rozvoj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devastace živ. prostředí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vývoj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úspěch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Tabulk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923697"/>
              </p:ext>
            </p:extLst>
          </p:nvPr>
        </p:nvGraphicFramePr>
        <p:xfrm>
          <a:off x="871339" y="3078480"/>
          <a:ext cx="7416000" cy="39624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478160"/>
                <a:gridCol w="1387568"/>
                <a:gridCol w="1387568"/>
                <a:gridCol w="1387568"/>
                <a:gridCol w="1387568"/>
                <a:gridCol w="13875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Brno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Sokolov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Ústí</a:t>
                      </a:r>
                      <a:r>
                        <a:rPr lang="cs-CZ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n. L.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Liberec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Náchod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ulk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162766"/>
              </p:ext>
            </p:extLst>
          </p:nvPr>
        </p:nvGraphicFramePr>
        <p:xfrm>
          <a:off x="871339" y="3627120"/>
          <a:ext cx="7416000" cy="396240"/>
        </p:xfrm>
        <a:graphic>
          <a:graphicData uri="http://schemas.openxmlformats.org/drawingml/2006/table">
            <a:tbl>
              <a:tblPr bandRow="1">
                <a:tableStyleId>{0505E3EF-67EA-436B-97B2-0124C06EBD24}</a:tableStyleId>
              </a:tblPr>
              <a:tblGrid>
                <a:gridCol w="478160"/>
                <a:gridCol w="1198240"/>
                <a:gridCol w="1524000"/>
                <a:gridCol w="1524000"/>
                <a:gridCol w="1371600"/>
                <a:gridCol w="132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  1989</a:t>
                      </a:r>
                      <a:endParaRPr lang="cs-CZ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transformace</a:t>
                      </a:r>
                      <a:endParaRPr lang="cs-CZ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kolektivizace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demokracie</a:t>
                      </a:r>
                      <a:endParaRPr lang="cs-CZ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privatizace</a:t>
                      </a:r>
                      <a:endParaRPr lang="cs-CZ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629758"/>
              </p:ext>
            </p:extLst>
          </p:nvPr>
        </p:nvGraphicFramePr>
        <p:xfrm>
          <a:off x="871339" y="4175760"/>
          <a:ext cx="7416000" cy="39624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478160"/>
                <a:gridCol w="1387568"/>
                <a:gridCol w="953672"/>
                <a:gridCol w="1447800"/>
                <a:gridCol w="1143000"/>
                <a:gridCol w="2005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Plzeň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Zlín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Pardubice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Praha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Hradec Králové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6" name="Obdélník 25"/>
          <p:cNvSpPr/>
          <p:nvPr/>
        </p:nvSpPr>
        <p:spPr>
          <a:xfrm>
            <a:off x="3685367" y="5257800"/>
            <a:ext cx="4578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0"/>
              </a:spcBef>
            </a:pPr>
            <a:r>
              <a:rPr lang="cs-CZ" sz="1600" i="1" dirty="0" smtClean="0">
                <a:solidFill>
                  <a:prstClr val="black"/>
                </a:solidFill>
              </a:rPr>
              <a:t>Nápověda: města patří do průmyslových oblastí </a:t>
            </a:r>
          </a:p>
          <a:p>
            <a:pPr lvl="0">
              <a:spcBef>
                <a:spcPts val="0"/>
              </a:spcBef>
            </a:pPr>
            <a:r>
              <a:rPr lang="cs-CZ" sz="1600" i="1" dirty="0" smtClean="0">
                <a:solidFill>
                  <a:prstClr val="black"/>
                </a:solidFill>
              </a:rPr>
              <a:t>Severní Čechy, Vnitrozemí Čech, Morava</a:t>
            </a:r>
            <a:endParaRPr lang="cs-CZ" sz="1600" i="1" dirty="0">
              <a:solidFill>
                <a:prstClr val="black"/>
              </a:solidFill>
            </a:endParaRPr>
          </a:p>
        </p:txBody>
      </p:sp>
      <p:graphicFrame>
        <p:nvGraphicFramePr>
          <p:cNvPr id="28" name="Tabulk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33750"/>
              </p:ext>
            </p:extLst>
          </p:nvPr>
        </p:nvGraphicFramePr>
        <p:xfrm>
          <a:off x="871339" y="4724400"/>
          <a:ext cx="7416000" cy="370840"/>
        </p:xfrm>
        <a:graphic>
          <a:graphicData uri="http://schemas.openxmlformats.org/drawingml/2006/table">
            <a:tbl>
              <a:tblPr bandRow="1">
                <a:tableStyleId>{0505E3EF-67EA-436B-97B2-0124C06EBD24}</a:tableStyleId>
              </a:tblPr>
              <a:tblGrid>
                <a:gridCol w="478160"/>
                <a:gridCol w="1387568"/>
                <a:gridCol w="1301533"/>
                <a:gridCol w="1295400"/>
                <a:gridCol w="1371600"/>
                <a:gridCol w="15817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cs-CZ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vyspělost</a:t>
                      </a:r>
                      <a:endParaRPr lang="cs-CZ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1948-1989</a:t>
                      </a:r>
                      <a:endParaRPr lang="cs-CZ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zaostávání</a:t>
                      </a:r>
                      <a:endParaRPr lang="cs-CZ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znárodnění</a:t>
                      </a:r>
                      <a:endParaRPr lang="cs-CZ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komunismus</a:t>
                      </a:r>
                      <a:endParaRPr lang="cs-CZ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5" name="Přímá spojnice 14"/>
          <p:cNvCxnSpPr/>
          <p:nvPr/>
        </p:nvCxnSpPr>
        <p:spPr>
          <a:xfrm>
            <a:off x="4419600" y="2209800"/>
            <a:ext cx="838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3525132" y="2743200"/>
            <a:ext cx="2819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1701325" y="3305798"/>
            <a:ext cx="6594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20" name="Přímá spojnice 9219"/>
          <p:cNvCxnSpPr/>
          <p:nvPr/>
        </p:nvCxnSpPr>
        <p:spPr>
          <a:xfrm>
            <a:off x="4123346" y="3835638"/>
            <a:ext cx="1371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22" name="Přímá spojnice 9221"/>
          <p:cNvCxnSpPr/>
          <p:nvPr/>
        </p:nvCxnSpPr>
        <p:spPr>
          <a:xfrm>
            <a:off x="2930498" y="4388266"/>
            <a:ext cx="533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24" name="Přímá spojnice 9223"/>
          <p:cNvCxnSpPr/>
          <p:nvPr/>
        </p:nvCxnSpPr>
        <p:spPr>
          <a:xfrm>
            <a:off x="1405784" y="4910270"/>
            <a:ext cx="108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:\Documents and Settings\Miluse\Local Settings\Temporary Internet Files\Content.IE5\I2H97CFC\MC90007876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42" y="5252119"/>
            <a:ext cx="1274565" cy="12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Miluse\Local Settings\Temporary Internet Files\Content.IE5\490L11BI\MC90007862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550187"/>
            <a:ext cx="990600" cy="92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Miluse\Local Settings\Temporary Internet Files\Content.IE5\1OWVW5QK\MC90038358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546" y="351594"/>
            <a:ext cx="1143000" cy="156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094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7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038" y="360363"/>
            <a:ext cx="7019925" cy="611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Použité zdroje</a:t>
            </a:r>
            <a:endParaRPr lang="cs-CZ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522288" y="1066800"/>
            <a:ext cx="8099425" cy="5040313"/>
          </a:xfrm>
        </p:spPr>
        <p:txBody>
          <a:bodyPr/>
          <a:lstStyle/>
          <a:p>
            <a:pPr eaLnBrk="1" hangingPunct="1">
              <a:buClrTx/>
            </a:pPr>
            <a:r>
              <a:rPr lang="cs-CZ" sz="1200" dirty="0"/>
              <a:t>Průmysl v Česku.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23.6.2013 [cit. 2013-08-14]. Dostupné z: http://</a:t>
            </a:r>
            <a:r>
              <a:rPr lang="cs-CZ" sz="1200" dirty="0" err="1"/>
              <a:t>cs.wikipedia.org</a:t>
            </a:r>
            <a:r>
              <a:rPr lang="cs-CZ" sz="1200" dirty="0"/>
              <a:t>/wiki/Pr%C5%AFmysl_v_%</a:t>
            </a:r>
            <a:r>
              <a:rPr lang="cs-CZ" sz="1200" dirty="0" err="1"/>
              <a:t>C4%8Cesku</a:t>
            </a:r>
            <a:r>
              <a:rPr lang="cs-CZ" sz="1200" dirty="0"/>
              <a:t> </a:t>
            </a:r>
            <a:endParaRPr lang="cs-CZ" sz="1200" dirty="0" smtClean="0"/>
          </a:p>
          <a:p>
            <a:pPr eaLnBrk="1" hangingPunct="1">
              <a:buClrTx/>
            </a:pPr>
            <a:r>
              <a:rPr lang="cs-CZ" sz="1200" dirty="0" err="1"/>
              <a:t>VysokePece1.jpg</a:t>
            </a:r>
            <a:r>
              <a:rPr lang="cs-CZ" sz="1200" dirty="0"/>
              <a:t> [x].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19.10.2007 [cit. 2013-08-15]. Dostupné z: http://</a:t>
            </a:r>
            <a:r>
              <a:rPr lang="cs-CZ" sz="1200" dirty="0" err="1"/>
              <a:t>commons.wikimedia.org</a:t>
            </a:r>
            <a:r>
              <a:rPr lang="cs-CZ" sz="1200" dirty="0"/>
              <a:t>/wiki/</a:t>
            </a:r>
            <a:r>
              <a:rPr lang="cs-CZ" sz="1200" dirty="0" err="1"/>
              <a:t>File:VysokePece1.jpg</a:t>
            </a:r>
            <a:r>
              <a:rPr lang="cs-CZ" sz="1200" dirty="0"/>
              <a:t> </a:t>
            </a:r>
            <a:endParaRPr lang="cs-CZ" sz="1200" dirty="0" smtClean="0"/>
          </a:p>
          <a:p>
            <a:pPr eaLnBrk="1" hangingPunct="1">
              <a:buClrTx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/>
              <a:t>Chassis </a:t>
            </a:r>
            <a:r>
              <a:rPr lang="cs-CZ" sz="1200" dirty="0" err="1"/>
              <a:t>du</a:t>
            </a:r>
            <a:r>
              <a:rPr lang="cs-CZ" sz="1200" dirty="0"/>
              <a:t> </a:t>
            </a:r>
            <a:r>
              <a:rPr lang="cs-CZ" sz="1200" dirty="0" err="1"/>
              <a:t>Bois</a:t>
            </a:r>
            <a:r>
              <a:rPr lang="cs-CZ" sz="1200" dirty="0"/>
              <a:t> </a:t>
            </a:r>
            <a:r>
              <a:rPr lang="cs-CZ" sz="1200" dirty="0" err="1"/>
              <a:t>Du</a:t>
            </a:r>
            <a:r>
              <a:rPr lang="cs-CZ" sz="1200" dirty="0"/>
              <a:t> </a:t>
            </a:r>
            <a:r>
              <a:rPr lang="cs-CZ" sz="1200" dirty="0" err="1"/>
              <a:t>Cazier</a:t>
            </a:r>
            <a:r>
              <a:rPr lang="cs-CZ" sz="1200" dirty="0"/>
              <a:t> </a:t>
            </a:r>
            <a:r>
              <a:rPr lang="cs-CZ" sz="1200" dirty="0" err="1"/>
              <a:t>Marcinelle.JPG</a:t>
            </a:r>
            <a:r>
              <a:rPr lang="cs-CZ" sz="1200" dirty="0"/>
              <a:t> Skočit na: Navigace, Hledání.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23.4.2006 [cit. 2013-08-15]. Dostupné z: http://</a:t>
            </a:r>
            <a:r>
              <a:rPr lang="cs-CZ" sz="1200" dirty="0" err="1"/>
              <a:t>cs.wikipedia.org</a:t>
            </a:r>
            <a:r>
              <a:rPr lang="cs-CZ" sz="1200" dirty="0"/>
              <a:t>/wiki/</a:t>
            </a:r>
            <a:r>
              <a:rPr lang="cs-CZ" sz="1200" dirty="0" err="1"/>
              <a:t>Soubor:Chassis_du_Bois_Du_Cazier_Marcinelle.JPG</a:t>
            </a:r>
            <a:r>
              <a:rPr lang="cs-CZ" sz="1200" dirty="0"/>
              <a:t> </a:t>
            </a:r>
            <a:endParaRPr lang="cs-CZ" sz="1200" dirty="0" smtClean="0"/>
          </a:p>
          <a:p>
            <a:pPr eaLnBrk="1" hangingPunct="1">
              <a:buClrTx/>
            </a:pPr>
            <a:r>
              <a:rPr lang="cs-CZ" sz="1200" dirty="0" err="1"/>
              <a:t>Elektrarna</a:t>
            </a:r>
            <a:r>
              <a:rPr lang="cs-CZ" sz="1200" dirty="0"/>
              <a:t> </a:t>
            </a:r>
            <a:r>
              <a:rPr lang="cs-CZ" sz="1200" dirty="0" err="1"/>
              <a:t>Prunerov</a:t>
            </a:r>
            <a:r>
              <a:rPr lang="cs-CZ" sz="1200" dirty="0"/>
              <a:t> II </a:t>
            </a:r>
            <a:r>
              <a:rPr lang="cs-CZ" sz="1200" dirty="0" err="1"/>
              <a:t>20070926.jpg</a:t>
            </a:r>
            <a:r>
              <a:rPr lang="cs-CZ" sz="1200" dirty="0"/>
              <a:t> Skočit na: Navigace, Hledání.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8.3.2008 [cit. 2013-08-15]. Dostupné z: http://</a:t>
            </a:r>
            <a:r>
              <a:rPr lang="cs-CZ" sz="1200" dirty="0" err="1" smtClean="0"/>
              <a:t>cs.wikipedia.org</a:t>
            </a:r>
            <a:r>
              <a:rPr lang="cs-CZ" sz="1200" dirty="0" smtClean="0"/>
              <a:t>/wiki/</a:t>
            </a:r>
            <a:r>
              <a:rPr lang="cs-CZ" sz="1200" dirty="0" err="1" smtClean="0"/>
              <a:t>Soubor:Elektrarna_Prunerov_II_20070926.jpg</a:t>
            </a:r>
            <a:endParaRPr lang="cs-CZ" sz="1200" dirty="0" smtClean="0"/>
          </a:p>
          <a:p>
            <a:pPr eaLnBrk="1" hangingPunct="1">
              <a:buClrTx/>
            </a:pPr>
            <a:r>
              <a:rPr lang="cs-CZ" sz="1200" dirty="0"/>
              <a:t>Nova </a:t>
            </a:r>
            <a:r>
              <a:rPr lang="cs-CZ" sz="1200" dirty="0" err="1"/>
              <a:t>hut</a:t>
            </a:r>
            <a:r>
              <a:rPr lang="cs-CZ" sz="1200" dirty="0"/>
              <a:t> </a:t>
            </a:r>
            <a:r>
              <a:rPr lang="cs-CZ" sz="1200" dirty="0" err="1"/>
              <a:t>ocelarna</a:t>
            </a:r>
            <a:r>
              <a:rPr lang="cs-CZ" sz="1200" dirty="0"/>
              <a:t> </a:t>
            </a:r>
            <a:r>
              <a:rPr lang="cs-CZ" sz="1200" dirty="0" err="1"/>
              <a:t>energetika.jpg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22.1.2011 [cit. 2013-08-15]. Dostupné z: http://</a:t>
            </a:r>
            <a:r>
              <a:rPr lang="cs-CZ" sz="1200" dirty="0" err="1" smtClean="0"/>
              <a:t>cs.wikipedia.org</a:t>
            </a:r>
            <a:r>
              <a:rPr lang="cs-CZ" sz="1200" dirty="0" smtClean="0"/>
              <a:t>/wiki/</a:t>
            </a:r>
            <a:r>
              <a:rPr lang="cs-CZ" sz="1200" dirty="0" err="1" smtClean="0"/>
              <a:t>Soubor:Nova_hut_ocelarna_energetika.jpg</a:t>
            </a:r>
            <a:endParaRPr lang="cs-CZ" sz="1200" dirty="0" smtClean="0"/>
          </a:p>
          <a:p>
            <a:pPr eaLnBrk="1" hangingPunct="1">
              <a:buClrTx/>
            </a:pPr>
            <a:r>
              <a:rPr lang="cs-CZ" sz="1200" dirty="0"/>
              <a:t> </a:t>
            </a:r>
            <a:r>
              <a:rPr lang="cs-CZ" sz="1200" dirty="0" err="1"/>
              <a:t>Tovarna</a:t>
            </a:r>
            <a:r>
              <a:rPr lang="cs-CZ" sz="1200" dirty="0"/>
              <a:t> </a:t>
            </a:r>
            <a:r>
              <a:rPr lang="cs-CZ" sz="1200" dirty="0" err="1"/>
              <a:t>čevljev</a:t>
            </a:r>
            <a:r>
              <a:rPr lang="cs-CZ" sz="1200" dirty="0"/>
              <a:t> </a:t>
            </a:r>
            <a:r>
              <a:rPr lang="cs-CZ" sz="1200" dirty="0" err="1"/>
              <a:t>iz</a:t>
            </a:r>
            <a:r>
              <a:rPr lang="cs-CZ" sz="1200" dirty="0"/>
              <a:t> </a:t>
            </a:r>
            <a:r>
              <a:rPr lang="cs-CZ" sz="1200" dirty="0" err="1"/>
              <a:t>Maribora</a:t>
            </a:r>
            <a:r>
              <a:rPr lang="cs-CZ" sz="1200" dirty="0"/>
              <a:t> </a:t>
            </a:r>
            <a:r>
              <a:rPr lang="cs-CZ" sz="1200" dirty="0" err="1"/>
              <a:t>1962.jpg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23.3.2013 [cit. 2013-08-15]. Dostupné z: http://</a:t>
            </a:r>
            <a:r>
              <a:rPr lang="cs-CZ" sz="1200" dirty="0" err="1"/>
              <a:t>commons.wikimedia.org</a:t>
            </a:r>
            <a:r>
              <a:rPr lang="cs-CZ" sz="1200" dirty="0"/>
              <a:t>/wiki/</a:t>
            </a:r>
            <a:r>
              <a:rPr lang="cs-CZ" sz="1200" dirty="0" err="1"/>
              <a:t>File:Tovarna</a:t>
            </a:r>
            <a:r>
              <a:rPr lang="cs-CZ" sz="1200" dirty="0"/>
              <a:t>_%</a:t>
            </a:r>
            <a:r>
              <a:rPr lang="cs-CZ" sz="1200" dirty="0" err="1"/>
              <a:t>C4%8Devljev_iz_Maribora_1962.jpg</a:t>
            </a:r>
            <a:r>
              <a:rPr lang="cs-CZ" sz="1200" dirty="0"/>
              <a:t> </a:t>
            </a:r>
            <a:endParaRPr lang="cs-CZ" sz="1200" dirty="0" smtClean="0"/>
          </a:p>
          <a:p>
            <a:pPr eaLnBrk="1" hangingPunct="1">
              <a:buClrTx/>
            </a:pPr>
            <a:r>
              <a:rPr lang="cs-CZ" sz="1200" dirty="0"/>
              <a:t>Columbia </a:t>
            </a:r>
            <a:r>
              <a:rPr lang="cs-CZ" sz="1200" dirty="0" err="1"/>
              <a:t>Supercomputer</a:t>
            </a:r>
            <a:r>
              <a:rPr lang="cs-CZ" sz="1200" dirty="0"/>
              <a:t> - NASA </a:t>
            </a:r>
            <a:r>
              <a:rPr lang="cs-CZ" sz="1200" dirty="0" err="1"/>
              <a:t>Advanced</a:t>
            </a:r>
            <a:r>
              <a:rPr lang="cs-CZ" sz="1200" dirty="0"/>
              <a:t> </a:t>
            </a:r>
            <a:r>
              <a:rPr lang="cs-CZ" sz="1200" dirty="0" err="1"/>
              <a:t>Supercomputing</a:t>
            </a:r>
            <a:r>
              <a:rPr lang="cs-CZ" sz="1200" dirty="0"/>
              <a:t> </a:t>
            </a:r>
            <a:r>
              <a:rPr lang="cs-CZ" sz="1200" dirty="0" err="1"/>
              <a:t>Facility.jpg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18.8.2006 [cit. 2013-08-15]. Dostupné z: http://</a:t>
            </a:r>
            <a:r>
              <a:rPr lang="cs-CZ" sz="1200" dirty="0" err="1"/>
              <a:t>cs.wikipedia.org</a:t>
            </a:r>
            <a:r>
              <a:rPr lang="cs-CZ" sz="1200" dirty="0"/>
              <a:t>/wiki/Soubor:Columbia_Supercomputer_-_NASA_Advanced_Supercomputing_Facility.jpg </a:t>
            </a:r>
            <a:r>
              <a:rPr lang="cs-CZ" sz="1200" dirty="0" smtClean="0"/>
              <a:t> </a:t>
            </a:r>
          </a:p>
          <a:p>
            <a:pPr eaLnBrk="1" hangingPunct="1">
              <a:buClrTx/>
            </a:pPr>
            <a:endParaRPr lang="cs-CZ" sz="12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ClrTx/>
              <a:buNone/>
            </a:pPr>
            <a:endParaRPr lang="cs-CZ" sz="1800" dirty="0" smtClean="0">
              <a:latin typeface="Arial" charset="0"/>
              <a:cs typeface="Arial" charset="0"/>
            </a:endParaRPr>
          </a:p>
        </p:txBody>
      </p:sp>
      <p:pic>
        <p:nvPicPr>
          <p:cNvPr id="18436" name="Picture 4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8093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038" y="360363"/>
            <a:ext cx="7019925" cy="611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Použité zdroje</a:t>
            </a:r>
            <a:endParaRPr lang="cs-CZ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522288" y="1066800"/>
            <a:ext cx="8099425" cy="5040313"/>
          </a:xfrm>
        </p:spPr>
        <p:txBody>
          <a:bodyPr/>
          <a:lstStyle/>
          <a:p>
            <a:pPr eaLnBrk="1" hangingPunct="1">
              <a:buClrTx/>
            </a:pP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Relief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Map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Czech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Republic.png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, 2010, 28.8.2010 [cit. 2012-12-20]. 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Soubor:Relief_Map_of_Czech_Republic.png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/>
              <a:t>Final</a:t>
            </a:r>
            <a:r>
              <a:rPr lang="cs-CZ" sz="1200" dirty="0"/>
              <a:t> </a:t>
            </a:r>
            <a:r>
              <a:rPr lang="cs-CZ" sz="1200" dirty="0" err="1"/>
              <a:t>assembly</a:t>
            </a:r>
            <a:r>
              <a:rPr lang="cs-CZ" sz="1200" dirty="0"/>
              <a:t> </a:t>
            </a:r>
            <a:r>
              <a:rPr lang="cs-CZ" sz="1200" dirty="0" err="1"/>
              <a:t>3.jpg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29.1.2009 [cit. 2013-08-15]. Dostupné z: http://</a:t>
            </a:r>
            <a:r>
              <a:rPr lang="cs-CZ" sz="1200" dirty="0" err="1"/>
              <a:t>cs.wikipedia.org</a:t>
            </a:r>
            <a:r>
              <a:rPr lang="cs-CZ" sz="1200" dirty="0"/>
              <a:t>/wiki/</a:t>
            </a:r>
            <a:r>
              <a:rPr lang="cs-CZ" sz="1200" dirty="0" err="1"/>
              <a:t>Soubor:Final_assembly_3.jpg</a:t>
            </a:r>
            <a:r>
              <a:rPr lang="cs-CZ" sz="1200" dirty="0"/>
              <a:t> </a:t>
            </a:r>
            <a:endParaRPr lang="cs-CZ" sz="1200" dirty="0" smtClean="0"/>
          </a:p>
          <a:p>
            <a:pPr eaLnBrk="1" hangingPunct="1">
              <a:buClrTx/>
            </a:pPr>
            <a:r>
              <a:rPr lang="cs-CZ" sz="1200" dirty="0" err="1"/>
              <a:t>Bata</a:t>
            </a:r>
            <a:r>
              <a:rPr lang="cs-CZ" sz="1200" dirty="0"/>
              <a:t> </a:t>
            </a:r>
            <a:r>
              <a:rPr lang="cs-CZ" sz="1200" dirty="0" err="1"/>
              <a:t>Headquarters</a:t>
            </a:r>
            <a:r>
              <a:rPr lang="cs-CZ" sz="1200" dirty="0"/>
              <a:t> (1934).</a:t>
            </a:r>
            <a:r>
              <a:rPr lang="cs-CZ" sz="1200" dirty="0" err="1"/>
              <a:t>jpg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18.2.2013 [cit. 2013-08-15]. Dostupné z: http://</a:t>
            </a:r>
            <a:r>
              <a:rPr lang="cs-CZ" sz="1200" dirty="0" err="1"/>
              <a:t>commons.wikimedia.org</a:t>
            </a:r>
            <a:r>
              <a:rPr lang="cs-CZ" sz="1200" dirty="0"/>
              <a:t>/wiki/File:Bata_</a:t>
            </a:r>
            <a:r>
              <a:rPr lang="cs-CZ" sz="1200" dirty="0" err="1"/>
              <a:t>Headquarters</a:t>
            </a:r>
            <a:r>
              <a:rPr lang="cs-CZ" sz="1200" dirty="0"/>
              <a:t>_%</a:t>
            </a:r>
            <a:r>
              <a:rPr lang="cs-CZ" sz="1200" dirty="0" err="1"/>
              <a:t>281934%29.jpg?uselang</a:t>
            </a:r>
            <a:r>
              <a:rPr lang="cs-CZ" sz="1200" dirty="0"/>
              <a:t>=</a:t>
            </a:r>
            <a:r>
              <a:rPr lang="cs-CZ" sz="1200" dirty="0" err="1"/>
              <a:t>cs</a:t>
            </a:r>
            <a:r>
              <a:rPr lang="cs-CZ" sz="1200" dirty="0"/>
              <a:t> </a:t>
            </a:r>
            <a:endParaRPr lang="cs-CZ" sz="1200" dirty="0" smtClean="0"/>
          </a:p>
          <a:p>
            <a:pPr eaLnBrk="1" hangingPunct="1">
              <a:buClrTx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office.microsoft.com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cs-cz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images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results.aspx?qu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=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o%C5%99ezan%C3%A9%20obr%C3%A1zky#pg:16</a:t>
            </a:r>
            <a:r>
              <a:rPr lang="cs-CZ" sz="1200" smtClean="0">
                <a:latin typeface="Arial" pitchFamily="34" charset="0"/>
                <a:cs typeface="Arial" pitchFamily="34" charset="0"/>
              </a:rPr>
              <a:t>|</a:t>
            </a:r>
          </a:p>
          <a:p>
            <a:pPr marL="0" indent="0" eaLnBrk="1" hangingPunct="1">
              <a:buClrTx/>
              <a:buNone/>
            </a:pPr>
            <a:endParaRPr lang="cs-CZ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7897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8195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-23501" y="3518731"/>
            <a:ext cx="9167501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/>
              <a:t>Digitální učební materiál je určen pro seznámení žáků s </a:t>
            </a:r>
            <a:r>
              <a:rPr lang="cs-CZ" dirty="0" smtClean="0"/>
              <a:t>průmyslem	České republiky, jeho vývojem a rozmístěním.</a:t>
            </a:r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 smtClean="0"/>
              <a:t>Materiál </a:t>
            </a:r>
            <a:r>
              <a:rPr lang="cs-CZ" dirty="0"/>
              <a:t>rozvíjí </a:t>
            </a:r>
            <a:r>
              <a:rPr lang="cs-CZ" dirty="0" smtClean="0"/>
              <a:t>nové znalosti a procvičuje vědomosti z nižších ročníků. </a:t>
            </a:r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 smtClean="0"/>
              <a:t>Je </a:t>
            </a:r>
            <a:r>
              <a:rPr lang="cs-CZ" dirty="0"/>
              <a:t>určen pro předmět zeměpis, 8. ročník.</a:t>
            </a:r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/>
              <a:t>Tento materiál vznikl jako doplňující materiál k učebnici: </a:t>
            </a:r>
            <a:r>
              <a:rPr lang="cs-CZ" i="1" dirty="0"/>
              <a:t>Zeměpis naší </a:t>
            </a:r>
            <a:r>
              <a:rPr lang="cs-CZ" i="1" dirty="0" smtClean="0"/>
              <a:t>	vlasti</a:t>
            </a:r>
            <a:r>
              <a:rPr lang="cs-CZ" i="1" dirty="0"/>
              <a:t>: Učebnice zeměpisu pro základní školy a víceletá gymnázia pro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	8</a:t>
            </a:r>
            <a:r>
              <a:rPr lang="cs-CZ" i="1" dirty="0"/>
              <a:t>. nebo 9. ročník</a:t>
            </a:r>
            <a:r>
              <a:rPr lang="cs-CZ" dirty="0"/>
              <a:t>. Praha: Nakladatelství České geografické společnosti,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s</a:t>
            </a:r>
            <a:r>
              <a:rPr lang="cs-CZ" dirty="0"/>
              <a:t>. r. o., 2009. ISBN 978-80-86034-85-0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Průmysl České republiky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85478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09326068"/>
              </p:ext>
            </p:extLst>
          </p:nvPr>
        </p:nvGraphicFramePr>
        <p:xfrm>
          <a:off x="990600" y="1143000"/>
          <a:ext cx="6858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59B534-5C26-4D00-BA9A-960EDBBAD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graphicEl>
                                              <a:dgm id="{4159B534-5C26-4D00-BA9A-960EDBBAD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4159B534-5C26-4D00-BA9A-960EDBBAD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graphicEl>
                                              <a:dgm id="{4159B534-5C26-4D00-BA9A-960EDBBAD3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B73357-CDE5-4C32-84B7-DC5106275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graphicEl>
                                              <a:dgm id="{20B73357-CDE5-4C32-84B7-DC5106275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dgm id="{20B73357-CDE5-4C32-84B7-DC5106275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20B73357-CDE5-4C32-84B7-DC5106275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FEA699-76C7-4F5C-A96D-9D9A3E511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graphicEl>
                                              <a:dgm id="{74FEA699-76C7-4F5C-A96D-9D9A3E511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74FEA699-76C7-4F5C-A96D-9D9A3E511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dgm id="{74FEA699-76C7-4F5C-A96D-9D9A3E5115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A92828-3D8B-4B71-9ACB-24B548891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graphicEl>
                                              <a:dgm id="{DDA92828-3D8B-4B71-9ACB-24B548891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graphicEl>
                                              <a:dgm id="{DDA92828-3D8B-4B71-9ACB-24B548891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graphicEl>
                                              <a:dgm id="{DDA92828-3D8B-4B71-9ACB-24B548891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02B1E9-D6F5-46F3-9BD1-55D99A5259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graphicEl>
                                              <a:dgm id="{6002B1E9-D6F5-46F3-9BD1-55D99A5259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6002B1E9-D6F5-46F3-9BD1-55D99A5259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graphicEl>
                                              <a:dgm id="{6002B1E9-D6F5-46F3-9BD1-55D99A5259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9E6F3E-A0C0-461D-A4CB-E89624EBF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graphicEl>
                                              <a:dgm id="{5A9E6F3E-A0C0-461D-A4CB-E89624EBF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5A9E6F3E-A0C0-461D-A4CB-E89624EBF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dgm id="{5A9E6F3E-A0C0-461D-A4CB-E89624EBFA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Průmysl ČR – přehled vývoje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6388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313825"/>
              </p:ext>
            </p:extLst>
          </p:nvPr>
        </p:nvGraphicFramePr>
        <p:xfrm>
          <a:off x="914400" y="1562100"/>
          <a:ext cx="7315201" cy="3733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9816"/>
                <a:gridCol w="1688123"/>
                <a:gridCol w="1899139"/>
                <a:gridCol w="1688123"/>
              </a:tblGrid>
              <a:tr h="574431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Do r. 1948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1948-1989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Po r. 1989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Současnost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369"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Arial" pitchFamily="34" charset="0"/>
                          <a:cs typeface="Arial" pitchFamily="34" charset="0"/>
                        </a:rPr>
                        <a:t>Československo hospodářsky rozvinutý stát světa se </a:t>
                      </a:r>
                      <a:br>
                        <a:rPr lang="cs-CZ" b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cs-CZ" b="1" dirty="0" smtClean="0">
                          <a:latin typeface="Arial" pitchFamily="34" charset="0"/>
                          <a:cs typeface="Arial" pitchFamily="34" charset="0"/>
                        </a:rPr>
                        <a:t>středně velkým průmyslem</a:t>
                      </a:r>
                      <a:endParaRPr lang="cs-C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Arial" pitchFamily="34" charset="0"/>
                          <a:cs typeface="Arial" pitchFamily="34" charset="0"/>
                        </a:rPr>
                        <a:t>Nastolení komunismu, znárodnění, snižování výkonnosti celého hospodářství, zaostávání </a:t>
                      </a:r>
                      <a:br>
                        <a:rPr lang="cs-CZ" b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cs-CZ" b="1" dirty="0" smtClean="0">
                          <a:latin typeface="Arial" pitchFamily="34" charset="0"/>
                          <a:cs typeface="Arial" pitchFamily="34" charset="0"/>
                        </a:rPr>
                        <a:t>naší země za ostatními </a:t>
                      </a:r>
                      <a:br>
                        <a:rPr lang="cs-CZ" b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cs-CZ" b="1" dirty="0" smtClean="0">
                          <a:latin typeface="Arial" pitchFamily="34" charset="0"/>
                          <a:cs typeface="Arial" pitchFamily="34" charset="0"/>
                        </a:rPr>
                        <a:t>státy </a:t>
                      </a:r>
                      <a:endParaRPr lang="cs-C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Arial" pitchFamily="34" charset="0"/>
                          <a:cs typeface="Arial" pitchFamily="34" charset="0"/>
                        </a:rPr>
                        <a:t>Transformace, návrat tržního hospodářství,</a:t>
                      </a:r>
                      <a:r>
                        <a:rPr lang="cs-CZ" b="1" baseline="0" dirty="0" smtClean="0">
                          <a:latin typeface="Arial" pitchFamily="34" charset="0"/>
                          <a:cs typeface="Arial" pitchFamily="34" charset="0"/>
                        </a:rPr>
                        <a:t> neúspěšná privatizace, </a:t>
                      </a:r>
                    </a:p>
                    <a:p>
                      <a:r>
                        <a:rPr lang="cs-CZ" b="1" baseline="0" dirty="0" smtClean="0">
                          <a:latin typeface="Arial" pitchFamily="34" charset="0"/>
                          <a:cs typeface="Arial" pitchFamily="34" charset="0"/>
                        </a:rPr>
                        <a:t>po poklesu výroby nastala obnova hospodářského růstu</a:t>
                      </a:r>
                      <a:endParaRPr lang="cs-C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Arial" pitchFamily="34" charset="0"/>
                          <a:cs typeface="Arial" pitchFamily="34" charset="0"/>
                        </a:rPr>
                        <a:t>Vyspělý průmyslový stát, </a:t>
                      </a:r>
                      <a:br>
                        <a:rPr lang="cs-CZ" b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cs-CZ" b="1" dirty="0" smtClean="0">
                          <a:latin typeface="Arial" pitchFamily="34" charset="0"/>
                          <a:cs typeface="Arial" pitchFamily="34" charset="0"/>
                        </a:rPr>
                        <a:t>ke zvýšení výkonnosti  nutné změnit strukturu průmyslu</a:t>
                      </a:r>
                      <a:endParaRPr lang="cs-C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76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9850" y="360363"/>
            <a:ext cx="6464300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Vývoj průmyslu ČR do r. 1948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97453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Obdélník 1"/>
          <p:cNvSpPr>
            <a:spLocks noChangeArrowheads="1"/>
          </p:cNvSpPr>
          <p:nvPr/>
        </p:nvSpPr>
        <p:spPr bwMode="auto">
          <a:xfrm>
            <a:off x="614362" y="1295400"/>
            <a:ext cx="4872038" cy="13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80000" indent="-180000">
              <a:spcAft>
                <a:spcPts val="200"/>
              </a:spcAft>
              <a:buFont typeface="Arial" pitchFamily="34" charset="0"/>
              <a:buChar char="▪"/>
              <a:defRPr/>
            </a:pPr>
            <a:r>
              <a:rPr lang="cs-CZ" sz="2000" dirty="0" smtClean="0"/>
              <a:t>Spojen se zahraničním kapitálem</a:t>
            </a:r>
          </a:p>
          <a:p>
            <a:pPr marL="180000" indent="-180000">
              <a:spcAft>
                <a:spcPts val="200"/>
              </a:spcAft>
              <a:buFont typeface="Arial" pitchFamily="34" charset="0"/>
              <a:buChar char="▪"/>
              <a:defRPr/>
            </a:pPr>
            <a:r>
              <a:rPr lang="cs-CZ" sz="2000" dirty="0" smtClean="0"/>
              <a:t>Orientace na vyspělé </a:t>
            </a:r>
            <a:br>
              <a:rPr lang="cs-CZ" sz="2000" dirty="0" smtClean="0"/>
            </a:br>
            <a:r>
              <a:rPr lang="cs-CZ" sz="2000" dirty="0" smtClean="0"/>
              <a:t>západoevropské země</a:t>
            </a:r>
          </a:p>
          <a:p>
            <a:pPr marL="180000" indent="-180000">
              <a:spcAft>
                <a:spcPts val="200"/>
              </a:spcAft>
              <a:buFont typeface="Arial" pitchFamily="34" charset="0"/>
              <a:buChar char="▪"/>
              <a:defRPr/>
            </a:pPr>
            <a:r>
              <a:rPr lang="cs-CZ" sz="2000" dirty="0" smtClean="0"/>
              <a:t>Úspěch na světových trzích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98634" y="4134839"/>
            <a:ext cx="2864887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cs-CZ" b="1" dirty="0" smtClean="0"/>
              <a:t>Další významná odvětví:</a:t>
            </a:r>
          </a:p>
          <a:p>
            <a:pPr marL="180000" indent="-180000">
              <a:spcAft>
                <a:spcPts val="200"/>
              </a:spcAft>
              <a:buFont typeface="Arial" pitchFamily="34" charset="0"/>
              <a:buChar char="▪"/>
            </a:pPr>
            <a:r>
              <a:rPr lang="cs-CZ" dirty="0" smtClean="0"/>
              <a:t>Spotřební průmysl</a:t>
            </a:r>
          </a:p>
          <a:p>
            <a:pPr marL="180000" indent="-180000">
              <a:spcAft>
                <a:spcPts val="200"/>
              </a:spcAft>
              <a:buFont typeface="Arial" pitchFamily="34" charset="0"/>
              <a:buChar char="▪"/>
            </a:pPr>
            <a:r>
              <a:rPr lang="cs-CZ" dirty="0" smtClean="0"/>
              <a:t>Průmysl sklářský, </a:t>
            </a:r>
            <a:br>
              <a:rPr lang="cs-CZ" dirty="0" smtClean="0"/>
            </a:br>
            <a:r>
              <a:rPr lang="cs-CZ" dirty="0" smtClean="0"/>
              <a:t>porcelánu a keramiky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Kožedělný průmysl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98634" y="2726939"/>
            <a:ext cx="2967479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cs-CZ" b="1" dirty="0" smtClean="0"/>
              <a:t>Základ našeho průmyslu:</a:t>
            </a:r>
          </a:p>
          <a:p>
            <a:pPr marL="180000" indent="-180000">
              <a:spcAft>
                <a:spcPts val="200"/>
              </a:spcAft>
              <a:buFont typeface="Arial" pitchFamily="34" charset="0"/>
              <a:buChar char="▪"/>
            </a:pPr>
            <a:r>
              <a:rPr lang="cs-CZ" dirty="0" smtClean="0"/>
              <a:t>Textilní průmysl</a:t>
            </a:r>
          </a:p>
          <a:p>
            <a:pPr marL="180000" indent="-180000">
              <a:spcAft>
                <a:spcPts val="200"/>
              </a:spcAft>
              <a:buFont typeface="Arial" pitchFamily="34" charset="0"/>
              <a:buChar char="▪"/>
            </a:pPr>
            <a:r>
              <a:rPr lang="cs-CZ" dirty="0" smtClean="0"/>
              <a:t>Strojírenský průmysl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Potravinářský průmysl</a:t>
            </a:r>
            <a:endParaRPr lang="cs-CZ" dirty="0"/>
          </a:p>
        </p:txBody>
      </p:sp>
      <p:pic>
        <p:nvPicPr>
          <p:cNvPr id="3074" name="Picture 2" descr="C:\Documents and Settings\Miluse\Plocha\obr_projekt_slusovice\108\Tovarna_čevljev_iz_Maribora_196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1307762"/>
            <a:ext cx="2900233" cy="430913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Miluse\Plocha\obr_projekt_slusovice\108\Zlí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943"/>
          <a:stretch/>
        </p:blipFill>
        <p:spPr bwMode="auto">
          <a:xfrm>
            <a:off x="526628" y="2726939"/>
            <a:ext cx="1885153" cy="288995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26628" y="5630425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Úkol:</a:t>
            </a:r>
            <a:r>
              <a:rPr lang="cs-CZ" dirty="0" smtClean="0"/>
              <a:t> Poznej </a:t>
            </a:r>
            <a:br>
              <a:rPr lang="cs-CZ" dirty="0" smtClean="0"/>
            </a:br>
            <a:r>
              <a:rPr lang="cs-CZ" dirty="0" smtClean="0"/>
              <a:t>budovu na obrázku.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403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  <p:bldP spid="4" grpId="0" build="p"/>
      <p:bldP spid="5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Vývoj průmyslu ČR 1948-1989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23" y="57150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Obdélník 1"/>
          <p:cNvSpPr>
            <a:spLocks noChangeArrowheads="1"/>
          </p:cNvSpPr>
          <p:nvPr/>
        </p:nvSpPr>
        <p:spPr bwMode="auto">
          <a:xfrm>
            <a:off x="598823" y="1157955"/>
            <a:ext cx="458277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80000" indent="-180000">
              <a:buFont typeface="Arial" pitchFamily="34" charset="0"/>
              <a:buChar char="▪"/>
              <a:defRPr/>
            </a:pPr>
            <a:r>
              <a:rPr lang="cs-CZ" sz="2000" dirty="0" smtClean="0"/>
              <a:t>Znárodnění, centrální řízení</a:t>
            </a:r>
          </a:p>
          <a:p>
            <a:pPr marL="180000" indent="-180000">
              <a:buFont typeface="Arial" pitchFamily="34" charset="0"/>
              <a:buChar char="▪"/>
              <a:defRPr/>
            </a:pPr>
            <a:r>
              <a:rPr lang="cs-CZ" sz="2000" dirty="0" smtClean="0"/>
              <a:t>Zanedbání vědeckotechnického rozvoje</a:t>
            </a:r>
          </a:p>
          <a:p>
            <a:pPr marL="180000" indent="-180000">
              <a:buFont typeface="Arial" pitchFamily="34" charset="0"/>
              <a:buChar char="▪"/>
              <a:defRPr/>
            </a:pPr>
            <a:r>
              <a:rPr lang="cs-CZ" sz="2000" dirty="0" smtClean="0"/>
              <a:t>Ztráta konkurovat na světových trzích</a:t>
            </a:r>
          </a:p>
          <a:p>
            <a:pPr marL="180000" indent="-180000">
              <a:buFont typeface="Arial" pitchFamily="34" charset="0"/>
              <a:buChar char="▪"/>
              <a:defRPr/>
            </a:pPr>
            <a:r>
              <a:rPr lang="cs-CZ" sz="2000" dirty="0" smtClean="0"/>
              <a:t>Vývoz na méně náročné trhy </a:t>
            </a:r>
            <a:br>
              <a:rPr lang="cs-CZ" sz="2000" dirty="0" smtClean="0"/>
            </a:br>
            <a:r>
              <a:rPr lang="cs-CZ" sz="2000" dirty="0" smtClean="0"/>
              <a:t>(země východní Evropy)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343400" y="3352800"/>
            <a:ext cx="449385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Základ našeho průmyslu: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sz="2000" dirty="0" smtClean="0"/>
              <a:t>Rozvoj těžkého průmyslu (hutnictví </a:t>
            </a:r>
            <a:br>
              <a:rPr lang="cs-CZ" sz="2000" dirty="0" smtClean="0"/>
            </a:br>
            <a:r>
              <a:rPr lang="cs-CZ" sz="2000" dirty="0" smtClean="0"/>
              <a:t>železa a oceli, těžkého strojírenství) </a:t>
            </a:r>
            <a:br>
              <a:rPr lang="cs-CZ" sz="2000" dirty="0" smtClean="0"/>
            </a:br>
            <a:r>
              <a:rPr lang="cs-CZ" sz="2000" dirty="0" smtClean="0"/>
              <a:t>Zvyšování dovozu rud a surovin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sz="2000" dirty="0" smtClean="0"/>
              <a:t>Zvyšování těžby uhlí, </a:t>
            </a:r>
            <a:br>
              <a:rPr lang="cs-CZ" sz="2000" dirty="0" smtClean="0"/>
            </a:br>
            <a:r>
              <a:rPr lang="cs-CZ" sz="2000" dirty="0" smtClean="0"/>
              <a:t>spotřeby energie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sz="2000" dirty="0" smtClean="0"/>
              <a:t>Devastace životního prostředí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sz="2000" dirty="0" smtClean="0"/>
              <a:t>Zaostávání ostatních odvětví</a:t>
            </a:r>
            <a:endParaRPr lang="cs-CZ" sz="2000" dirty="0"/>
          </a:p>
        </p:txBody>
      </p:sp>
      <p:pic>
        <p:nvPicPr>
          <p:cNvPr id="1027" name="Picture 3" descr="C:\Documents and Settings\Miluse\Plocha\obr_projekt_slusovice\108\800px-Nova_hut_ocelarna_energetik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89" y="3246731"/>
            <a:ext cx="3622088" cy="234240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Miluse\Plocha\obr_projekt_slusovice\108\800px-VysokePece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 b="6756"/>
          <a:stretch/>
        </p:blipFill>
        <p:spPr bwMode="auto">
          <a:xfrm>
            <a:off x="5277138" y="1100213"/>
            <a:ext cx="3276600" cy="205447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08389" y="324958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Elektrárna </a:t>
            </a:r>
            <a:r>
              <a:rPr lang="cs-CZ" dirty="0" err="1" smtClean="0">
                <a:solidFill>
                  <a:schemeClr val="bg1"/>
                </a:solidFill>
              </a:rPr>
              <a:t>Prunéřov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281411" y="1105198"/>
            <a:ext cx="218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Nová huť v Ostravě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09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  <p:bldP spid="5" grpId="0" build="p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Vývoj průmyslu ČR po roce 1989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27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Obdélník 1"/>
          <p:cNvSpPr>
            <a:spLocks noChangeArrowheads="1"/>
          </p:cNvSpPr>
          <p:nvPr/>
        </p:nvSpPr>
        <p:spPr bwMode="auto">
          <a:xfrm>
            <a:off x="533400" y="1178864"/>
            <a:ext cx="38862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80000" indent="-180000">
              <a:spcAft>
                <a:spcPts val="1000"/>
              </a:spcAft>
              <a:buFont typeface="Arial" pitchFamily="34" charset="0"/>
              <a:buChar char="▪"/>
              <a:defRPr/>
            </a:pPr>
            <a:r>
              <a:rPr lang="cs-CZ" sz="2000" b="1" dirty="0" smtClean="0"/>
              <a:t>Velké změny</a:t>
            </a:r>
          </a:p>
          <a:p>
            <a:pPr marL="180000" indent="-180000">
              <a:spcAft>
                <a:spcPts val="1000"/>
              </a:spcAft>
              <a:buFont typeface="Arial" pitchFamily="34" charset="0"/>
              <a:buChar char="▪"/>
              <a:defRPr/>
            </a:pPr>
            <a:r>
              <a:rPr lang="cs-CZ" sz="2000" b="1" dirty="0" smtClean="0"/>
              <a:t>Návrat k demokracii</a:t>
            </a:r>
          </a:p>
          <a:p>
            <a:pPr marL="180000" indent="-180000">
              <a:spcAft>
                <a:spcPts val="1000"/>
              </a:spcAft>
              <a:buFont typeface="Arial" pitchFamily="34" charset="0"/>
              <a:buChar char="▪"/>
              <a:defRPr/>
            </a:pPr>
            <a:r>
              <a:rPr lang="cs-CZ" sz="2000" b="1" dirty="0" smtClean="0"/>
              <a:t>K tržnímu hospodářství </a:t>
            </a:r>
          </a:p>
          <a:p>
            <a:pPr marL="180000" indent="-180000">
              <a:spcAft>
                <a:spcPts val="1000"/>
              </a:spcAft>
              <a:buFont typeface="Arial" pitchFamily="34" charset="0"/>
              <a:buChar char="▪"/>
              <a:defRPr/>
            </a:pPr>
            <a:r>
              <a:rPr lang="cs-CZ" sz="2000" dirty="0" smtClean="0"/>
              <a:t>Neúspěšná privatizace</a:t>
            </a:r>
          </a:p>
          <a:p>
            <a:pPr marL="180000" indent="-180000">
              <a:spcAft>
                <a:spcPts val="1000"/>
              </a:spcAft>
              <a:buFont typeface="Arial" pitchFamily="34" charset="0"/>
              <a:buChar char="▪"/>
              <a:defRPr/>
            </a:pPr>
            <a:r>
              <a:rPr lang="cs-CZ" sz="2000" dirty="0" smtClean="0"/>
              <a:t>Omezení nebo zrušení</a:t>
            </a:r>
            <a:br>
              <a:rPr lang="cs-CZ" sz="2000" dirty="0" smtClean="0"/>
            </a:br>
            <a:r>
              <a:rPr lang="cs-CZ" sz="2000" dirty="0" smtClean="0"/>
              <a:t>nehospodárných výrob</a:t>
            </a:r>
          </a:p>
          <a:p>
            <a:pPr marL="180000" indent="-180000">
              <a:spcAft>
                <a:spcPts val="1000"/>
              </a:spcAft>
              <a:buFont typeface="Arial" pitchFamily="34" charset="0"/>
              <a:buChar char="▪"/>
              <a:defRPr/>
            </a:pPr>
            <a:r>
              <a:rPr lang="cs-CZ" sz="2000" dirty="0" smtClean="0"/>
              <a:t>Útlum těžkého průmyslu,</a:t>
            </a:r>
            <a:br>
              <a:rPr lang="cs-CZ" sz="2000" dirty="0" smtClean="0"/>
            </a:br>
            <a:r>
              <a:rPr lang="cs-CZ" sz="2000" dirty="0" smtClean="0"/>
              <a:t>klesla výroba oceli a těžba uhlí</a:t>
            </a:r>
          </a:p>
          <a:p>
            <a:pPr marL="180000" indent="-180000">
              <a:spcAft>
                <a:spcPts val="1000"/>
              </a:spcAft>
              <a:buFont typeface="Arial" pitchFamily="34" charset="0"/>
              <a:buChar char="▪"/>
              <a:defRPr/>
            </a:pPr>
            <a:r>
              <a:rPr lang="cs-CZ" sz="2000" dirty="0" smtClean="0"/>
              <a:t>Mění se struktura průmyslu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7" y="1208061"/>
            <a:ext cx="3672000" cy="23617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Documents and Settings\Miluse\Plocha\obr_projekt_slusovice\108\těžba uhlí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960" y="3713208"/>
            <a:ext cx="3672000" cy="214096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33400" y="5105400"/>
            <a:ext cx="3711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Úkol: </a:t>
            </a:r>
            <a:r>
              <a:rPr lang="cs-CZ" dirty="0" smtClean="0"/>
              <a:t>K čemu se využívá zařízení,</a:t>
            </a:r>
            <a:br>
              <a:rPr lang="cs-CZ" dirty="0" smtClean="0"/>
            </a:br>
            <a:r>
              <a:rPr lang="cs-CZ" dirty="0" smtClean="0"/>
              <a:t>          které vidíš na obrázcích?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03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Vývoj průmyslu ČR - současnost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787" y="59782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Obdélník 1"/>
          <p:cNvSpPr>
            <a:spLocks noChangeArrowheads="1"/>
          </p:cNvSpPr>
          <p:nvPr/>
        </p:nvSpPr>
        <p:spPr bwMode="auto">
          <a:xfrm>
            <a:off x="533400" y="1143000"/>
            <a:ext cx="365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80000" indent="-180000">
              <a:spcAft>
                <a:spcPts val="0"/>
              </a:spcAft>
              <a:buFont typeface="Arial" pitchFamily="34" charset="0"/>
              <a:buChar char="▪"/>
              <a:defRPr/>
            </a:pPr>
            <a:r>
              <a:rPr lang="cs-CZ" sz="2000" dirty="0" smtClean="0"/>
              <a:t>Snížení počtu pracovníků </a:t>
            </a:r>
            <a:br>
              <a:rPr lang="cs-CZ" sz="2000" dirty="0" smtClean="0"/>
            </a:br>
            <a:r>
              <a:rPr lang="cs-CZ" sz="2000" dirty="0" smtClean="0"/>
              <a:t>v průmyslu  o třetinu</a:t>
            </a:r>
          </a:p>
          <a:p>
            <a:pPr marL="180000" indent="-180000">
              <a:spcAft>
                <a:spcPts val="0"/>
              </a:spcAft>
              <a:buFont typeface="Arial" pitchFamily="34" charset="0"/>
              <a:buChar char="▪"/>
              <a:defRPr/>
            </a:pPr>
            <a:r>
              <a:rPr lang="cs-CZ" sz="2000" dirty="0" smtClean="0"/>
              <a:t>Výstavba moderních závodů </a:t>
            </a:r>
            <a:br>
              <a:rPr lang="cs-CZ" sz="2000" dirty="0" smtClean="0"/>
            </a:br>
            <a:r>
              <a:rPr lang="cs-CZ" sz="2000" dirty="0" smtClean="0"/>
              <a:t>za účasti zahraničních firem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191000" y="3886200"/>
            <a:ext cx="434162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/>
              <a:t>Základ našeho průmyslu:</a:t>
            </a:r>
          </a:p>
          <a:p>
            <a:pPr marL="180000" indent="-180000">
              <a:spcAft>
                <a:spcPts val="0"/>
              </a:spcAft>
              <a:buFont typeface="Arial" pitchFamily="34" charset="0"/>
              <a:buChar char="▪"/>
            </a:pPr>
            <a:r>
              <a:rPr lang="cs-CZ" sz="2000" dirty="0" smtClean="0"/>
              <a:t>Rozvoj </a:t>
            </a:r>
            <a:r>
              <a:rPr lang="cs-CZ" sz="2000" dirty="0" smtClean="0">
                <a:solidFill>
                  <a:prstClr val="black"/>
                </a:solidFill>
              </a:rPr>
              <a:t>spotřebního průmyslu</a:t>
            </a:r>
            <a:endParaRPr lang="cs-CZ" sz="2000" dirty="0" smtClean="0"/>
          </a:p>
          <a:p>
            <a:pPr marL="180000" indent="-180000">
              <a:spcAft>
                <a:spcPts val="0"/>
              </a:spcAft>
              <a:buFont typeface="Arial" pitchFamily="34" charset="0"/>
              <a:buChar char="▪"/>
            </a:pPr>
            <a:r>
              <a:rPr lang="cs-CZ" sz="2000" dirty="0" smtClean="0"/>
              <a:t>Zvýšit výkonnost a kvalitu výrobků, </a:t>
            </a:r>
            <a:br>
              <a:rPr lang="cs-CZ" sz="2000" dirty="0" smtClean="0"/>
            </a:br>
            <a:r>
              <a:rPr lang="cs-CZ" sz="2000" dirty="0" smtClean="0"/>
              <a:t>zavádět nové technologie</a:t>
            </a:r>
          </a:p>
          <a:p>
            <a:pPr marL="180000" indent="-180000">
              <a:spcAft>
                <a:spcPts val="0"/>
              </a:spcAft>
              <a:buFont typeface="Arial" pitchFamily="34" charset="0"/>
              <a:buChar char="▪"/>
            </a:pPr>
            <a:r>
              <a:rPr lang="cs-CZ" sz="2000" dirty="0" smtClean="0"/>
              <a:t>Omezit nepříznivý vliv na </a:t>
            </a:r>
            <a:br>
              <a:rPr lang="cs-CZ" sz="2000" dirty="0" smtClean="0"/>
            </a:br>
            <a:r>
              <a:rPr lang="cs-CZ" sz="2000" dirty="0" smtClean="0"/>
              <a:t>životní prostředí</a:t>
            </a:r>
            <a:endParaRPr lang="cs-CZ" sz="2000" dirty="0"/>
          </a:p>
        </p:txBody>
      </p:sp>
      <p:pic>
        <p:nvPicPr>
          <p:cNvPr id="4098" name="Picture 2" descr="C:\Documents and Settings\Miluse\Plocha\obr_projekt_slusovice\108\výroba au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39"/>
          <a:stretch/>
        </p:blipFill>
        <p:spPr bwMode="auto">
          <a:xfrm>
            <a:off x="738499" y="2590800"/>
            <a:ext cx="2962192" cy="322888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Miluse\Plocha\obr_projekt_slusovice\108\počítač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834" y="1280767"/>
            <a:ext cx="3421166" cy="248569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395671" y="545035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Výroba aut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579834" y="3401673"/>
            <a:ext cx="258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Počítač (malinko větší)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6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  <p:bldP spid="5" grpId="0" build="p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Vývoj průmyslu ČR po roce 1989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5532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652981"/>
              </p:ext>
            </p:extLst>
          </p:nvPr>
        </p:nvGraphicFramePr>
        <p:xfrm>
          <a:off x="616744" y="1295400"/>
          <a:ext cx="7939088" cy="182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92386"/>
                <a:gridCol w="992386"/>
                <a:gridCol w="910828"/>
                <a:gridCol w="1073944"/>
                <a:gridCol w="992386"/>
                <a:gridCol w="992386"/>
                <a:gridCol w="992386"/>
                <a:gridCol w="992386"/>
              </a:tblGrid>
              <a:tr h="710712">
                <a:tc gridSpan="8"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Vývoj průmyslové produkce v Česku </a:t>
                      </a:r>
                    </a:p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(vždy oproti lednu předchozího roku)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499278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2003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2004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2006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2007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81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+6,4 %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+3,8 %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+7,2 %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+15,1 %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+9,8 %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+9,3 %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-23,3 %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+5,3 %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Graf 1"/>
          <p:cNvGraphicFramePr/>
          <p:nvPr>
            <p:extLst>
              <p:ext uri="{D42A27DB-BD31-4B8C-83A1-F6EECF244321}">
                <p14:modId xmlns:p14="http://schemas.microsoft.com/office/powerpoint/2010/main" val="1954570457"/>
              </p:ext>
            </p:extLst>
          </p:nvPr>
        </p:nvGraphicFramePr>
        <p:xfrm>
          <a:off x="1371600" y="3352800"/>
          <a:ext cx="6286500" cy="2379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délník 3"/>
          <p:cNvSpPr/>
          <p:nvPr/>
        </p:nvSpPr>
        <p:spPr>
          <a:xfrm>
            <a:off x="5257800" y="5732214"/>
            <a:ext cx="1905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Zdroj: </a:t>
            </a:r>
            <a:r>
              <a:rPr lang="cs-CZ" sz="1000" dirty="0" err="1" smtClean="0"/>
              <a:t>www.regionalnirozvoj.cz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4253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5764</TotalTime>
  <Words>939</Words>
  <Application>Microsoft Office PowerPoint</Application>
  <PresentationFormat>Předvádění na obrazovce (4:3)</PresentationFormat>
  <Paragraphs>191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Výchozí návrh</vt:lpstr>
      <vt:lpstr>Aspekt</vt:lpstr>
      <vt:lpstr>Česká republika  Průmysl – vývoj, rozmístění Z_108_Česká_republika_Průmysl_vývoj_rozmístění</vt:lpstr>
      <vt:lpstr>Anotace:</vt:lpstr>
      <vt:lpstr>Průmysl České republiky</vt:lpstr>
      <vt:lpstr>Průmysl ČR – přehled vývoje</vt:lpstr>
      <vt:lpstr>Vývoj průmyslu ČR do r. 1948</vt:lpstr>
      <vt:lpstr>Vývoj průmyslu ČR 1948-1989</vt:lpstr>
      <vt:lpstr>Vývoj průmyslu ČR po roce 1989</vt:lpstr>
      <vt:lpstr>Vývoj průmyslu ČR - současnost</vt:lpstr>
      <vt:lpstr>Vývoj průmyslu ČR po roce 1989</vt:lpstr>
      <vt:lpstr>Rozmístění průmyslu,  průmyslové oblasti v Čechách</vt:lpstr>
      <vt:lpstr>Rozmístění průmyslu</vt:lpstr>
      <vt:lpstr>Shrnutí učiva: Doplň text.  </vt:lpstr>
      <vt:lpstr>Pro bystré hlavy</vt:lpstr>
      <vt:lpstr>Použité zdroje</vt:lpstr>
      <vt:lpstr>Použité zdroje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</cp:lastModifiedBy>
  <cp:revision>441</cp:revision>
  <cp:lastPrinted>1601-01-01T00:00:00Z</cp:lastPrinted>
  <dcterms:created xsi:type="dcterms:W3CDTF">1601-01-01T00:00:00Z</dcterms:created>
  <dcterms:modified xsi:type="dcterms:W3CDTF">2014-11-02T18:59:34Z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