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9" r:id="rId8"/>
    <p:sldId id="264" r:id="rId9"/>
    <p:sldId id="262" r:id="rId10"/>
    <p:sldId id="277" r:id="rId11"/>
    <p:sldId id="279" r:id="rId12"/>
    <p:sldId id="273" r:id="rId13"/>
    <p:sldId id="274" r:id="rId14"/>
    <p:sldId id="278" r:id="rId15"/>
    <p:sldId id="275" r:id="rId16"/>
    <p:sldId id="270" r:id="rId17"/>
    <p:sldId id="263" r:id="rId18"/>
    <p:sldId id="27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72"/>
      </p:cViewPr>
      <p:guideLst>
        <p:guide orient="horz" pos="1933"/>
        <p:guide pos="42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8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8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4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2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5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5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1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Střední Evropa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800" dirty="0">
                <a:solidFill>
                  <a:schemeClr val="tx1"/>
                </a:solidFill>
              </a:rPr>
              <a:t>Z_127_Evropa_Střední Evropa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</a:t>
            </a:r>
            <a:r>
              <a:rPr lang="cs-CZ" b="1" dirty="0" smtClean="0">
                <a:solidFill>
                  <a:srgbClr val="171A1B"/>
                </a:solidFill>
              </a:rPr>
              <a:t>Jana Kalandrová</a:t>
            </a:r>
            <a:endParaRPr lang="cs-CZ" b="1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</a:t>
            </a:r>
            <a:r>
              <a:rPr lang="cs-CZ" dirty="0" smtClean="0">
                <a:solidFill>
                  <a:srgbClr val="171A1B"/>
                </a:solidFill>
              </a:rPr>
              <a:t>Fryšták, </a:t>
            </a:r>
            <a:r>
              <a:rPr lang="cs-CZ" dirty="0">
                <a:solidFill>
                  <a:srgbClr val="171A1B"/>
                </a:solidFill>
              </a:rPr>
              <a:t>okres </a:t>
            </a:r>
            <a:r>
              <a:rPr lang="cs-CZ" dirty="0" smtClean="0">
                <a:solidFill>
                  <a:srgbClr val="171A1B"/>
                </a:solidFill>
              </a:rPr>
              <a:t>Zlín</a:t>
            </a: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8965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Hospodářství - průmysl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3888432" cy="3701007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cs-CZ" sz="2400" dirty="0" smtClean="0">
                <a:latin typeface="Calibri" pitchFamily="34" charset="0"/>
              </a:rPr>
              <a:t>Vysoká úroveň průmyslových odvětví</a:t>
            </a:r>
          </a:p>
          <a:p>
            <a:pPr>
              <a:lnSpc>
                <a:spcPct val="200000"/>
              </a:lnSpc>
            </a:pPr>
            <a:r>
              <a:rPr lang="cs-CZ" sz="2400" dirty="0" smtClean="0">
                <a:latin typeface="Calibri" pitchFamily="34" charset="0"/>
              </a:rPr>
              <a:t>Strojírenství</a:t>
            </a:r>
            <a:endParaRPr lang="cs-CZ" sz="2400" dirty="0" smtClean="0">
              <a:latin typeface="Calibri" pitchFamily="34" charset="0"/>
            </a:endParaRPr>
          </a:p>
          <a:p>
            <a:pPr>
              <a:lnSpc>
                <a:spcPct val="200000"/>
              </a:lnSpc>
            </a:pPr>
            <a:r>
              <a:rPr lang="cs-CZ" sz="2400" dirty="0" smtClean="0">
                <a:latin typeface="Calibri" pitchFamily="34" charset="0"/>
              </a:rPr>
              <a:t>Hutnictví</a:t>
            </a:r>
          </a:p>
          <a:p>
            <a:pPr>
              <a:lnSpc>
                <a:spcPct val="200000"/>
              </a:lnSpc>
            </a:pPr>
            <a:r>
              <a:rPr lang="cs-CZ" sz="2400" dirty="0" smtClean="0">
                <a:latin typeface="Calibri" pitchFamily="34" charset="0"/>
              </a:rPr>
              <a:t>Chemický </a:t>
            </a:r>
            <a:r>
              <a:rPr lang="cs-CZ" sz="2400" dirty="0" smtClean="0">
                <a:latin typeface="Calibri" pitchFamily="34" charset="0"/>
              </a:rPr>
              <a:t>průmysl</a:t>
            </a:r>
          </a:p>
          <a:p>
            <a:pPr>
              <a:lnSpc>
                <a:spcPct val="200000"/>
              </a:lnSpc>
            </a:pPr>
            <a:r>
              <a:rPr lang="cs-CZ" sz="2400" dirty="0" smtClean="0">
                <a:latin typeface="Calibri" pitchFamily="34" charset="0"/>
              </a:rPr>
              <a:t>Potravinářský průmysl</a:t>
            </a:r>
            <a:endParaRPr lang="cs-CZ" sz="24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5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48" y="2087727"/>
            <a:ext cx="3895104" cy="25951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6315181" y="468284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Automobilový průmysl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Hospodářství – Těžba a zemědělství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sz="2400" dirty="0" smtClean="0">
                <a:latin typeface="Calibri" pitchFamily="34" charset="0"/>
              </a:rPr>
              <a:t>Těžba </a:t>
            </a:r>
            <a:r>
              <a:rPr lang="cs-CZ" sz="2400" dirty="0" smtClean="0">
                <a:latin typeface="Calibri" pitchFamily="34" charset="0"/>
              </a:rPr>
              <a:t>nerostných surovin</a:t>
            </a:r>
          </a:p>
          <a:p>
            <a:pPr marL="400050" lvl="2" indent="0">
              <a:lnSpc>
                <a:spcPct val="150000"/>
              </a:lnSpc>
              <a:buNone/>
            </a:pPr>
            <a:r>
              <a:rPr lang="cs-CZ" sz="2200" i="1" dirty="0">
                <a:latin typeface="Calibri" pitchFamily="34" charset="0"/>
              </a:rPr>
              <a:t>Černé a hnědé uhlí, soli, magnezit, bauxit</a:t>
            </a:r>
          </a:p>
          <a:p>
            <a:pPr>
              <a:lnSpc>
                <a:spcPct val="200000"/>
              </a:lnSpc>
            </a:pPr>
            <a:endParaRPr lang="cs-CZ" sz="2400" dirty="0" smtClean="0">
              <a:latin typeface="Calibri" pitchFamily="34" charset="0"/>
            </a:endParaRPr>
          </a:p>
          <a:p>
            <a:pPr>
              <a:lnSpc>
                <a:spcPct val="200000"/>
              </a:lnSpc>
            </a:pPr>
            <a:r>
              <a:rPr lang="cs-CZ" sz="2400" dirty="0" smtClean="0">
                <a:latin typeface="Calibri" pitchFamily="34" charset="0"/>
              </a:rPr>
              <a:t>Chov </a:t>
            </a:r>
            <a:r>
              <a:rPr lang="cs-CZ" sz="2400" dirty="0" smtClean="0">
                <a:latin typeface="Calibri" pitchFamily="34" charset="0"/>
              </a:rPr>
              <a:t>skotu a prasat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3754285" cy="2815713"/>
          </a:xfrm>
          <a:ln>
            <a:solidFill>
              <a:schemeClr val="tx1"/>
            </a:solidFill>
          </a:ln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5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ovéPole 9"/>
          <p:cNvSpPr txBox="1"/>
          <p:nvPr/>
        </p:nvSpPr>
        <p:spPr>
          <a:xfrm>
            <a:off x="6516216" y="501317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Lom v Německu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900" dirty="0" smtClean="0">
                <a:latin typeface="Calibri" pitchFamily="34" charset="0"/>
              </a:rPr>
              <a:t>Kterým z těchto států neprotéká Dunaj?</a:t>
            </a:r>
            <a:endParaRPr lang="cs-CZ" sz="3900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Maďarsko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Německo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Česká republika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Slovensko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28800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rId3" action="ppaction://hlinksldjump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" action="ppaction://hlinkshowjump?jump=nextslide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67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Čím je typické vnitrozemské podnebí?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 smtClean="0">
                <a:latin typeface="Calibri" pitchFamily="34" charset="0"/>
              </a:rPr>
              <a:t>Mírná léta i zimy, </a:t>
            </a:r>
            <a:r>
              <a:rPr lang="cs-CZ" sz="2800" dirty="0">
                <a:latin typeface="Calibri" pitchFamily="34" charset="0"/>
              </a:rPr>
              <a:t>více </a:t>
            </a:r>
            <a:r>
              <a:rPr lang="cs-CZ" sz="2800" dirty="0" smtClean="0">
                <a:latin typeface="Calibri" pitchFamily="34" charset="0"/>
              </a:rPr>
              <a:t>srážek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Calibri" pitchFamily="34" charset="0"/>
              </a:rPr>
              <a:t>Teplá </a:t>
            </a:r>
            <a:r>
              <a:rPr lang="cs-CZ" sz="2800" dirty="0">
                <a:latin typeface="Calibri" pitchFamily="34" charset="0"/>
              </a:rPr>
              <a:t>léta, mrazivé zimy, méně srážek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8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28800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lačítko akce: Vlastní 15">
            <a:hlinkClick r:id="" action="ppaction://hlinkshowjump?jump=nextslide" highlightClick="1"/>
          </p:cNvPr>
          <p:cNvSpPr/>
          <p:nvPr/>
        </p:nvSpPr>
        <p:spPr bwMode="auto">
          <a:xfrm>
            <a:off x="6763219" y="2524254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64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Mezi Alpské státy nepatří …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Slovensko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Lichtenštejnsko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Švýcarsko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Rakousko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19869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rId3" action="ppaction://hlinksldjump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" action="ppaction://hlinkshowjump?jump=nextslide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11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Německo, Polsko a Česko těží především …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Ropu a zemní plyn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Bauxit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Železnou rudu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Černé a hnědé uhlí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19869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" action="ppaction://hlinkshowjump?jump=nextslide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rId3" action="ppaction://hlinksldjump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214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04056" y="2713038"/>
            <a:ext cx="8229600" cy="1143000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cs-CZ" sz="300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</a:t>
            </a:r>
            <a:endParaRPr lang="cs-CZ" sz="30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Central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Europe</a:t>
            </a:r>
            <a:r>
              <a:rPr lang="cs-CZ" sz="1200" dirty="0">
                <a:latin typeface="Calibri" pitchFamily="34" charset="0"/>
              </a:rPr>
              <a:t> (</a:t>
            </a:r>
            <a:r>
              <a:rPr lang="cs-CZ" sz="1200" dirty="0" err="1">
                <a:latin typeface="Calibri" pitchFamily="34" charset="0"/>
              </a:rPr>
              <a:t>Brockhaus</a:t>
            </a:r>
            <a:r>
              <a:rPr lang="cs-CZ" sz="1200" dirty="0">
                <a:latin typeface="Calibri" pitchFamily="34" charset="0"/>
              </a:rPr>
              <a:t>).PNG.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30 </a:t>
            </a:r>
            <a:r>
              <a:rPr lang="cs-CZ" sz="1200" dirty="0" err="1">
                <a:latin typeface="Calibri" pitchFamily="34" charset="0"/>
              </a:rPr>
              <a:t>April</a:t>
            </a:r>
            <a:r>
              <a:rPr lang="cs-CZ" sz="1200" dirty="0">
                <a:latin typeface="Calibri" pitchFamily="34" charset="0"/>
              </a:rPr>
              <a:t> 2009 [cit. 2013-07-19]. Dostupné z: http://en.wikipedia.org/wiki/File:Central_Europe_(Brockhaus).</a:t>
            </a:r>
            <a:r>
              <a:rPr lang="cs-CZ" sz="1200" dirty="0" smtClean="0">
                <a:latin typeface="Calibri" pitchFamily="34" charset="0"/>
              </a:rPr>
              <a:t>PNG</a:t>
            </a:r>
          </a:p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Central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Europe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location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map.svg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28 </a:t>
            </a:r>
            <a:r>
              <a:rPr lang="cs-CZ" sz="1200" dirty="0" err="1">
                <a:latin typeface="Calibri" pitchFamily="34" charset="0"/>
              </a:rPr>
              <a:t>September</a:t>
            </a:r>
            <a:r>
              <a:rPr lang="cs-CZ" sz="1200" dirty="0">
                <a:latin typeface="Calibri" pitchFamily="34" charset="0"/>
              </a:rPr>
              <a:t> 2008 [cit. 2013-07-19]. Dostupné z: http://commons.wikimedia.org/wiki/File:Central_Europe_location_map.svg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 smtClean="0">
                <a:latin typeface="Calibri" pitchFamily="34" charset="0"/>
              </a:rPr>
              <a:t>ZugspitzeJubilaeumsgratHoellental.JPG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16. 1. 2008 [cit. 2013-07-19]. Dostupné z: http://cs.wikipedia.org/wiki/Soubor:ZugspitzeJubilaeumsgratHoellental.JPG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>
                <a:latin typeface="Calibri" pitchFamily="34" charset="0"/>
              </a:rPr>
              <a:t>Sedlo </a:t>
            </a:r>
            <a:r>
              <a:rPr lang="cs-CZ" sz="1200" dirty="0" err="1">
                <a:latin typeface="Calibri" pitchFamily="34" charset="0"/>
              </a:rPr>
              <a:t>Ploskej</a:t>
            </a:r>
            <a:r>
              <a:rPr lang="cs-CZ" sz="1200" dirty="0">
                <a:latin typeface="Calibri" pitchFamily="34" charset="0"/>
              </a:rPr>
              <a:t> a </a:t>
            </a:r>
            <a:r>
              <a:rPr lang="cs-CZ" sz="1200" dirty="0" err="1">
                <a:latin typeface="Calibri" pitchFamily="34" charset="0"/>
              </a:rPr>
              <a:t>Čierny</a:t>
            </a:r>
            <a:r>
              <a:rPr lang="cs-CZ" sz="1200" dirty="0">
                <a:latin typeface="Calibri" pitchFamily="34" charset="0"/>
              </a:rPr>
              <a:t> kameň.JPG.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29 </a:t>
            </a:r>
            <a:r>
              <a:rPr lang="cs-CZ" sz="1200" dirty="0" err="1">
                <a:latin typeface="Calibri" pitchFamily="34" charset="0"/>
              </a:rPr>
              <a:t>October</a:t>
            </a:r>
            <a:r>
              <a:rPr lang="cs-CZ" sz="1200" dirty="0">
                <a:latin typeface="Calibri" pitchFamily="34" charset="0"/>
              </a:rPr>
              <a:t> 2011 [cit. 2013-07-19]. Dostupné z: http://commons.wikimedia.org/wiki/File:Sedlo_Ploskej_a_%C4%8Cierny_kame%C5%88.JPG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>
                <a:latin typeface="Calibri" pitchFamily="34" charset="0"/>
              </a:rPr>
              <a:t>Oder Fluss.jpg.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18 August 2005 [cit. 2013-07-19]. Dostupné z: http://commons.wikimedia.org/wiki/File:Oder_Fluss.jpg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Rapsfeld</a:t>
            </a:r>
            <a:r>
              <a:rPr lang="cs-CZ" sz="1200" dirty="0">
                <a:latin typeface="Calibri" pitchFamily="34" charset="0"/>
              </a:rPr>
              <a:t> 2007.jpg.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30 </a:t>
            </a:r>
            <a:r>
              <a:rPr lang="cs-CZ" sz="1200" dirty="0" err="1">
                <a:latin typeface="Calibri" pitchFamily="34" charset="0"/>
              </a:rPr>
              <a:t>April</a:t>
            </a:r>
            <a:r>
              <a:rPr lang="cs-CZ" sz="1200" dirty="0">
                <a:latin typeface="Calibri" pitchFamily="34" charset="0"/>
              </a:rPr>
              <a:t> 2007 [cit. 2013-07-19]. Dostupné z: http://commons.wikimedia.org/wiki/File:Rapsfeld_2007.jpg 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57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Berlin</a:t>
            </a:r>
            <a:r>
              <a:rPr lang="cs-CZ" sz="1200" dirty="0">
                <a:latin typeface="Calibri" pitchFamily="34" charset="0"/>
              </a:rPr>
              <a:t> - Weltzeituhr2.jpg.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7 </a:t>
            </a:r>
            <a:r>
              <a:rPr lang="cs-CZ" sz="1200" dirty="0" err="1">
                <a:latin typeface="Calibri" pitchFamily="34" charset="0"/>
              </a:rPr>
              <a:t>October</a:t>
            </a:r>
            <a:r>
              <a:rPr lang="cs-CZ" sz="1200" dirty="0">
                <a:latin typeface="Calibri" pitchFamily="34" charset="0"/>
              </a:rPr>
              <a:t> 2012 [cit. 2013-07-19]. Dostupné z: http://commons.wikimedia.org/wiki/File:Berlin_-_Weltzeituhr2.jpg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>
                <a:latin typeface="Calibri" pitchFamily="34" charset="0"/>
              </a:rPr>
              <a:t>2013 VW Golf </a:t>
            </a:r>
            <a:r>
              <a:rPr lang="cs-CZ" sz="1200" dirty="0" err="1">
                <a:latin typeface="Calibri" pitchFamily="34" charset="0"/>
              </a:rPr>
              <a:t>MarkVII</a:t>
            </a:r>
            <a:r>
              <a:rPr lang="cs-CZ" sz="1200" dirty="0">
                <a:latin typeface="Calibri" pitchFamily="34" charset="0"/>
              </a:rPr>
              <a:t> - </a:t>
            </a:r>
            <a:r>
              <a:rPr lang="cs-CZ" sz="1200" dirty="0" err="1">
                <a:latin typeface="Calibri" pitchFamily="34" charset="0"/>
              </a:rPr>
              <a:t>First</a:t>
            </a:r>
            <a:r>
              <a:rPr lang="cs-CZ" sz="1200" dirty="0">
                <a:latin typeface="Calibri" pitchFamily="34" charset="0"/>
              </a:rPr>
              <a:t> Drive (8695274004).</a:t>
            </a:r>
            <a:r>
              <a:rPr lang="cs-CZ" sz="1200" dirty="0" err="1">
                <a:latin typeface="Calibri" pitchFamily="34" charset="0"/>
              </a:rPr>
              <a:t>jpg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9 June 2013 [cit. 2013-07-19]. Dostupné z: http://commons.wikimedia.org/wiki/File:2013_VW_Golf_MarkVII_-_First_Drive_(8695274004).jpg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>
                <a:latin typeface="Calibri" panose="020F0502020204030204" pitchFamily="34" charset="0"/>
              </a:rPr>
              <a:t>KREUZSCHNABEL. </a:t>
            </a:r>
            <a:r>
              <a:rPr lang="cs-CZ" sz="1200" dirty="0" err="1">
                <a:latin typeface="Calibri" panose="020F0502020204030204" pitchFamily="34" charset="0"/>
              </a:rPr>
              <a:t>Steinbruch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Böhmenkirch</a:t>
            </a:r>
            <a:r>
              <a:rPr lang="cs-CZ" sz="1200" dirty="0">
                <a:latin typeface="Calibri" panose="020F0502020204030204" pitchFamily="34" charset="0"/>
              </a:rPr>
              <a:t>. In: ROLETSCHEK, Ralf. </a:t>
            </a:r>
            <a:r>
              <a:rPr lang="cs-CZ" sz="1200" i="1" dirty="0" err="1">
                <a:latin typeface="Calibri" panose="020F0502020204030204" pitchFamily="34" charset="0"/>
              </a:rPr>
              <a:t>Wikipedia</a:t>
            </a:r>
            <a:r>
              <a:rPr lang="cs-CZ" sz="1200" i="1" dirty="0">
                <a:latin typeface="Calibri" panose="020F0502020204030204" pitchFamily="34" charset="0"/>
              </a:rPr>
              <a:t>: </a:t>
            </a:r>
            <a:r>
              <a:rPr lang="cs-CZ" sz="1200" i="1" dirty="0" err="1">
                <a:latin typeface="Calibri" panose="020F0502020204030204" pitchFamily="34" charset="0"/>
              </a:rPr>
              <a:t>the</a:t>
            </a:r>
            <a:r>
              <a:rPr lang="cs-CZ" sz="1200" i="1" dirty="0">
                <a:latin typeface="Calibri" panose="020F0502020204030204" pitchFamily="34" charset="0"/>
              </a:rPr>
              <a:t> free </a:t>
            </a:r>
            <a:r>
              <a:rPr lang="cs-CZ" sz="1200" i="1" dirty="0" err="1">
                <a:latin typeface="Calibri" panose="020F0502020204030204" pitchFamily="34" charset="0"/>
              </a:rPr>
              <a:t>encyclopedia</a:t>
            </a:r>
            <a:r>
              <a:rPr lang="cs-CZ" sz="1200" dirty="0">
                <a:latin typeface="Calibri" panose="020F0502020204030204" pitchFamily="34" charset="0"/>
              </a:rPr>
              <a:t> [online]. San Francisco (CA): </a:t>
            </a:r>
            <a:r>
              <a:rPr lang="cs-CZ" sz="1200" dirty="0" err="1">
                <a:latin typeface="Calibri" panose="020F0502020204030204" pitchFamily="34" charset="0"/>
              </a:rPr>
              <a:t>Wikimedia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Foundation</a:t>
            </a:r>
            <a:r>
              <a:rPr lang="cs-CZ" sz="1200" dirty="0">
                <a:latin typeface="Calibri" panose="020F0502020204030204" pitchFamily="34" charset="0"/>
              </a:rPr>
              <a:t>, 2001-, 19. 12. 2013 [cit. 2014-09-26]. Dostupné z: http://commons.wikimedia.org/wiki/File:Steinbruch_B%C3%B6hmenkirch.jpg?fastcci_from=1499045&amp;uselang=cs </a:t>
            </a:r>
            <a:endParaRPr lang="cs-CZ" sz="1200" dirty="0" smtClean="0">
              <a:latin typeface="Calibri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endParaRPr lang="cs-CZ" sz="12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7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Digitální </a:t>
            </a:r>
            <a:r>
              <a:rPr lang="cs-CZ" dirty="0">
                <a:solidFill>
                  <a:srgbClr val="171A1B"/>
                </a:solidFill>
              </a:rPr>
              <a:t>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seznámení žáků s regionem střední Evropa.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představuje středoevropský region.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</a:t>
            </a:r>
            <a:r>
              <a:rPr lang="cs-CZ" dirty="0">
                <a:solidFill>
                  <a:srgbClr val="171A1B"/>
                </a:solidFill>
              </a:rPr>
              <a:t>určen pro předmět </a:t>
            </a:r>
            <a:r>
              <a:rPr lang="cs-CZ" dirty="0" smtClean="0">
                <a:solidFill>
                  <a:srgbClr val="171A1B"/>
                </a:solidFill>
              </a:rPr>
              <a:t>zeměpis, 7. 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</a:t>
            </a:r>
            <a:r>
              <a:rPr lang="cs-CZ" dirty="0">
                <a:solidFill>
                  <a:srgbClr val="171A1B"/>
                </a:solidFill>
              </a:rPr>
              <a:t>materiál vznikl jako doplňující materiál k učebnici</a:t>
            </a:r>
            <a:r>
              <a:rPr lang="cs-CZ" dirty="0" smtClean="0">
                <a:solidFill>
                  <a:srgbClr val="171A1B"/>
                </a:solidFill>
              </a:rPr>
              <a:t>: </a:t>
            </a:r>
            <a:r>
              <a:rPr lang="cs-CZ" dirty="0" err="1" smtClean="0"/>
              <a:t>Demek</a:t>
            </a:r>
            <a:r>
              <a:rPr lang="cs-CZ" dirty="0" smtClean="0"/>
              <a:t>, J., Mališ, I., </a:t>
            </a:r>
            <a:r>
              <a:rPr lang="cs-CZ" i="1" dirty="0" smtClean="0"/>
              <a:t>Zeměpis 7 pro základní školu – Zeměpis světadílů. </a:t>
            </a:r>
            <a:r>
              <a:rPr lang="nn-NO" dirty="0" smtClean="0"/>
              <a:t>1.</a:t>
            </a:r>
            <a:r>
              <a:rPr lang="cs-CZ" dirty="0" smtClean="0"/>
              <a:t> </a:t>
            </a:r>
            <a:r>
              <a:rPr lang="nn-NO" dirty="0" smtClean="0"/>
              <a:t>vyd</a:t>
            </a:r>
            <a:r>
              <a:rPr lang="nn-NO" dirty="0"/>
              <a:t>. Praha: SPN, 2008</a:t>
            </a:r>
            <a:r>
              <a:rPr lang="cs-CZ" dirty="0"/>
              <a:t>, ISBN </a:t>
            </a:r>
            <a:r>
              <a:rPr lang="cs-CZ" dirty="0" smtClean="0"/>
              <a:t>978-80-7235-383-5</a:t>
            </a: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sz="2400" dirty="0" smtClean="0">
                <a:latin typeface="Calibri" pitchFamily="34" charset="0"/>
              </a:rPr>
              <a:t>Střed Evropského kontinentu</a:t>
            </a:r>
          </a:p>
          <a:p>
            <a:pPr>
              <a:lnSpc>
                <a:spcPct val="200000"/>
              </a:lnSpc>
            </a:pPr>
            <a:r>
              <a:rPr lang="cs-CZ" sz="2400" dirty="0" smtClean="0">
                <a:latin typeface="Calibri" pitchFamily="34" charset="0"/>
              </a:rPr>
              <a:t>Významná poloha</a:t>
            </a:r>
          </a:p>
          <a:p>
            <a:pPr>
              <a:lnSpc>
                <a:spcPct val="200000"/>
              </a:lnSpc>
            </a:pPr>
            <a:r>
              <a:rPr lang="cs-CZ" sz="2400" dirty="0" smtClean="0">
                <a:latin typeface="Calibri" pitchFamily="34" charset="0"/>
              </a:rPr>
              <a:t>Vnitrozemské i přímořské státy</a:t>
            </a:r>
            <a:endParaRPr lang="cs-CZ" sz="24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34" y="2132856"/>
            <a:ext cx="3944222" cy="2736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652120" y="486916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Střední Evropa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7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Státy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40" y="1759139"/>
            <a:ext cx="4038600" cy="4128193"/>
          </a:xfrm>
          <a:ln>
            <a:solidFill>
              <a:schemeClr val="tx1"/>
            </a:solidFill>
          </a:ln>
        </p:spPr>
      </p:pic>
      <p:sp>
        <p:nvSpPr>
          <p:cNvPr id="1038" name="Zástupný symbol pro obsah 1037"/>
          <p:cNvSpPr>
            <a:spLocks noGrp="1"/>
          </p:cNvSpPr>
          <p:nvPr>
            <p:ph sz="half" idx="2"/>
          </p:nvPr>
        </p:nvSpPr>
        <p:spPr>
          <a:xfrm>
            <a:off x="7038847" y="1670074"/>
            <a:ext cx="1716330" cy="452596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cs-CZ" sz="2400" dirty="0" smtClean="0">
                <a:latin typeface="Calibri" pitchFamily="34" charset="0"/>
              </a:rPr>
              <a:t>Polsko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sz="2400" dirty="0">
                <a:latin typeface="Calibri" pitchFamily="34" charset="0"/>
              </a:rPr>
              <a:t>Rakousko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sz="2400" dirty="0" smtClean="0">
                <a:latin typeface="Calibri" pitchFamily="34" charset="0"/>
              </a:rPr>
              <a:t>Slovensko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sz="2400" dirty="0" smtClean="0">
                <a:latin typeface="Calibri" pitchFamily="34" charset="0"/>
              </a:rPr>
              <a:t>Maďarsko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sz="2400" dirty="0" smtClean="0">
                <a:latin typeface="Calibri" pitchFamily="34" charset="0"/>
              </a:rPr>
              <a:t>Slovinsko</a:t>
            </a:r>
          </a:p>
          <a:p>
            <a:pPr marL="0" indent="0">
              <a:buNone/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40" y="5968597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Zástupný symbol pro obsah 1037"/>
          <p:cNvSpPr txBox="1">
            <a:spLocks/>
          </p:cNvSpPr>
          <p:nvPr/>
        </p:nvSpPr>
        <p:spPr bwMode="auto">
          <a:xfrm>
            <a:off x="493142" y="1759139"/>
            <a:ext cx="206263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lnSpc>
                <a:spcPct val="250000"/>
              </a:lnSpc>
              <a:buFontTx/>
              <a:buNone/>
            </a:pPr>
            <a:r>
              <a:rPr lang="cs-CZ" sz="2400" kern="0" dirty="0" smtClean="0">
                <a:latin typeface="Calibri" pitchFamily="34" charset="0"/>
              </a:rPr>
              <a:t>Německo</a:t>
            </a:r>
          </a:p>
          <a:p>
            <a:pPr marL="0" indent="0" algn="r">
              <a:lnSpc>
                <a:spcPct val="250000"/>
              </a:lnSpc>
              <a:buFontTx/>
              <a:buNone/>
            </a:pPr>
            <a:r>
              <a:rPr lang="cs-CZ" sz="2400" kern="0" dirty="0" smtClean="0">
                <a:latin typeface="Calibri" pitchFamily="34" charset="0"/>
              </a:rPr>
              <a:t>Česko</a:t>
            </a:r>
          </a:p>
          <a:p>
            <a:pPr marL="0" indent="0" algn="r">
              <a:lnSpc>
                <a:spcPct val="250000"/>
              </a:lnSpc>
              <a:buFontTx/>
              <a:buNone/>
            </a:pPr>
            <a:r>
              <a:rPr lang="cs-CZ" sz="2400" kern="0" dirty="0" smtClean="0">
                <a:latin typeface="Calibri" pitchFamily="34" charset="0"/>
              </a:rPr>
              <a:t>Švýcarsko</a:t>
            </a:r>
          </a:p>
          <a:p>
            <a:pPr marL="0" indent="0" algn="r">
              <a:lnSpc>
                <a:spcPct val="250000"/>
              </a:lnSpc>
              <a:buFontTx/>
              <a:buNone/>
            </a:pPr>
            <a:r>
              <a:rPr lang="cs-CZ" sz="2400" kern="0" dirty="0" err="1" smtClean="0">
                <a:latin typeface="Calibri" pitchFamily="34" charset="0"/>
              </a:rPr>
              <a:t>Lichtenštejsko</a:t>
            </a:r>
            <a:endParaRPr lang="cs-CZ" sz="2400" kern="0" dirty="0" smtClean="0">
              <a:latin typeface="Calibri" pitchFamily="34" charset="0"/>
            </a:endParaRPr>
          </a:p>
          <a:p>
            <a:pPr marL="0" indent="0">
              <a:buFontTx/>
              <a:buNone/>
            </a:pPr>
            <a:endParaRPr lang="cs-CZ" kern="0" dirty="0" smtClean="0">
              <a:latin typeface="Calibri" pitchFamily="34" charset="0"/>
            </a:endParaRPr>
          </a:p>
          <a:p>
            <a:pPr marL="0" indent="0">
              <a:buFontTx/>
              <a:buNone/>
            </a:pPr>
            <a:endParaRPr lang="cs-CZ" kern="0" dirty="0">
              <a:latin typeface="Calibri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 bwMode="auto">
          <a:xfrm>
            <a:off x="2555776" y="2420888"/>
            <a:ext cx="2088232" cy="16012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se šipkou 21"/>
          <p:cNvCxnSpPr/>
          <p:nvPr/>
        </p:nvCxnSpPr>
        <p:spPr bwMode="auto">
          <a:xfrm>
            <a:off x="2555776" y="3429000"/>
            <a:ext cx="2448272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se šipkou 23"/>
          <p:cNvCxnSpPr/>
          <p:nvPr/>
        </p:nvCxnSpPr>
        <p:spPr bwMode="auto">
          <a:xfrm>
            <a:off x="2555776" y="4377824"/>
            <a:ext cx="1808645" cy="2033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se šipkou 25"/>
          <p:cNvCxnSpPr/>
          <p:nvPr/>
        </p:nvCxnSpPr>
        <p:spPr bwMode="auto">
          <a:xfrm flipV="1">
            <a:off x="2555776" y="4581128"/>
            <a:ext cx="2020317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se šipkou 27"/>
          <p:cNvCxnSpPr/>
          <p:nvPr/>
        </p:nvCxnSpPr>
        <p:spPr bwMode="auto">
          <a:xfrm flipH="1">
            <a:off x="5292080" y="2204864"/>
            <a:ext cx="1656184" cy="1728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Přímá spojnice se šipkou 29"/>
          <p:cNvCxnSpPr/>
          <p:nvPr/>
        </p:nvCxnSpPr>
        <p:spPr bwMode="auto">
          <a:xfrm flipH="1">
            <a:off x="4992608" y="2996952"/>
            <a:ext cx="1955656" cy="14645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" name="Přímá spojnice se šipkou 1023"/>
          <p:cNvCxnSpPr/>
          <p:nvPr/>
        </p:nvCxnSpPr>
        <p:spPr bwMode="auto">
          <a:xfrm flipH="1">
            <a:off x="5292080" y="3789040"/>
            <a:ext cx="1656184" cy="5887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8" name="Přímá spojnice se šipkou 1027"/>
          <p:cNvCxnSpPr/>
          <p:nvPr/>
        </p:nvCxnSpPr>
        <p:spPr bwMode="auto">
          <a:xfrm flipH="1">
            <a:off x="5292080" y="4581128"/>
            <a:ext cx="16561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0" name="Přímá spojnice se šipkou 1029"/>
          <p:cNvCxnSpPr/>
          <p:nvPr/>
        </p:nvCxnSpPr>
        <p:spPr bwMode="auto">
          <a:xfrm flipH="1" flipV="1">
            <a:off x="4992608" y="4653136"/>
            <a:ext cx="1955656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835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Povrch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898777" cy="4133056"/>
          </a:xfrm>
        </p:spPr>
        <p:txBody>
          <a:bodyPr anchor="ctr">
            <a:normAutofit/>
          </a:bodyPr>
          <a:lstStyle/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Povrch je různorodý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Na severu oblasti a v Maďarsku - nížiny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Směrem na jih se nadmořská výška zvyšuje – pohoří a velehory Alpy</a:t>
            </a:r>
            <a:endParaRPr lang="cs-CZ" dirty="0" smtClean="0"/>
          </a:p>
          <a:p>
            <a:pPr marL="457200" lvl="1" indent="0">
              <a:buNone/>
            </a:pPr>
            <a:endParaRPr lang="cs-CZ" sz="2800" dirty="0"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330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88" y="1700808"/>
            <a:ext cx="4283968" cy="3186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7077472" y="4903199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Zugspitze v Německu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Podnebí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latin typeface="Calibri" pitchFamily="34" charset="0"/>
                <a:ea typeface="+mn-ea"/>
                <a:cs typeface="+mn-cs"/>
              </a:rPr>
              <a:t>Přechodné podnebí mezi oceánským a vnitrozemským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latin typeface="Calibri" pitchFamily="34" charset="0"/>
                <a:ea typeface="+mn-ea"/>
                <a:cs typeface="+mn-cs"/>
              </a:rPr>
              <a:t>Na území Alp se podnebí významně mění </a:t>
            </a: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s nadmořskou </a:t>
            </a:r>
            <a:r>
              <a:rPr lang="cs-CZ" dirty="0">
                <a:latin typeface="Calibri" pitchFamily="34" charset="0"/>
                <a:ea typeface="+mn-ea"/>
                <a:cs typeface="+mn-cs"/>
              </a:rPr>
              <a:t>výškou</a:t>
            </a:r>
          </a:p>
          <a:p>
            <a:pPr marL="0" indent="0">
              <a:buNone/>
            </a:pPr>
            <a:endParaRPr lang="cs-CZ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7"/>
          <p:cNvSpPr txBox="1"/>
          <p:nvPr/>
        </p:nvSpPr>
        <p:spPr>
          <a:xfrm>
            <a:off x="668760" y="5180553"/>
            <a:ext cx="3399184" cy="1200329"/>
          </a:xfrm>
          <a:prstGeom prst="rect">
            <a:avLst/>
          </a:prstGeom>
          <a:noFill/>
          <a:ln w="28575"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i="1" dirty="0" smtClean="0">
                <a:latin typeface="Calibri" pitchFamily="34" charset="0"/>
              </a:rPr>
              <a:t>Uveď charakteristické znaky pro oceánské a vnitrozemské podnebí.</a:t>
            </a:r>
            <a:endParaRPr lang="cs-CZ" sz="2400" i="1" dirty="0">
              <a:latin typeface="Calibri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00" y="1916832"/>
            <a:ext cx="4133056" cy="24798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6573416" y="4396665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Krajina na Slovensku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2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Vodstvo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Hustá říční </a:t>
            </a: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síť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Úmoří Severního, Baltského a Černého moře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Rýn</a:t>
            </a:r>
            <a:r>
              <a:rPr lang="cs-CZ" sz="2800" dirty="0">
                <a:latin typeface="Calibri" pitchFamily="34" charset="0"/>
                <a:ea typeface="+mn-ea"/>
                <a:cs typeface="+mn-cs"/>
              </a:rPr>
              <a:t>, Labe, Odra, </a:t>
            </a: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Dunaj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Propojeny vodními kanály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Vodní elektrárny – dravé alpské řeky</a:t>
            </a:r>
            <a:endParaRPr lang="cs-CZ" sz="2800" dirty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85" y="1988840"/>
            <a:ext cx="3853271" cy="2880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6645424" y="486916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Soutok Odry a Nisy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Rostlinstvo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199" y="1600201"/>
            <a:ext cx="4143399" cy="4277072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cs-CZ" sz="2400" dirty="0" smtClean="0">
                <a:latin typeface="Calibri" pitchFamily="34" charset="0"/>
              </a:rPr>
              <a:t>Původní listnaté a smíšené lesy převážně vykáceny</a:t>
            </a:r>
          </a:p>
          <a:p>
            <a:pPr>
              <a:lnSpc>
                <a:spcPct val="250000"/>
              </a:lnSpc>
            </a:pPr>
            <a:r>
              <a:rPr lang="cs-CZ" sz="2400" dirty="0" smtClean="0">
                <a:latin typeface="Calibri" pitchFamily="34" charset="0"/>
              </a:rPr>
              <a:t>Zemědělská krajina</a:t>
            </a:r>
          </a:p>
          <a:p>
            <a:pPr>
              <a:lnSpc>
                <a:spcPct val="250000"/>
              </a:lnSpc>
            </a:pPr>
            <a:r>
              <a:rPr lang="cs-CZ" sz="2400" dirty="0" smtClean="0">
                <a:latin typeface="Calibri" pitchFamily="34" charset="0"/>
              </a:rPr>
              <a:t>Druhotné jehličnaté lesy</a:t>
            </a:r>
            <a:endParaRPr lang="cs-CZ" sz="24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8241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44" y="2212328"/>
            <a:ext cx="4067944" cy="27102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6313940" y="492259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Řepkové pole v Německu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Obyvatelstvo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48200" y="1640692"/>
            <a:ext cx="3898776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Calibri" pitchFamily="34" charset="0"/>
              </a:rPr>
              <a:t>Velká hustota zalidnění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alibri" pitchFamily="34" charset="0"/>
              </a:rPr>
              <a:t>Slovanské, germánské a ugrofinské národy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alibri" pitchFamily="34" charset="0"/>
              </a:rPr>
              <a:t>Vysoká životní úroveň (klesá směrem na východ regionu)</a:t>
            </a:r>
          </a:p>
          <a:p>
            <a:pPr>
              <a:lnSpc>
                <a:spcPct val="140000"/>
              </a:lnSpc>
            </a:pPr>
            <a:endParaRPr lang="cs-CZ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5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8402"/>
            <a:ext cx="2998844" cy="4110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6418716" y="595894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Lidé v Berlíně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685</Words>
  <Application>Microsoft Office PowerPoint</Application>
  <PresentationFormat>Předvádění na obrazovce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1_Výchozí návrh</vt:lpstr>
      <vt:lpstr>Střední Evropa Z_127_Evropa_Střední Evropa</vt:lpstr>
      <vt:lpstr>Anotace:</vt:lpstr>
      <vt:lpstr>Poloha</vt:lpstr>
      <vt:lpstr>Státy</vt:lpstr>
      <vt:lpstr>Povrch</vt:lpstr>
      <vt:lpstr>Podnebí</vt:lpstr>
      <vt:lpstr>Vodstvo</vt:lpstr>
      <vt:lpstr>Rostlinstvo</vt:lpstr>
      <vt:lpstr>Obyvatelstvo</vt:lpstr>
      <vt:lpstr>Hospodářství - průmysl</vt:lpstr>
      <vt:lpstr>Hospodářství – Těžba a zemědělství</vt:lpstr>
      <vt:lpstr>Kterým z těchto států neprotéká Dunaj?</vt:lpstr>
      <vt:lpstr>Čím je typické vnitrozemské podnebí?</vt:lpstr>
      <vt:lpstr>Mezi Alpské státy nepatří …</vt:lpstr>
      <vt:lpstr>Německo, Polsko a Česko těží především …</vt:lpstr>
      <vt:lpstr>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JIŽNÍ EVROPA</dc:title>
  <dc:creator>pc</dc:creator>
  <cp:lastModifiedBy>pc</cp:lastModifiedBy>
  <cp:revision>380</cp:revision>
  <dcterms:created xsi:type="dcterms:W3CDTF">2012-12-13T18:20:50Z</dcterms:created>
  <dcterms:modified xsi:type="dcterms:W3CDTF">2014-09-27T16:51:54Z</dcterms:modified>
</cp:coreProperties>
</file>