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3" r:id="rId4"/>
    <p:sldId id="274" r:id="rId5"/>
    <p:sldId id="288" r:id="rId6"/>
    <p:sldId id="295" r:id="rId7"/>
    <p:sldId id="300" r:id="rId8"/>
    <p:sldId id="289" r:id="rId9"/>
    <p:sldId id="296" r:id="rId10"/>
    <p:sldId id="297" r:id="rId11"/>
    <p:sldId id="298" r:id="rId12"/>
    <p:sldId id="299" r:id="rId13"/>
    <p:sldId id="272" r:id="rId14"/>
    <p:sldId id="28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244E1-80C0-4DDB-9BB9-E2494F76F880}" type="datetimeFigureOut">
              <a:rPr lang="cs-CZ" smtClean="0"/>
              <a:t>29.9.2014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3CCD2-4BD5-4073-B710-574DECBED3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14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3CCD2-4BD5-4073-B710-574DECBED3A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72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29111-85A2-4BC3-9D63-8B8B1FE8E2A9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70564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0EC9-C973-4826-A30F-3C8332FD96C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08920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F27D3-5FC6-48EE-9FF3-5CEC41ABBF3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97521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1C2B9-3C14-47A8-BB56-C636EE4FA94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82711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60C91-43D4-4D5F-A425-6CE4D264456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88641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9D871-079D-4C91-BC17-25D060CAB4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92723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6010E-1DB0-4CFD-B597-A6D41980399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7394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1EEE2-EB64-4F8B-8CBB-1AA8DFAE250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397082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A6843-DD38-4099-8EE8-4F706187430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88567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C09F5-737F-4DFF-BC8D-9D67F95D9A5F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96621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75B34-9C35-4B16-BE34-DEE0944ADA8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6419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397568-E122-4D58-85C9-67E37CA01CE0}" type="slidenum">
              <a:rPr lang="cs-CZ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heck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cs-CZ" sz="53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Rumunsko a Bulharsko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600" dirty="0" smtClean="0"/>
              <a:t>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1800" dirty="0">
                <a:solidFill>
                  <a:schemeClr val="tx1"/>
                </a:solidFill>
              </a:rPr>
              <a:t>Z_132_Evropa_Rumunsko a Bulharsko</a:t>
            </a:r>
            <a:endParaRPr lang="cs-CZ" sz="4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>
                <a:solidFill>
                  <a:srgbClr val="171A1B"/>
                </a:solidFill>
              </a:rPr>
              <a:t>Autor: Mgr. Jana Kalandrová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Škola: Základní škola Fryšták,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145565707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Bulharsko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Málo nerostných surovin</a:t>
            </a:r>
          </a:p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Potravinářský </a:t>
            </a:r>
            <a:r>
              <a:rPr lang="cs-CZ" sz="2600" dirty="0" smtClean="0">
                <a:latin typeface="Calibri" pitchFamily="34" charset="0"/>
              </a:rPr>
              <a:t>průmysl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Pěstování ovoce, zeleniny, tabáku a květin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56712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ovéPole 6"/>
          <p:cNvSpPr txBox="1"/>
          <p:nvPr/>
        </p:nvSpPr>
        <p:spPr>
          <a:xfrm>
            <a:off x="827584" y="4775073"/>
            <a:ext cx="3384376" cy="95410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i="1" dirty="0" smtClean="0">
                <a:latin typeface="Calibri" pitchFamily="34" charset="0"/>
              </a:rPr>
              <a:t>Z čeho se vyrábí růžový olej?</a:t>
            </a:r>
            <a:endParaRPr lang="cs-CZ" sz="2800" i="1" dirty="0">
              <a:latin typeface="Calibr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82" y="1700808"/>
            <a:ext cx="3022911" cy="22671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3" y="4149080"/>
            <a:ext cx="4085359" cy="22060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6045133" y="635517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Masné výrobky</a:t>
            </a:r>
            <a:endParaRPr lang="cs-CZ" sz="1400" dirty="0">
              <a:latin typeface="Calibri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56223" y="3501008"/>
            <a:ext cx="1078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Hlávky zelí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6138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Bulharsko – cestovní ruch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06104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Pobřeží Černého </a:t>
            </a:r>
            <a:r>
              <a:rPr lang="cs-CZ" sz="2600" dirty="0" smtClean="0">
                <a:latin typeface="Calibri" pitchFamily="34" charset="0"/>
              </a:rPr>
              <a:t>moře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Letní rekreace</a:t>
            </a:r>
          </a:p>
          <a:p>
            <a:pPr>
              <a:lnSpc>
                <a:spcPct val="150000"/>
              </a:lnSpc>
            </a:pPr>
            <a:r>
              <a:rPr lang="cs-CZ" sz="2600" dirty="0">
                <a:latin typeface="Calibri" pitchFamily="34" charset="0"/>
              </a:rPr>
              <a:t>Horské oblasti - </a:t>
            </a:r>
            <a:r>
              <a:rPr lang="cs-CZ" sz="2600" dirty="0" err="1">
                <a:latin typeface="Calibri" pitchFamily="34" charset="0"/>
              </a:rPr>
              <a:t>Vitoša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err="1">
                <a:latin typeface="Calibri" pitchFamily="34" charset="0"/>
              </a:rPr>
              <a:t>Pirin</a:t>
            </a:r>
            <a:r>
              <a:rPr lang="cs-CZ" sz="2600" dirty="0">
                <a:latin typeface="Calibri" pitchFamily="34" charset="0"/>
              </a:rPr>
              <a:t>, </a:t>
            </a:r>
            <a:r>
              <a:rPr lang="cs-CZ" sz="2600" dirty="0" err="1">
                <a:latin typeface="Calibri" pitchFamily="34" charset="0"/>
              </a:rPr>
              <a:t>Rila</a:t>
            </a:r>
            <a:r>
              <a:rPr lang="cs-CZ" sz="2600" dirty="0">
                <a:latin typeface="Calibri" pitchFamily="34" charset="0"/>
              </a:rPr>
              <a:t>, Rodopy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Vysokohorská turistika a lyžování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39" y="4509120"/>
            <a:ext cx="2952000" cy="19630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046051" y="648843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err="1" smtClean="0">
                <a:latin typeface="Calibri" pitchFamily="34" charset="0"/>
              </a:rPr>
              <a:t>Rila</a:t>
            </a:r>
            <a:r>
              <a:rPr lang="cs-CZ" sz="1400" dirty="0" smtClean="0">
                <a:latin typeface="Calibri" pitchFamily="34" charset="0"/>
              </a:rPr>
              <a:t> – zimní rekreace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39" y="1839522"/>
            <a:ext cx="2952000" cy="2214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6804248" y="4053522"/>
            <a:ext cx="1834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Pláž – Černé moře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068392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Bulharsko – obyvatelstvo a sídla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i="1" dirty="0" smtClean="0">
                <a:latin typeface="Calibri" pitchFamily="34" charset="0"/>
              </a:rPr>
              <a:t>Sofie – hl. město</a:t>
            </a:r>
          </a:p>
          <a:p>
            <a:pPr>
              <a:lnSpc>
                <a:spcPct val="140000"/>
              </a:lnSpc>
            </a:pPr>
            <a:r>
              <a:rPr lang="cs-CZ" i="1" dirty="0" smtClean="0">
                <a:latin typeface="Calibri" pitchFamily="34" charset="0"/>
              </a:rPr>
              <a:t>Plovdiv</a:t>
            </a:r>
          </a:p>
          <a:p>
            <a:pPr>
              <a:lnSpc>
                <a:spcPct val="140000"/>
              </a:lnSpc>
            </a:pPr>
            <a:r>
              <a:rPr lang="cs-CZ" i="1" dirty="0" smtClean="0">
                <a:latin typeface="Calibri" pitchFamily="34" charset="0"/>
              </a:rPr>
              <a:t>Varna</a:t>
            </a:r>
            <a:endParaRPr lang="cs-CZ" i="1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1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4" y="3694575"/>
            <a:ext cx="3861792" cy="25777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494184" y="6294412"/>
            <a:ext cx="2277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Sofie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82" y="1700808"/>
            <a:ext cx="4041520" cy="25922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7253242" y="4293919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Obec </a:t>
            </a:r>
            <a:r>
              <a:rPr lang="cs-CZ" sz="1400" dirty="0" err="1" smtClean="0">
                <a:latin typeface="Calibri" pitchFamily="34" charset="0"/>
              </a:rPr>
              <a:t>Cherven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191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Romania.svg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6. 5. 2012 </a:t>
            </a:r>
            <a:r>
              <a:rPr lang="cs-CZ" sz="1200" dirty="0">
                <a:latin typeface="Calibri" pitchFamily="34" charset="0"/>
              </a:rPr>
              <a:t>[cit. 2013-08-02]. Dostupné z: http://cs.wikipedia.org/wiki/Soubor:Flag_of_Romania.svg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Burgas Juni2012 </a:t>
            </a:r>
            <a:r>
              <a:rPr lang="cs-CZ" sz="1200" dirty="0" err="1">
                <a:latin typeface="Calibri" pitchFamily="34" charset="0"/>
              </a:rPr>
              <a:t>Hafen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und</a:t>
            </a:r>
            <a:r>
              <a:rPr lang="cs-CZ" sz="1200" dirty="0">
                <a:latin typeface="Calibri" pitchFamily="34" charset="0"/>
              </a:rPr>
              <a:t> der Burgas-See.JPG.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11.07.2012 [cit. 2013-08-02]. Dostupné z: http://commons.wikimedia.org/wiki/File:Burgas_Juni2012_Hafen_und_der_Burgas-See.JPG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Lala</a:t>
            </a:r>
            <a:r>
              <a:rPr lang="cs-CZ" sz="1200" dirty="0">
                <a:latin typeface="Calibri" pitchFamily="34" charset="0"/>
              </a:rPr>
              <a:t> Mare.JPG.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25 </a:t>
            </a:r>
            <a:r>
              <a:rPr lang="cs-CZ" sz="1200" dirty="0" err="1">
                <a:latin typeface="Calibri" pitchFamily="34" charset="0"/>
              </a:rPr>
              <a:t>January</a:t>
            </a:r>
            <a:r>
              <a:rPr lang="cs-CZ" sz="1200" dirty="0">
                <a:latin typeface="Calibri" pitchFamily="34" charset="0"/>
              </a:rPr>
              <a:t> 2008 [cit. 2013-08-02]. Dostupné z: http://commons.wikimedia.org/wiki/File:Lala_Mare.JPG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PiataSfatuluiBrasov.JPG.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26 </a:t>
            </a:r>
            <a:r>
              <a:rPr lang="cs-CZ" sz="1200" dirty="0" err="1" smtClean="0">
                <a:latin typeface="Calibri" pitchFamily="34" charset="0"/>
              </a:rPr>
              <a:t>April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>
                <a:latin typeface="Calibri" pitchFamily="34" charset="0"/>
              </a:rPr>
              <a:t>2010 [cit. 2013-08-02]. Dostupné z: http://commons.wikimedia.org/wiki/File:PiataSfatuluiBrasov.JPG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Dacia Logan II (front </a:t>
            </a:r>
            <a:r>
              <a:rPr lang="cs-CZ" sz="1200" dirty="0" err="1">
                <a:latin typeface="Calibri" pitchFamily="34" charset="0"/>
              </a:rPr>
              <a:t>quarter</a:t>
            </a:r>
            <a:r>
              <a:rPr lang="cs-CZ" sz="1200" dirty="0">
                <a:latin typeface="Calibri" pitchFamily="34" charset="0"/>
              </a:rPr>
              <a:t>).JPG.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 </a:t>
            </a:r>
            <a:r>
              <a:rPr lang="cs-CZ" sz="1200" dirty="0" err="1">
                <a:latin typeface="Calibri" pitchFamily="34" charset="0"/>
              </a:rPr>
              <a:t>October</a:t>
            </a:r>
            <a:r>
              <a:rPr lang="cs-CZ" sz="1200" dirty="0">
                <a:latin typeface="Calibri" pitchFamily="34" charset="0"/>
              </a:rPr>
              <a:t> 2012 [cit. 2013-08-02]. Dostupné z: http://commons.wikimedia.org/wiki/File:Dacia_Logan_II_(front_quarter).JPG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Bradet.peste</a:t>
            </a:r>
            <a:r>
              <a:rPr lang="cs-CZ" sz="1200" dirty="0">
                <a:latin typeface="Calibri" pitchFamily="34" charset="0"/>
              </a:rPr>
              <a:t> sat.jpg.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22 </a:t>
            </a:r>
            <a:r>
              <a:rPr lang="cs-CZ" sz="1200" dirty="0" err="1" smtClean="0">
                <a:latin typeface="Calibri" pitchFamily="34" charset="0"/>
              </a:rPr>
              <a:t>October</a:t>
            </a:r>
            <a:r>
              <a:rPr lang="cs-CZ" sz="1200" dirty="0" smtClean="0">
                <a:latin typeface="Calibri" pitchFamily="34" charset="0"/>
              </a:rPr>
              <a:t> </a:t>
            </a:r>
            <a:r>
              <a:rPr lang="cs-CZ" sz="1200" dirty="0">
                <a:latin typeface="Calibri" pitchFamily="34" charset="0"/>
              </a:rPr>
              <a:t>2008 [cit. 2013-08-02]. Dostupné z: http://commons.wikimedia.org/wiki/File:Bradet.peste_sat.jpg </a:t>
            </a:r>
          </a:p>
          <a:p>
            <a:pPr>
              <a:lnSpc>
                <a:spcPct val="150000"/>
              </a:lnSpc>
            </a:pP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678156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Calibri" pitchFamily="34" charset="0"/>
              </a:rPr>
              <a:t>Použité zdroje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623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Flag </a:t>
            </a:r>
            <a:r>
              <a:rPr lang="cs-CZ" sz="1200" dirty="0" err="1">
                <a:latin typeface="Calibri" pitchFamily="34" charset="0"/>
              </a:rPr>
              <a:t>of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Bulgaria.svg</a:t>
            </a:r>
            <a:r>
              <a:rPr lang="cs-CZ" sz="1200" dirty="0">
                <a:latin typeface="Calibri" pitchFamily="34" charset="0"/>
              </a:rPr>
              <a:t>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18. 2. 2013 </a:t>
            </a:r>
            <a:r>
              <a:rPr lang="cs-CZ" sz="1200" dirty="0">
                <a:latin typeface="Calibri" pitchFamily="34" charset="0"/>
              </a:rPr>
              <a:t>[</a:t>
            </a:r>
            <a:r>
              <a:rPr lang="cs-CZ" sz="1200" dirty="0" smtClean="0">
                <a:latin typeface="Calibri" pitchFamily="34" charset="0"/>
              </a:rPr>
              <a:t>cit. 2013-08-02</a:t>
            </a:r>
            <a:r>
              <a:rPr lang="cs-CZ" sz="1200" dirty="0">
                <a:latin typeface="Calibri" pitchFamily="34" charset="0"/>
              </a:rPr>
              <a:t>]. Dostupné z: http://cs.wikipedia.org/wiki/Soubor:Flag_of_Bulgaria.svg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Downtown</a:t>
            </a:r>
            <a:r>
              <a:rPr lang="cs-CZ" sz="1200" dirty="0">
                <a:latin typeface="Calibri" pitchFamily="34" charset="0"/>
              </a:rPr>
              <a:t> Sofia Boby Dimitrov 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26 August </a:t>
            </a:r>
            <a:r>
              <a:rPr lang="cs-CZ" sz="1200" dirty="0">
                <a:latin typeface="Calibri" pitchFamily="34" charset="0"/>
              </a:rPr>
              <a:t>2009 [cit. 2013-08-02]. Dostupné z: http://commons.wikimedia.org/wiki/File:Downtown_Sofia_Boby_Dimitrov_1.jpg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Maliovitca</a:t>
            </a:r>
            <a:r>
              <a:rPr lang="cs-CZ" sz="1200" dirty="0">
                <a:latin typeface="Calibri" pitchFamily="34" charset="0"/>
              </a:rPr>
              <a:t> 05.jpg.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03.05.2008 [cit. 2013-08-02]. Dostupné z: http://commons.wikimedia.org/wiki/File:Maliovitca_05.jpg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Brassica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oleracea</a:t>
            </a:r>
            <a:r>
              <a:rPr lang="cs-CZ" sz="1200" dirty="0">
                <a:latin typeface="Calibri" pitchFamily="34" charset="0"/>
              </a:rPr>
              <a:t> E1.jpg.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9 Augustus </a:t>
            </a:r>
            <a:r>
              <a:rPr lang="cs-CZ" sz="1200" dirty="0">
                <a:latin typeface="Calibri" pitchFamily="34" charset="0"/>
              </a:rPr>
              <a:t>2010 [cit. 2013-08-02]. Dostupné z: http://commons.wikimedia.org/wiki/File:Brassica_oleracea_E1.jpg?uselang=af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 err="1">
                <a:latin typeface="Calibri" pitchFamily="34" charset="0"/>
              </a:rPr>
              <a:t>Bulgarian</a:t>
            </a:r>
            <a:r>
              <a:rPr lang="cs-CZ" sz="1200" dirty="0">
                <a:latin typeface="Calibri" pitchFamily="34" charset="0"/>
              </a:rPr>
              <a:t> maso products.jpg.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12 </a:t>
            </a:r>
            <a:r>
              <a:rPr lang="cs-CZ" sz="1200" dirty="0" err="1">
                <a:latin typeface="Calibri" pitchFamily="34" charset="0"/>
              </a:rPr>
              <a:t>November</a:t>
            </a:r>
            <a:r>
              <a:rPr lang="cs-CZ" sz="1200" dirty="0">
                <a:latin typeface="Calibri" pitchFamily="34" charset="0"/>
              </a:rPr>
              <a:t> 2010 [cit. 2013-08-02]. Dostupné z: http://commons.wikimedia.org/wiki/File:Bulgarian_meat_products.jpg?uselang=af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itchFamily="34" charset="0"/>
              </a:rPr>
              <a:t>St. Constantine and Elena Resort.jpg. In: </a:t>
            </a:r>
            <a:r>
              <a:rPr lang="cs-CZ" sz="1200" i="1" dirty="0" err="1">
                <a:latin typeface="Calibri" pitchFamily="34" charset="0"/>
              </a:rPr>
              <a:t>Wikipedia</a:t>
            </a:r>
            <a:r>
              <a:rPr lang="cs-CZ" sz="1200" i="1" dirty="0">
                <a:latin typeface="Calibri" pitchFamily="34" charset="0"/>
              </a:rPr>
              <a:t>: </a:t>
            </a:r>
            <a:r>
              <a:rPr lang="cs-CZ" sz="1200" i="1" dirty="0" err="1">
                <a:latin typeface="Calibri" pitchFamily="34" charset="0"/>
              </a:rPr>
              <a:t>the</a:t>
            </a:r>
            <a:r>
              <a:rPr lang="cs-CZ" sz="1200" i="1" dirty="0">
                <a:latin typeface="Calibri" pitchFamily="34" charset="0"/>
              </a:rPr>
              <a:t> free </a:t>
            </a:r>
            <a:r>
              <a:rPr lang="cs-CZ" sz="1200" i="1" dirty="0" err="1">
                <a:latin typeface="Calibri" pitchFamily="34" charset="0"/>
              </a:rPr>
              <a:t>encyclopedia</a:t>
            </a:r>
            <a:r>
              <a:rPr lang="cs-CZ" sz="1200" dirty="0">
                <a:latin typeface="Calibri" pitchFamily="34" charset="0"/>
              </a:rPr>
              <a:t> [online]. San Francisco (CA): </a:t>
            </a:r>
            <a:r>
              <a:rPr lang="cs-CZ" sz="1200" dirty="0" err="1">
                <a:latin typeface="Calibri" pitchFamily="34" charset="0"/>
              </a:rPr>
              <a:t>Wikimedia</a:t>
            </a:r>
            <a:r>
              <a:rPr lang="cs-CZ" sz="1200" dirty="0">
                <a:latin typeface="Calibri" pitchFamily="34" charset="0"/>
              </a:rPr>
              <a:t> </a:t>
            </a:r>
            <a:r>
              <a:rPr lang="cs-CZ" sz="1200" dirty="0" err="1">
                <a:latin typeface="Calibri" pitchFamily="34" charset="0"/>
              </a:rPr>
              <a:t>Foundation</a:t>
            </a:r>
            <a:r>
              <a:rPr lang="cs-CZ" sz="1200" dirty="0">
                <a:latin typeface="Calibri" pitchFamily="34" charset="0"/>
              </a:rPr>
              <a:t>, 2001-, </a:t>
            </a:r>
            <a:r>
              <a:rPr lang="cs-CZ" sz="1200" dirty="0" smtClean="0">
                <a:latin typeface="Calibri" pitchFamily="34" charset="0"/>
              </a:rPr>
              <a:t>21 Julie </a:t>
            </a:r>
            <a:r>
              <a:rPr lang="cs-CZ" sz="1200" dirty="0">
                <a:latin typeface="Calibri" pitchFamily="34" charset="0"/>
              </a:rPr>
              <a:t>2007 [cit. 2013-08-02]. Dostupné z: http://commons.wikimedia.org/wiki/File:St._Constantine_and_Elena_Resort.jpg?uselang=af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200" dirty="0">
                <a:latin typeface="Calibri" pitchFamily="34" charset="0"/>
              </a:rPr>
              <a:t>Village of Cherven.jpg. In: </a:t>
            </a:r>
            <a:r>
              <a:rPr lang="en-US" sz="1200" i="1" dirty="0">
                <a:latin typeface="Calibri" pitchFamily="34" charset="0"/>
              </a:rPr>
              <a:t>Wikipedia: the free encyclopedia</a:t>
            </a:r>
            <a:r>
              <a:rPr lang="en-US" sz="1200" dirty="0">
                <a:latin typeface="Calibri" pitchFamily="34" charset="0"/>
              </a:rPr>
              <a:t> [online]. San Francisco (CA): Wikimedia Foundation, 2001-, 29 May 2008 [cit. 2013-08-02]. </a:t>
            </a:r>
            <a:r>
              <a:rPr lang="en-US" sz="1200" dirty="0" err="1">
                <a:latin typeface="Calibri" pitchFamily="34" charset="0"/>
              </a:rPr>
              <a:t>Dostupné</a:t>
            </a:r>
            <a:r>
              <a:rPr lang="en-US" sz="1200" dirty="0">
                <a:latin typeface="Calibri" pitchFamily="34" charset="0"/>
              </a:rPr>
              <a:t> z: http://commons.wikimedia.org/wiki/File:Village_of_Cherven.jpg </a:t>
            </a:r>
            <a:endParaRPr lang="cs-CZ" sz="12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anose="020F0502020204030204" pitchFamily="34" charset="0"/>
              </a:rPr>
              <a:t>MYRABELLA. Bran </a:t>
            </a:r>
            <a:r>
              <a:rPr lang="cs-CZ" sz="1200" dirty="0" err="1">
                <a:latin typeface="Calibri" panose="020F0502020204030204" pitchFamily="34" charset="0"/>
              </a:rPr>
              <a:t>castle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courtyard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round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tower</a:t>
            </a:r>
            <a:r>
              <a:rPr lang="cs-CZ" sz="1200" dirty="0">
                <a:latin typeface="Calibri" panose="020F0502020204030204" pitchFamily="34" charset="0"/>
              </a:rPr>
              <a:t>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27. 9. 2012 [cit. 2014-09-29]. Dostupné z: http://commons.wikimedia.org/wiki/File:Bran_castle_courtyard_round_tower.jpg?fastcci_from=17691978&amp;uselang=cs </a:t>
            </a:r>
            <a:endParaRPr lang="cs-CZ" sz="1200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Calibri" panose="020F0502020204030204" pitchFamily="34" charset="0"/>
              </a:rPr>
              <a:t>DEZIDOR. </a:t>
            </a:r>
            <a:r>
              <a:rPr lang="cs-CZ" sz="1200" dirty="0" err="1">
                <a:latin typeface="Calibri" panose="020F0502020204030204" pitchFamily="34" charset="0"/>
              </a:rPr>
              <a:t>Retezat</a:t>
            </a:r>
            <a:r>
              <a:rPr lang="cs-CZ" sz="1200" dirty="0">
                <a:latin typeface="Calibri" panose="020F0502020204030204" pitchFamily="34" charset="0"/>
              </a:rPr>
              <a:t> (6). In: </a:t>
            </a:r>
            <a:r>
              <a:rPr lang="cs-CZ" sz="1200" i="1" dirty="0" err="1">
                <a:latin typeface="Calibri" panose="020F0502020204030204" pitchFamily="34" charset="0"/>
              </a:rPr>
              <a:t>Wikipedia</a:t>
            </a:r>
            <a:r>
              <a:rPr lang="cs-CZ" sz="1200" i="1" dirty="0">
                <a:latin typeface="Calibri" panose="020F0502020204030204" pitchFamily="34" charset="0"/>
              </a:rPr>
              <a:t>: </a:t>
            </a:r>
            <a:r>
              <a:rPr lang="cs-CZ" sz="1200" i="1" dirty="0" err="1">
                <a:latin typeface="Calibri" panose="020F0502020204030204" pitchFamily="34" charset="0"/>
              </a:rPr>
              <a:t>the</a:t>
            </a:r>
            <a:r>
              <a:rPr lang="cs-CZ" sz="1200" i="1" dirty="0">
                <a:latin typeface="Calibri" panose="020F0502020204030204" pitchFamily="34" charset="0"/>
              </a:rPr>
              <a:t> free </a:t>
            </a:r>
            <a:r>
              <a:rPr lang="cs-CZ" sz="1200" i="1" dirty="0" err="1">
                <a:latin typeface="Calibri" panose="020F0502020204030204" pitchFamily="34" charset="0"/>
              </a:rPr>
              <a:t>encyclopedia</a:t>
            </a:r>
            <a:r>
              <a:rPr lang="cs-CZ" sz="1200" dirty="0">
                <a:latin typeface="Calibri" panose="020F0502020204030204" pitchFamily="34" charset="0"/>
              </a:rPr>
              <a:t> [online]. San Francisco (CA): </a:t>
            </a:r>
            <a:r>
              <a:rPr lang="cs-CZ" sz="1200" dirty="0" err="1">
                <a:latin typeface="Calibri" panose="020F0502020204030204" pitchFamily="34" charset="0"/>
              </a:rPr>
              <a:t>Wikimedia</a:t>
            </a:r>
            <a:r>
              <a:rPr lang="cs-CZ" sz="1200" dirty="0">
                <a:latin typeface="Calibri" panose="020F0502020204030204" pitchFamily="34" charset="0"/>
              </a:rPr>
              <a:t> </a:t>
            </a:r>
            <a:r>
              <a:rPr lang="cs-CZ" sz="1200" dirty="0" err="1">
                <a:latin typeface="Calibri" panose="020F0502020204030204" pitchFamily="34" charset="0"/>
              </a:rPr>
              <a:t>Foundation</a:t>
            </a:r>
            <a:r>
              <a:rPr lang="cs-CZ" sz="1200" dirty="0">
                <a:latin typeface="Calibri" panose="020F0502020204030204" pitchFamily="34" charset="0"/>
              </a:rPr>
              <a:t>, 2001-, 8. 10. 2007 [cit. 2014-09-29]. Dostupné z: http://commons.wikimedia.org/wiki/File:Retezat_(6).jpg?uselang=cs </a:t>
            </a:r>
            <a:endParaRPr lang="cs-CZ" sz="1200" dirty="0" smtClean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5577151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Digitální učební materiál je určen </a:t>
            </a:r>
            <a:r>
              <a:rPr lang="cs-CZ" dirty="0" smtClean="0">
                <a:solidFill>
                  <a:srgbClr val="171A1B"/>
                </a:solidFill>
              </a:rPr>
              <a:t>k </a:t>
            </a:r>
            <a:r>
              <a:rPr lang="cs-CZ" dirty="0">
                <a:solidFill>
                  <a:srgbClr val="171A1B"/>
                </a:solidFill>
              </a:rPr>
              <a:t>seznámení žáků </a:t>
            </a:r>
            <a:r>
              <a:rPr lang="cs-CZ" dirty="0" smtClean="0">
                <a:solidFill>
                  <a:srgbClr val="171A1B"/>
                </a:solidFill>
              </a:rPr>
              <a:t>se státy Rumunsko a Bulharko na JV evropského kontinentu.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</a:t>
            </a:r>
            <a:r>
              <a:rPr lang="cs-CZ" dirty="0" smtClean="0">
                <a:solidFill>
                  <a:srgbClr val="171A1B"/>
                </a:solidFill>
              </a:rPr>
              <a:t>Materiál </a:t>
            </a:r>
            <a:r>
              <a:rPr lang="cs-CZ" dirty="0">
                <a:solidFill>
                  <a:srgbClr val="171A1B"/>
                </a:solidFill>
              </a:rPr>
              <a:t>představuje </a:t>
            </a:r>
            <a:r>
              <a:rPr lang="cs-CZ" dirty="0" smtClean="0">
                <a:solidFill>
                  <a:srgbClr val="171A1B"/>
                </a:solidFill>
              </a:rPr>
              <a:t>státy Rumunsko a Bulharsko.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Je určen pro předmět zeměpis, 7. </a:t>
            </a:r>
            <a:r>
              <a:rPr lang="cs-CZ" dirty="0" smtClean="0">
                <a:solidFill>
                  <a:srgbClr val="171A1B"/>
                </a:solidFill>
              </a:rPr>
              <a:t>ročník.</a:t>
            </a:r>
            <a:endParaRPr lang="cs-CZ" dirty="0">
              <a:solidFill>
                <a:srgbClr val="171A1B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>
                <a:solidFill>
                  <a:srgbClr val="171A1B"/>
                </a:solidFill>
              </a:rPr>
              <a:t> Tento materiál vznikl jako doplňující materiál k učebnici: </a:t>
            </a:r>
            <a:r>
              <a:rPr lang="cs-CZ" dirty="0" err="1" smtClean="0">
                <a:solidFill>
                  <a:srgbClr val="171A1B"/>
                </a:solidFill>
              </a:rPr>
              <a:t>Demek</a:t>
            </a:r>
            <a:r>
              <a:rPr lang="cs-CZ" dirty="0" smtClean="0">
                <a:solidFill>
                  <a:srgbClr val="171A1B"/>
                </a:solidFill>
              </a:rPr>
              <a:t>, J., Mališ</a:t>
            </a:r>
            <a:r>
              <a:rPr lang="cs-CZ" dirty="0">
                <a:solidFill>
                  <a:srgbClr val="171A1B"/>
                </a:solidFill>
              </a:rPr>
              <a:t>, I., </a:t>
            </a:r>
            <a:r>
              <a:rPr lang="cs-CZ" i="1" dirty="0">
                <a:solidFill>
                  <a:srgbClr val="171A1B"/>
                </a:solidFill>
              </a:rPr>
              <a:t>Zeměpis 7 pro základní školu – Zeměpis světadílů. </a:t>
            </a:r>
            <a:r>
              <a:rPr lang="nn-NO" dirty="0" smtClean="0">
                <a:solidFill>
                  <a:srgbClr val="171A1B"/>
                </a:solidFill>
              </a:rPr>
              <a:t>1.</a:t>
            </a:r>
            <a:r>
              <a:rPr lang="cs-CZ" dirty="0" smtClean="0">
                <a:solidFill>
                  <a:srgbClr val="171A1B"/>
                </a:solidFill>
              </a:rPr>
              <a:t> </a:t>
            </a:r>
            <a:r>
              <a:rPr lang="nn-NO" dirty="0" smtClean="0">
                <a:solidFill>
                  <a:srgbClr val="171A1B"/>
                </a:solidFill>
              </a:rPr>
              <a:t>vyd</a:t>
            </a:r>
            <a:r>
              <a:rPr lang="nn-NO" dirty="0">
                <a:solidFill>
                  <a:srgbClr val="171A1B"/>
                </a:solidFill>
              </a:rPr>
              <a:t>. Praha: SPN, 2008</a:t>
            </a:r>
            <a:r>
              <a:rPr lang="cs-CZ" dirty="0">
                <a:solidFill>
                  <a:srgbClr val="171A1B"/>
                </a:solidFill>
              </a:rPr>
              <a:t>, ISBN </a:t>
            </a:r>
            <a:r>
              <a:rPr lang="cs-CZ" dirty="0" smtClean="0">
                <a:solidFill>
                  <a:srgbClr val="171A1B"/>
                </a:solidFill>
              </a:rPr>
              <a:t>978-80-7235-383-5</a:t>
            </a:r>
            <a:endParaRPr lang="cs-CZ" dirty="0">
              <a:solidFill>
                <a:srgbClr val="171A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0895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a Bulharsko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76076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Balkánský poloostrov</a:t>
            </a:r>
          </a:p>
          <a:p>
            <a:r>
              <a:rPr lang="cs-CZ" dirty="0" smtClean="0">
                <a:latin typeface="Calibri" pitchFamily="34" charset="0"/>
              </a:rPr>
              <a:t>Přístup k Černému moři</a:t>
            </a:r>
          </a:p>
          <a:p>
            <a:r>
              <a:rPr lang="cs-CZ" dirty="0" smtClean="0">
                <a:latin typeface="Calibri" pitchFamily="34" charset="0"/>
              </a:rPr>
              <a:t>Rozvoj turistického ruchu</a:t>
            </a:r>
          </a:p>
          <a:p>
            <a:pPr marL="0" indent="0"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82" y="1898339"/>
            <a:ext cx="3780000" cy="283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566346" y="473333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Burgas při Černém moři</a:t>
            </a:r>
            <a:endParaRPr lang="cs-CZ" sz="1400" dirty="0">
              <a:latin typeface="Calibri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9" y="3286191"/>
            <a:ext cx="3780000" cy="2835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ovéPole 10"/>
          <p:cNvSpPr txBox="1"/>
          <p:nvPr/>
        </p:nvSpPr>
        <p:spPr>
          <a:xfrm>
            <a:off x="671139" y="6121191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Calibri" pitchFamily="34" charset="0"/>
              </a:rPr>
              <a:t>Karpaty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6335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– základní charakteristika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Rumunsko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Hl</a:t>
            </a:r>
            <a:r>
              <a:rPr lang="cs-CZ" dirty="0">
                <a:latin typeface="Calibri" pitchFamily="34" charset="0"/>
              </a:rPr>
              <a:t>. město </a:t>
            </a:r>
            <a:r>
              <a:rPr lang="cs-CZ" dirty="0" smtClean="0">
                <a:latin typeface="Calibri" pitchFamily="34" charset="0"/>
              </a:rPr>
              <a:t>Bukurešť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22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238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err="1" smtClean="0">
                <a:latin typeface="Calibri" pitchFamily="34" charset="0"/>
              </a:rPr>
              <a:t>leu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rumunština</a:t>
            </a:r>
            <a:endParaRPr lang="cs-CZ" dirty="0"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596250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516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>
                <a:latin typeface="Calibri" pitchFamily="34" charset="0"/>
              </a:rPr>
              <a:t>Těžba nerostných </a:t>
            </a:r>
            <a:r>
              <a:rPr lang="cs-CZ" sz="2600" dirty="0" smtClean="0">
                <a:latin typeface="Calibri" pitchFamily="34" charset="0"/>
              </a:rPr>
              <a:t>surovin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Ropa, zemní plyn, rudy barevných kovů, soli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Hutnictví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Strojírenství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Chemický průmysl</a:t>
            </a:r>
            <a:endParaRPr lang="cs-CZ" sz="2600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7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276872"/>
            <a:ext cx="4212913" cy="29543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6204520" y="5231177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Dacia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6104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mtClean="0">
                <a:latin typeface="Calibri" pitchFamily="34" charset="0"/>
              </a:rPr>
              <a:t>Rumunsko – hospodářství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0899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Dobré přírodní </a:t>
            </a:r>
            <a:r>
              <a:rPr lang="cs-CZ" sz="2600" dirty="0" smtClean="0">
                <a:latin typeface="Calibri" pitchFamily="34" charset="0"/>
              </a:rPr>
              <a:t>podmínky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 smtClean="0">
                <a:latin typeface="Calibri" pitchFamily="34" charset="0"/>
              </a:rPr>
              <a:t>Úrodná </a:t>
            </a:r>
            <a:r>
              <a:rPr lang="cs-CZ" i="1" dirty="0">
                <a:latin typeface="Calibri" pitchFamily="34" charset="0"/>
              </a:rPr>
              <a:t>Rumunská nížina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Značně zaostalé</a:t>
            </a:r>
            <a:endParaRPr lang="cs-CZ" sz="26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Pěstování pšenice, </a:t>
            </a:r>
            <a:r>
              <a:rPr lang="cs-CZ" sz="2600" dirty="0" smtClean="0">
                <a:latin typeface="Calibri" pitchFamily="34" charset="0"/>
              </a:rPr>
              <a:t>kukuřice</a:t>
            </a:r>
            <a:r>
              <a:rPr lang="cs-CZ" sz="2600" dirty="0" smtClean="0">
                <a:latin typeface="Calibri" pitchFamily="34" charset="0"/>
              </a:rPr>
              <a:t>, zeleniny</a:t>
            </a:r>
          </a:p>
          <a:p>
            <a:pPr>
              <a:lnSpc>
                <a:spcPct val="150000"/>
              </a:lnSpc>
            </a:pPr>
            <a:r>
              <a:rPr lang="cs-CZ" sz="2600" dirty="0" smtClean="0">
                <a:latin typeface="Calibri" pitchFamily="34" charset="0"/>
              </a:rPr>
              <a:t>Chov prasat a ovcí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330" y="2780928"/>
            <a:ext cx="4500500" cy="2520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5580112" y="530141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Zemědělská krajina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64695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mtClean="0">
                <a:latin typeface="Calibri" pitchFamily="34" charset="0"/>
              </a:rPr>
              <a:t>Rumunsko – hospodářství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39" y="5805263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6214181" y="5292737"/>
            <a:ext cx="1525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100" dirty="0" smtClean="0">
                <a:latin typeface="Calibri" pitchFamily="34" charset="0"/>
              </a:rPr>
              <a:t>Bran – „hrad hraběte Drákuly“</a:t>
            </a:r>
            <a:endParaRPr lang="cs-CZ" sz="1100" dirty="0">
              <a:latin typeface="Calibri" pitchFamily="34" charset="0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94300" y="1473646"/>
            <a:ext cx="3657600" cy="2317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sz="3100" dirty="0">
                <a:latin typeface="Calibri" pitchFamily="34" charset="0"/>
              </a:rPr>
              <a:t>Cestovní </a:t>
            </a:r>
            <a:r>
              <a:rPr lang="cs-CZ" sz="3100" dirty="0" smtClean="0">
                <a:latin typeface="Calibri" pitchFamily="34" charset="0"/>
              </a:rPr>
              <a:t>ruch</a:t>
            </a:r>
          </a:p>
          <a:p>
            <a:pPr>
              <a:lnSpc>
                <a:spcPct val="150000"/>
              </a:lnSpc>
            </a:pPr>
            <a:r>
              <a:rPr lang="cs-CZ" sz="3100" dirty="0">
                <a:latin typeface="Calibri" pitchFamily="34" charset="0"/>
              </a:rPr>
              <a:t>Karpaty</a:t>
            </a:r>
          </a:p>
          <a:p>
            <a:pPr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</a:rPr>
              <a:t>H</a:t>
            </a:r>
            <a:r>
              <a:rPr lang="cs-CZ" sz="3100" dirty="0" smtClean="0">
                <a:latin typeface="Calibri" pitchFamily="34" charset="0"/>
              </a:rPr>
              <a:t>orské túry, rafting </a:t>
            </a:r>
          </a:p>
          <a:p>
            <a:pPr>
              <a:lnSpc>
                <a:spcPct val="150000"/>
              </a:lnSpc>
            </a:pPr>
            <a:r>
              <a:rPr lang="cs-CZ" sz="3100" dirty="0" smtClean="0">
                <a:latin typeface="Calibri" pitchFamily="34" charset="0"/>
              </a:rPr>
              <a:t>Nízká úroveň služeb</a:t>
            </a:r>
            <a:endParaRPr lang="cs-CZ" sz="31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533" y="1621299"/>
            <a:ext cx="2378160" cy="3671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3446769" cy="2585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721885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latin typeface="Calibri" pitchFamily="34" charset="0"/>
              </a:rPr>
              <a:t>Rumunsko - obyvatelstvo 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Soustředění obyvatelstva v Rumunské nížině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Bukurešť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Soustředění průmyslu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Brašov</a:t>
            </a:r>
          </a:p>
          <a:p>
            <a:pPr>
              <a:lnSpc>
                <a:spcPct val="140000"/>
              </a:lnSpc>
            </a:pPr>
            <a:r>
              <a:rPr lang="cs-CZ" sz="2600" dirty="0" smtClean="0">
                <a:latin typeface="Calibri" pitchFamily="34" charset="0"/>
              </a:rPr>
              <a:t>Konstanca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cs-CZ" i="1" dirty="0">
                <a:latin typeface="Calibri" pitchFamily="34" charset="0"/>
              </a:rPr>
              <a:t>Přístav 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1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51" y="2128289"/>
            <a:ext cx="4084034" cy="27363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6566056" y="4864592"/>
            <a:ext cx="204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 smtClean="0">
                <a:latin typeface="Calibri" pitchFamily="34" charset="0"/>
              </a:rPr>
              <a:t>Brašov</a:t>
            </a:r>
            <a:endParaRPr lang="cs-CZ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6605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66CC"/>
            </a:gs>
            <a:gs pos="25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sz="4200" dirty="0" smtClean="0">
                <a:latin typeface="Calibri" pitchFamily="34" charset="0"/>
              </a:rPr>
              <a:t>Bulharsko – základní charakteristika</a:t>
            </a:r>
            <a:endParaRPr lang="cs-CZ" sz="4200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Bulharská republika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Hl. město </a:t>
            </a:r>
            <a:r>
              <a:rPr lang="cs-CZ" dirty="0" smtClean="0">
                <a:latin typeface="Calibri" pitchFamily="34" charset="0"/>
              </a:rPr>
              <a:t>Sofie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alibri" pitchFamily="34" charset="0"/>
              </a:rPr>
              <a:t>7 </a:t>
            </a:r>
            <a:r>
              <a:rPr lang="cs-CZ" dirty="0">
                <a:latin typeface="Calibri" pitchFamily="34" charset="0"/>
              </a:rPr>
              <a:t>mil. obyvatel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Rozloha </a:t>
            </a:r>
            <a:r>
              <a:rPr lang="cs-CZ" dirty="0" smtClean="0">
                <a:latin typeface="Calibri" pitchFamily="34" charset="0"/>
              </a:rPr>
              <a:t>111 </a:t>
            </a:r>
            <a:r>
              <a:rPr lang="cs-CZ" dirty="0">
                <a:latin typeface="Calibri" pitchFamily="34" charset="0"/>
              </a:rPr>
              <a:t>tis. km²</a:t>
            </a: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Měna </a:t>
            </a:r>
            <a:r>
              <a:rPr lang="cs-CZ" dirty="0" smtClean="0">
                <a:latin typeface="Calibri" pitchFamily="34" charset="0"/>
              </a:rPr>
              <a:t>lev</a:t>
            </a:r>
            <a:endParaRPr lang="cs-CZ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latin typeface="Calibri" pitchFamily="34" charset="0"/>
              </a:rPr>
              <a:t>Jazyk </a:t>
            </a:r>
            <a:r>
              <a:rPr lang="cs-CZ" dirty="0" smtClean="0">
                <a:latin typeface="Calibri" pitchFamily="34" charset="0"/>
              </a:rPr>
              <a:t>bulharština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31" y="5805264"/>
            <a:ext cx="3657600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 bwMode="auto">
          <a:xfrm>
            <a:off x="467544" y="1412776"/>
            <a:ext cx="82089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24" y="2219343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6266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377</Words>
  <Application>Microsoft Office PowerPoint</Application>
  <PresentationFormat>Předvádění na obrazovce (4:3)</PresentationFormat>
  <Paragraphs>103</Paragraphs>
  <Slides>14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1_Výchozí návrh</vt:lpstr>
      <vt:lpstr>Rumunsko a Bulharsko   Z_132_Evropa_Rumunsko a Bulharsko</vt:lpstr>
      <vt:lpstr>Anotace:</vt:lpstr>
      <vt:lpstr>Rumunsko a Bulharsko</vt:lpstr>
      <vt:lpstr>Rumunsko – základní charakteristika</vt:lpstr>
      <vt:lpstr>Rumunsko – hospodářství</vt:lpstr>
      <vt:lpstr>Rumunsko – hospodářství</vt:lpstr>
      <vt:lpstr>Rumunsko – hospodářství</vt:lpstr>
      <vt:lpstr>Rumunsko - obyvatelstvo </vt:lpstr>
      <vt:lpstr>Bulharsko – základní charakteristika</vt:lpstr>
      <vt:lpstr>Bulharsko – hospodářství</vt:lpstr>
      <vt:lpstr>Bulharsko – cestovní ruch</vt:lpstr>
      <vt:lpstr>Bulharsko – obyvatelstvo a sídla</vt:lpstr>
      <vt:lpstr>Použité zdroje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Itálie, Řecko</dc:title>
  <dc:creator>pc</dc:creator>
  <cp:lastModifiedBy>pc</cp:lastModifiedBy>
  <cp:revision>617</cp:revision>
  <dcterms:created xsi:type="dcterms:W3CDTF">2012-12-26T11:03:03Z</dcterms:created>
  <dcterms:modified xsi:type="dcterms:W3CDTF">2014-09-29T17:33:57Z</dcterms:modified>
</cp:coreProperties>
</file>