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23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4" r:id="rId15"/>
    <p:sldId id="271" r:id="rId16"/>
    <p:sldId id="272" r:id="rId17"/>
    <p:sldId id="273" r:id="rId18"/>
    <p:sldId id="275" r:id="rId19"/>
    <p:sldId id="267" r:id="rId20"/>
    <p:sldId id="268" r:id="rId21"/>
    <p:sldId id="258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12. 9. 2013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rcQHQroHy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UwhCp4ilm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Orl%C3%ADk_2.jpg" TargetMode="External"/><Relationship Id="rId13" Type="http://schemas.openxmlformats.org/officeDocument/2006/relationships/hyperlink" Target="http://cs.wikipedia.org/wiki/Soubor:Rance_tidal_power_plant.JPG" TargetMode="External"/><Relationship Id="rId3" Type="http://schemas.openxmlformats.org/officeDocument/2006/relationships/hyperlink" Target="http://cs.wikipedia.org/wiki/Soubor:Mlyn_Hut.jpg" TargetMode="External"/><Relationship Id="rId7" Type="http://schemas.openxmlformats.org/officeDocument/2006/relationships/hyperlink" Target="http://cs.wikipedia.org/wiki/Soubor:ThreeGorgesDam-China2009.jpg" TargetMode="External"/><Relationship Id="rId12" Type="http://schemas.openxmlformats.org/officeDocument/2006/relationships/hyperlink" Target="http://www.youtube.com/watch?v=fUwhCp4ilm0" TargetMode="External"/><Relationship Id="rId2" Type="http://schemas.openxmlformats.org/officeDocument/2006/relationships/hyperlink" Target="http://cs.wiktionary.org/wiki/Soubor:Navatas.JPEG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Hydroelectric_dam-letters.svg" TargetMode="External"/><Relationship Id="rId11" Type="http://schemas.openxmlformats.org/officeDocument/2006/relationships/hyperlink" Target="http://www.youtube.com/watch?v=trcQHQroHyw" TargetMode="External"/><Relationship Id="rId5" Type="http://schemas.openxmlformats.org/officeDocument/2006/relationships/hyperlink" Target="http://commons.wikimedia.org/wiki/File:Nokkenschijf_hamer.png" TargetMode="External"/><Relationship Id="rId15" Type="http://schemas.openxmlformats.org/officeDocument/2006/relationships/hyperlink" Target="http://en.wikipedia.org/wiki/File:Optbuoy.jp" TargetMode="External"/><Relationship Id="rId10" Type="http://schemas.openxmlformats.org/officeDocument/2006/relationships/hyperlink" Target="http://cs.wikipedia.org/wiki/Soubor:DalesicePowerStation.jpg" TargetMode="External"/><Relationship Id="rId4" Type="http://schemas.openxmlformats.org/officeDocument/2006/relationships/hyperlink" Target="http://commons.wikimedia.org/wiki/File:Tobiashammer_hammer_front.jpg" TargetMode="External"/><Relationship Id="rId9" Type="http://schemas.openxmlformats.org/officeDocument/2006/relationships/hyperlink" Target="http://cs.wikipedia.org/wiki/Soubor:Dlouhe_strane_horni_nadrz.jpg" TargetMode="External"/><Relationship Id="rId14" Type="http://schemas.openxmlformats.org/officeDocument/2006/relationships/hyperlink" Target="http://en.wikipedia.org/wiki/File:Barrage_de_la_Ranc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VODNÍ ENERGIE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Ch_109_Energie_Vodní </a:t>
            </a:r>
            <a:r>
              <a:rPr lang="cs-CZ" b="1" dirty="0" smtClean="0"/>
              <a:t>energie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3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1800" y="190500"/>
            <a:ext cx="551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Vodní elektrárna Orlík na Vltavě – výkon 364 MW.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0000"/>
            <a:ext cx="8382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25400" y="152400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Přečerpávací vodní elektrárny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ukládají energii v podobě naakumulované vody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vodu přečerpává v noci – elektrické energie je přebytek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využívají se v době energetických špiček k jejich pokrytí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5486400" cy="4114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86400" y="2743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Přečerpávací elektrárna Dlouhé Stráně - horní </a:t>
            </a:r>
            <a:r>
              <a:rPr lang="cs-CZ" sz="2400" dirty="0" smtClean="0"/>
              <a:t>nádrž – naše nejvýkonnější vodní elektrárna – 650MW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287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25400" y="152400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Exkurze Dlouhé stráně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3000" y="523007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www.youtube.com/watch?v=trcQHQroHyw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5" y="1905000"/>
            <a:ext cx="4514850" cy="2505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43000" y="98339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Včetně úsměvné oslavné písně na ČEZ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327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47460"/>
            <a:ext cx="6670120" cy="50025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7800" y="1524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Přečerpávací elektrárna Dalešice  na řece Jihlavě–  u Dukovan – výkon 480 MW – druhá nejvýkonnější vodní elektrárna u nás.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1725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-25400" y="152400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Přílivové elektrárny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9700" y="1021497"/>
            <a:ext cx="885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periodického přílivu a odlivu.</a:t>
            </a:r>
          </a:p>
          <a:p>
            <a:r>
              <a:rPr lang="cs-CZ" sz="2400" dirty="0" smtClean="0"/>
              <a:t>Lze vybudovat pouze v místech s dostatečně vysokým přílivem.</a:t>
            </a:r>
          </a:p>
          <a:p>
            <a:r>
              <a:rPr lang="cs-CZ" sz="2400" dirty="0" smtClean="0"/>
              <a:t>Dají se využívat i jako přečerpávací elektrárny.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219325"/>
            <a:ext cx="6184900" cy="4638675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39700" y="304799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Přílivová elektrárna na řece Rance</a:t>
            </a:r>
          </a:p>
        </p:txBody>
      </p:sp>
    </p:spTree>
    <p:extLst>
      <p:ext uri="{BB962C8B-B14F-4D97-AF65-F5344CB8AC3E}">
        <p14:creationId xmlns:p14="http://schemas.microsoft.com/office/powerpoint/2010/main" val="119833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40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261729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Přílivová elektrárna na řece Rance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025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500" y="475397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Přílivová elektrárna na řece Rance – Francie, Bretaň – spuštěná v roce 1966.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43000" y="514436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hlinkClick r:id="rId3"/>
              </a:rPr>
              <a:t>http</a:t>
            </a:r>
            <a:r>
              <a:rPr lang="fr-FR" sz="2400" dirty="0">
                <a:hlinkClick r:id="rId3"/>
              </a:rPr>
              <a:t>://</a:t>
            </a:r>
            <a:r>
              <a:rPr lang="fr-FR" sz="2400" dirty="0" smtClean="0">
                <a:hlinkClick r:id="rId3"/>
              </a:rPr>
              <a:t>www.youtube.com/watch?v=fUwhCp4ilm0</a:t>
            </a: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76400"/>
            <a:ext cx="6019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5064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500" y="228600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Energie mořských vln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4800" y="1067157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Produkuje zatím velmi málo energie. </a:t>
            </a:r>
          </a:p>
          <a:p>
            <a:r>
              <a:rPr lang="cs-CZ" sz="2400" dirty="0" smtClean="0"/>
              <a:t>V budoucnosti perspektivní. Dnes využívá např. Portugalsko, Velká Británie, Austrálie, USA.</a:t>
            </a:r>
          </a:p>
          <a:p>
            <a:r>
              <a:rPr lang="cs-CZ" sz="2400" dirty="0" smtClean="0"/>
              <a:t>Budují se tzv. vlnové farmy.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09082"/>
            <a:ext cx="3416300" cy="445118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30200" y="32766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PB150 </a:t>
            </a:r>
            <a:r>
              <a:rPr lang="en-US" sz="2400" dirty="0" err="1"/>
              <a:t>PowerBuoy</a:t>
            </a:r>
            <a:r>
              <a:rPr lang="en-US" sz="2400" dirty="0"/>
              <a:t> </a:t>
            </a:r>
            <a:r>
              <a:rPr lang="cs-CZ" sz="2400" dirty="0" smtClean="0"/>
              <a:t>s výkonem až </a:t>
            </a:r>
            <a:r>
              <a:rPr lang="en-US" sz="2400" dirty="0" smtClean="0"/>
              <a:t>150 </a:t>
            </a:r>
            <a:r>
              <a:rPr lang="en-US" sz="2400" dirty="0"/>
              <a:t>kW</a:t>
            </a:r>
            <a:r>
              <a:rPr lang="en-US" sz="2400" dirty="0" smtClean="0"/>
              <a:t>.</a:t>
            </a:r>
            <a:r>
              <a:rPr lang="cs-CZ" sz="2400" dirty="0" smtClean="0"/>
              <a:t> Pohyby nahoru a dolů využívá ke generování elektrické energie. USA a Austrálie.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8388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22400" y="152400"/>
            <a:ext cx="635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Výhody vodní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752600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obnovitelný zdroj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minimálně znečisťují okolí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minimální obsluha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lze je ovládat na dálku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rychle startují – v řádech desítek sekund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další účely – protipovodňové, vodohospodářské, rekreační, rybolov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2855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22400" y="152400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Nevýhody vodní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371600"/>
            <a:ext cx="8724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u přehrad - zatopení velkého území (města, vesnice)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drahá a časově náročná výstavba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menší výkon než hlavní zdroje energie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brání lodnímu provozu na řece – stavba zdymadel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brání tahu ryb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narušení biologické rovnováhy v krajině – změna teplotního režimu v řece – pod hrází studená voda, změna mikroklimatu krajiny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hrozí havárie – protržení přehrady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u velkých nádrží se z vody vyvazuje při vypouštění metan vznikající z kalů na dně</a:t>
            </a:r>
          </a:p>
        </p:txBody>
      </p:sp>
    </p:spTree>
    <p:extLst>
      <p:ext uri="{BB962C8B-B14F-4D97-AF65-F5344CB8AC3E}">
        <p14:creationId xmlns:p14="http://schemas.microsoft.com/office/powerpoint/2010/main" val="277727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 smtClean="0"/>
              <a:t>                   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a upevňování </a:t>
            </a:r>
            <a:r>
              <a:rPr lang="cs-CZ" dirty="0"/>
              <a:t>učiva o </a:t>
            </a:r>
            <a:r>
              <a:rPr lang="cs-CZ" dirty="0" smtClean="0"/>
              <a:t>obnovitelných zdrojích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obnovitelných zdrojích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</a:t>
            </a:r>
            <a:r>
              <a:rPr lang="cs-CZ" dirty="0" smtClean="0"/>
              <a:t>chemie </a:t>
            </a:r>
            <a:r>
              <a:rPr lang="cs-CZ" dirty="0"/>
              <a:t>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BENEŠ, </a:t>
            </a:r>
            <a:r>
              <a:rPr lang="cs-CZ" dirty="0" smtClean="0"/>
              <a:t>P., </a:t>
            </a:r>
            <a:r>
              <a:rPr lang="cs-CZ" dirty="0" smtClean="0"/>
              <a:t>PUMPR, </a:t>
            </a:r>
            <a:r>
              <a:rPr lang="cs-CZ" dirty="0" smtClean="0"/>
              <a:t>V., </a:t>
            </a:r>
            <a:r>
              <a:rPr lang="cs-CZ" dirty="0" smtClean="0"/>
              <a:t>BANÝR, </a:t>
            </a:r>
            <a:r>
              <a:rPr lang="cs-CZ" smtClean="0"/>
              <a:t>J. </a:t>
            </a:r>
            <a:r>
              <a:rPr lang="cs-CZ" i="1" smtClean="0"/>
              <a:t>Základy </a:t>
            </a:r>
            <a:r>
              <a:rPr lang="cs-CZ" i="1" dirty="0" smtClean="0"/>
              <a:t>chemie 2 pro 2. stupeň  </a:t>
            </a:r>
          </a:p>
          <a:p>
            <a:pPr eaLnBrk="1" hangingPunct="1"/>
            <a:r>
              <a:rPr lang="cs-CZ" i="1" dirty="0"/>
              <a:t> </a:t>
            </a:r>
            <a:r>
              <a:rPr lang="cs-CZ" i="1" dirty="0" smtClean="0"/>
              <a:t>    základní </a:t>
            </a:r>
            <a:r>
              <a:rPr lang="cs-CZ" i="1" dirty="0"/>
              <a:t>školy a nižší ročníky víceletých </a:t>
            </a:r>
            <a:r>
              <a:rPr lang="cs-CZ" i="1" dirty="0" smtClean="0"/>
              <a:t>gymnázií a střední </a:t>
            </a:r>
            <a:r>
              <a:rPr lang="cs-CZ" i="1" dirty="0" smtClean="0"/>
              <a:t>školy</a:t>
            </a:r>
            <a:r>
              <a:rPr lang="cs-CZ" i="1" dirty="0"/>
              <a:t>.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FORTUNA, Praha 1997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Navatas.JPEG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2013-02-16].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cs.wiktionary.org/wiki/Soubor:Navatas.JPEG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Mlyn</a:t>
            </a:r>
            <a:r>
              <a:rPr lang="cs-CZ" sz="1100" dirty="0"/>
              <a:t> Hut.jpg.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2013-02-16].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cs.wikipedia.org/wiki/Soubor:Mlyn_Hut.jpg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Tobiashammer</a:t>
            </a:r>
            <a:r>
              <a:rPr lang="cs-CZ" sz="1100" dirty="0"/>
              <a:t> </a:t>
            </a:r>
            <a:r>
              <a:rPr lang="cs-CZ" sz="1100" dirty="0" err="1"/>
              <a:t>hammer</a:t>
            </a:r>
            <a:r>
              <a:rPr lang="cs-CZ" sz="1100" dirty="0"/>
              <a:t> front.jpg.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2013-02-16].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commons.wikimedia.org/wiki/File:Tobiashammer_hammer_front.jpg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Nokkenschijf</a:t>
            </a:r>
            <a:r>
              <a:rPr lang="cs-CZ" sz="1100" dirty="0"/>
              <a:t> hamer.png.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2013-02-16].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commons.wikimedia.org/wiki/File:Nokkenschijf_hamer.png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Hydroelectric</a:t>
            </a:r>
            <a:r>
              <a:rPr lang="cs-CZ" sz="1100" dirty="0"/>
              <a:t> dam-</a:t>
            </a:r>
            <a:r>
              <a:rPr lang="cs-CZ" sz="1100" dirty="0" err="1"/>
              <a:t>letters.svg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2013-02-16].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cs.wikipedia.org/wiki/Soubor:Hydroelectric_dam-letters.svg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ThreeGorgesDam-China2009.jpg.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2013-02-16].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cs.wikipedia.org/wiki/Soubor:ThreeGorgesDam-China2009.jpg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Orlík 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2013-02-16].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cs.wikipedia.org/wiki/Soubor:Orl%C3%ADk_2.jpg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Dlouhe</a:t>
            </a:r>
            <a:r>
              <a:rPr lang="cs-CZ" sz="1100" dirty="0"/>
              <a:t> </a:t>
            </a:r>
            <a:r>
              <a:rPr lang="cs-CZ" sz="1100" dirty="0" err="1"/>
              <a:t>strane</a:t>
            </a:r>
            <a:r>
              <a:rPr lang="cs-CZ" sz="1100" dirty="0"/>
              <a:t> </a:t>
            </a:r>
            <a:r>
              <a:rPr lang="cs-CZ" sz="1100" dirty="0" err="1"/>
              <a:t>horni</a:t>
            </a:r>
            <a:r>
              <a:rPr lang="cs-CZ" sz="1100" dirty="0"/>
              <a:t> nadrz.jpg.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2013-02-16].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cs.wikipedia.org/wiki/Soubor:Dlouhe_strane_horni_nadrz.jpg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DalesicePowerStation.jpg.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2013-02-16].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cs.wikipedia.org/wiki/Soubor:DalesicePowerStation.jpg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i="1" dirty="0"/>
              <a:t>Přečerpávací vodní elektrárna Dlouhé stráně</a:t>
            </a:r>
            <a:r>
              <a:rPr lang="cs-CZ" sz="1100" dirty="0"/>
              <a:t>. 2007.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www.youtube.com/watch?v=trcQHQroHyw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100" i="1" dirty="0"/>
              <a:t>L'usine marémotrice de la Rance en a toujours sous le clapot</a:t>
            </a:r>
            <a:r>
              <a:rPr lang="fr-FR" sz="1100" dirty="0"/>
              <a:t>. 2012. Dostupné z: </a:t>
            </a:r>
            <a:r>
              <a:rPr lang="fr-FR" sz="1100" dirty="0">
                <a:hlinkClick r:id="rId12"/>
              </a:rPr>
              <a:t>http://</a:t>
            </a:r>
            <a:r>
              <a:rPr lang="fr-FR" sz="1100" dirty="0" smtClean="0">
                <a:hlinkClick r:id="rId12"/>
              </a:rPr>
              <a:t>www.youtube.com/watch?v=fUwhCp4ilm0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Rance </a:t>
            </a:r>
            <a:r>
              <a:rPr lang="cs-CZ" sz="1100" dirty="0" err="1"/>
              <a:t>tidal</a:t>
            </a:r>
            <a:r>
              <a:rPr lang="cs-CZ" sz="1100" dirty="0"/>
              <a:t> </a:t>
            </a:r>
            <a:r>
              <a:rPr lang="cs-CZ" sz="1100" dirty="0" err="1"/>
              <a:t>power</a:t>
            </a:r>
            <a:r>
              <a:rPr lang="cs-CZ" sz="1100" dirty="0"/>
              <a:t> plant.JPG.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2013-02-16].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cs.wikipedia.org/wiki/Soubor:Rance_tidal_power_plant.JPG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Barrage</a:t>
            </a:r>
            <a:r>
              <a:rPr lang="cs-CZ" sz="1100" dirty="0"/>
              <a:t> de la Rance.jpg.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2013-02-16].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en.wikipedia.org/wiki/File:Barrage_de_la_Rance.jpg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Optbuoy.jpg.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2013-02-16]. Dostupné z: </a:t>
            </a:r>
            <a:r>
              <a:rPr lang="cs-CZ" sz="1100" dirty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en.wikipedia.org/wiki/File:Optbuoy.jp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41910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Vodní energie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9700" y="2036296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 zejména </a:t>
            </a:r>
            <a:r>
              <a:rPr lang="cs-CZ" sz="2400" dirty="0" smtClean="0">
                <a:solidFill>
                  <a:srgbClr val="FFC000"/>
                </a:solidFill>
              </a:rPr>
              <a:t>pohybová energie vody </a:t>
            </a:r>
            <a:r>
              <a:rPr lang="cs-CZ" sz="2400" dirty="0" smtClean="0"/>
              <a:t>– </a:t>
            </a:r>
            <a:r>
              <a:rPr lang="cs-CZ" sz="2400" dirty="0" smtClean="0">
                <a:solidFill>
                  <a:srgbClr val="FFC000"/>
                </a:solidFill>
              </a:rPr>
              <a:t>mění se</a:t>
            </a:r>
            <a:r>
              <a:rPr lang="cs-CZ" sz="2400" dirty="0" smtClean="0"/>
              <a:t> ve vodních elektrárnách </a:t>
            </a:r>
            <a:r>
              <a:rPr lang="cs-CZ" sz="2400" dirty="0" smtClean="0">
                <a:solidFill>
                  <a:srgbClr val="FFC000"/>
                </a:solidFill>
              </a:rPr>
              <a:t>na elektrickou energii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e</a:t>
            </a:r>
            <a:r>
              <a:rPr lang="cs-CZ" sz="2400" dirty="0" smtClean="0"/>
              <a:t>nergie vodních toků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energie přílivu a odlivu – slapové jevy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energie mořských vln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737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7000" y="157856"/>
            <a:ext cx="3911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 od starověku    </a:t>
            </a:r>
            <a:r>
              <a:rPr lang="cs-CZ" sz="2400" dirty="0" smtClean="0">
                <a:solidFill>
                  <a:srgbClr val="FFC000"/>
                </a:solidFill>
              </a:rPr>
              <a:t>k dopravě</a:t>
            </a:r>
            <a:r>
              <a:rPr lang="cs-CZ" sz="2400" dirty="0" smtClean="0"/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lodě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vory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splavování dřeva</a:t>
            </a:r>
          </a:p>
          <a:p>
            <a:endParaRPr lang="cs-CZ" sz="2400" dirty="0"/>
          </a:p>
          <a:p>
            <a:r>
              <a:rPr lang="cs-CZ" sz="2400" dirty="0" smtClean="0"/>
              <a:t>Později </a:t>
            </a:r>
            <a:r>
              <a:rPr lang="cs-CZ" sz="2400" dirty="0" smtClean="0">
                <a:solidFill>
                  <a:srgbClr val="FFC000"/>
                </a:solidFill>
              </a:rPr>
              <a:t>pohon mechanismů</a:t>
            </a:r>
            <a:r>
              <a:rPr lang="cs-CZ" sz="2400" dirty="0" smtClean="0"/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mlýny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čerpadla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pily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hamr</a:t>
            </a:r>
            <a:r>
              <a:rPr lang="cs-CZ" sz="2400" dirty="0"/>
              <a:t>y</a:t>
            </a:r>
            <a:endParaRPr lang="cs-CZ" sz="2400" dirty="0" smtClean="0"/>
          </a:p>
          <a:p>
            <a:r>
              <a:rPr lang="cs-CZ" sz="2400" dirty="0" smtClean="0"/>
              <a:t>První vodní elektrárna postavena v USA v roce 1882 ve státě Wisconsin.</a:t>
            </a:r>
          </a:p>
          <a:p>
            <a:r>
              <a:rPr lang="cs-CZ" sz="2400" dirty="0" smtClean="0"/>
              <a:t>Dnes se využívá hlavně na výrobu elektrické energie.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94" y="304800"/>
            <a:ext cx="4975906" cy="3733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39494" y="4025900"/>
            <a:ext cx="497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Vor – zastarale </a:t>
            </a:r>
            <a:r>
              <a:rPr lang="cs-CZ" sz="2400" dirty="0" smtClean="0">
                <a:solidFill>
                  <a:srgbClr val="FFC000"/>
                </a:solidFill>
              </a:rPr>
              <a:t>plť</a:t>
            </a:r>
            <a:r>
              <a:rPr lang="cs-CZ" sz="2400" dirty="0" smtClean="0"/>
              <a:t> – plavidlo ze svázaných klád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194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628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7000" y="87226"/>
            <a:ext cx="391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Vodní </a:t>
            </a:r>
            <a:r>
              <a:rPr lang="cs-CZ" sz="2400" dirty="0"/>
              <a:t>mlýn Huť v Praze na Čertovce</a:t>
            </a: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631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628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7000" y="87226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Hamr – kovárna poháněná vodním kolem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73667"/>
            <a:ext cx="8826500" cy="5884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66800"/>
            <a:ext cx="22002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81200" y="0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Vodní elektrárna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28600" y="1371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Dělení: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malé vodní elektrárny do 10 MW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vodní elektrárny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přečerpávací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přílivové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r>
              <a:rPr lang="cs-CZ" sz="2400" dirty="0"/>
              <a:t>V</a:t>
            </a:r>
            <a:r>
              <a:rPr lang="cs-CZ" sz="2400" dirty="0" smtClean="0"/>
              <a:t>yužívá se výškového rozdílu hladin a množství vody. Budují se proto jezy</a:t>
            </a:r>
            <a:r>
              <a:rPr lang="cs-CZ" sz="2400" dirty="0"/>
              <a:t> </a:t>
            </a:r>
            <a:r>
              <a:rPr lang="cs-CZ" sz="2400" dirty="0" smtClean="0"/>
              <a:t>a přehrady.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93743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81200" y="0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Vodní elektrárna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8600" y="830997"/>
            <a:ext cx="312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 - hladina přehradní nádrže</a:t>
            </a:r>
          </a:p>
          <a:p>
            <a:r>
              <a:rPr lang="cs-CZ" sz="2400" dirty="0"/>
              <a:t>B - Budova elektrárny</a:t>
            </a:r>
          </a:p>
          <a:p>
            <a:r>
              <a:rPr lang="cs-CZ" sz="2400" dirty="0"/>
              <a:t>C - turbína, kolem ní rozváděcí kolo a pod ní odtokový kanál</a:t>
            </a:r>
          </a:p>
          <a:p>
            <a:r>
              <a:rPr lang="cs-CZ" sz="2400" dirty="0"/>
              <a:t>D - generátor na společné ose s turbínou</a:t>
            </a:r>
          </a:p>
          <a:p>
            <a:r>
              <a:rPr lang="cs-CZ" sz="2400" dirty="0"/>
              <a:t>E - česle a uzávěr</a:t>
            </a:r>
          </a:p>
          <a:p>
            <a:r>
              <a:rPr lang="cs-CZ" sz="2400" dirty="0"/>
              <a:t>F - přívodní kanál</a:t>
            </a:r>
          </a:p>
          <a:p>
            <a:r>
              <a:rPr lang="cs-CZ" sz="2400" dirty="0"/>
              <a:t>G - transformátor, napojující elektrárnu do rozvodné sítě</a:t>
            </a:r>
          </a:p>
          <a:p>
            <a:r>
              <a:rPr lang="cs-CZ" sz="2400" dirty="0"/>
              <a:t>H - odtok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4400"/>
            <a:ext cx="5742214" cy="38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3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2622"/>
            <a:ext cx="8784265" cy="52099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25400" y="50361"/>
            <a:ext cx="551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Přehrada Tři soutěsky – na řece </a:t>
            </a:r>
            <a:r>
              <a:rPr lang="cs-CZ" sz="2400" dirty="0"/>
              <a:t>Jang-c'-</a:t>
            </a:r>
            <a:r>
              <a:rPr lang="cs-CZ" sz="2400" dirty="0" err="1" smtClean="0"/>
              <a:t>ťiang</a:t>
            </a:r>
            <a:r>
              <a:rPr lang="cs-CZ" sz="2400" dirty="0" smtClean="0"/>
              <a:t> v Číně– největší elektrárna (nejen vodní) na světě. Výkon 22 400 MW  - tj. asi 11 Dukovan</a:t>
            </a:r>
          </a:p>
        </p:txBody>
      </p:sp>
    </p:spTree>
    <p:extLst>
      <p:ext uri="{BB962C8B-B14F-4D97-AF65-F5344CB8AC3E}">
        <p14:creationId xmlns:p14="http://schemas.microsoft.com/office/powerpoint/2010/main" val="19129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1122</Words>
  <Application>Microsoft Office PowerPoint</Application>
  <PresentationFormat>Předvádění na obrazovce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Živly</vt:lpstr>
      <vt:lpstr>VODNÍ ENERGIE</vt:lpstr>
      <vt:lpstr>Anotace:</vt:lpstr>
      <vt:lpstr>Vodní energie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Lenka</cp:lastModifiedBy>
  <cp:revision>104</cp:revision>
  <cp:lastPrinted>1601-01-01T00:00:00Z</cp:lastPrinted>
  <dcterms:created xsi:type="dcterms:W3CDTF">1601-01-01T00:00:00Z</dcterms:created>
  <dcterms:modified xsi:type="dcterms:W3CDTF">2013-09-12T15:43:09Z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