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5" r:id="rId2"/>
  </p:sldMasterIdLst>
  <p:notesMasterIdLst>
    <p:notesMasterId r:id="rId24"/>
  </p:notesMasterIdLst>
  <p:sldIdLst>
    <p:sldId id="256" r:id="rId3"/>
    <p:sldId id="259" r:id="rId4"/>
    <p:sldId id="257" r:id="rId5"/>
    <p:sldId id="269" r:id="rId6"/>
    <p:sldId id="270" r:id="rId7"/>
    <p:sldId id="271" r:id="rId8"/>
    <p:sldId id="272" r:id="rId9"/>
    <p:sldId id="273" r:id="rId10"/>
    <p:sldId id="267" r:id="rId11"/>
    <p:sldId id="275" r:id="rId12"/>
    <p:sldId id="281" r:id="rId13"/>
    <p:sldId id="276" r:id="rId14"/>
    <p:sldId id="277" r:id="rId15"/>
    <p:sldId id="278" r:id="rId16"/>
    <p:sldId id="279" r:id="rId17"/>
    <p:sldId id="280" r:id="rId18"/>
    <p:sldId id="283" r:id="rId19"/>
    <p:sldId id="274" r:id="rId20"/>
    <p:sldId id="268" r:id="rId21"/>
    <p:sldId id="258" r:id="rId22"/>
    <p:sldId id="282" r:id="rId23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E43FC3-7049-4A7D-9DF0-CF0F8E5E2C06}" type="datetimeFigureOut">
              <a:rPr lang="cs-CZ" smtClean="0"/>
              <a:t>12. 9. 2013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E1F48C-D7AF-4657-B534-1F4097C3810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3735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C07A8-6085-4453-BC42-E6B3C8646E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3397519"/>
      </p:ext>
    </p:extLst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7F7EA-010F-4163-84C3-E35D4B02C5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5598202"/>
      </p:ext>
    </p:extLst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261F1-0ADA-42BA-BBB5-BA248FF8098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5681505"/>
      </p:ext>
    </p:extLst>
  </p:cSld>
  <p:clrMapOvr>
    <a:masterClrMapping/>
  </p:clrMapOvr>
  <p:transition>
    <p:pu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/>
        </p:nvSpPr>
        <p:spPr>
          <a:xfrm>
            <a:off x="1828800" y="3159125"/>
            <a:ext cx="457200" cy="1035050"/>
          </a:xfrm>
          <a:prstGeom prst="rect">
            <a:avLst/>
          </a:prstGeom>
          <a:noFill/>
        </p:spPr>
        <p:txBody>
          <a:bodyPr lIns="0" tIns="9144" rIns="0" bIns="9144" anchor="ctr">
            <a:spAutoFit/>
          </a:bodyPr>
          <a:lstStyle/>
          <a:p>
            <a:pPr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8567B-6A2B-451E-91D2-4BC77337ED5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445613"/>
      </p:ext>
    </p:extLst>
  </p:cSld>
  <p:clrMapOvr>
    <a:masterClrMapping/>
  </p:clrMapOvr>
  <p:transition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380F3-DC6E-45F6-BDDD-4542B9076FD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0934119"/>
      </p:ext>
    </p:extLst>
  </p:cSld>
  <p:clrMapOvr>
    <a:masterClrMapping/>
  </p:clrMapOvr>
  <p:transition>
    <p:pu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/>
          <p:nvPr/>
        </p:nvSpPr>
        <p:spPr>
          <a:xfrm>
            <a:off x="4267200" y="4075113"/>
            <a:ext cx="457200" cy="10144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6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0C0CE-97AE-42E6-BF56-4B3B1B5E18B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843784"/>
      </p:ext>
    </p:extLst>
  </p:cSld>
  <p:clrMapOvr>
    <a:masterClrMapping/>
  </p:clrMapOvr>
  <p:transition>
    <p:pu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4807C-9769-4BF0-83A3-C8BA8476617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2395800"/>
      </p:ext>
    </p:extLst>
  </p:cSld>
  <p:clrMapOvr>
    <a:masterClrMapping/>
  </p:clrMapOvr>
  <p:transition>
    <p:pu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2"/>
          <p:cNvSpPr txBox="1"/>
          <p:nvPr/>
        </p:nvSpPr>
        <p:spPr>
          <a:xfrm>
            <a:off x="1057275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8" name="TextBox 17"/>
          <p:cNvSpPr txBox="1"/>
          <p:nvPr/>
        </p:nvSpPr>
        <p:spPr>
          <a:xfrm>
            <a:off x="4779963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9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973D6-2B5E-413F-A367-B58EAD8BDBA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1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2967552"/>
      </p:ext>
    </p:extLst>
  </p:cSld>
  <p:clrMapOvr>
    <a:masterClrMapping/>
  </p:clrMapOvr>
  <p:transition>
    <p:pu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A6309-28C7-4CDF-A609-1FB6D19A407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5470934"/>
      </p:ext>
    </p:extLst>
  </p:cSld>
  <p:clrMapOvr>
    <a:masterClrMapping/>
  </p:clrMapOvr>
  <p:transition>
    <p:pu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C37CE-D827-4A94-A56A-8220EEA6F46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1835361"/>
      </p:ext>
    </p:extLst>
  </p:cSld>
  <p:clrMapOvr>
    <a:masterClrMapping/>
  </p:clrMapOvr>
  <p:transition>
    <p:pu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5329238" y="1774825"/>
            <a:ext cx="457200" cy="12303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6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000FD-0F3F-473D-8A75-0466E7CC359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2583231"/>
      </p:ext>
    </p:extLst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227BA-0515-4255-B22C-74EC4FA001A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0415257"/>
      </p:ext>
    </p:extLst>
  </p:cSld>
  <p:clrMapOvr>
    <a:masterClrMapping/>
  </p:clrMapOvr>
  <p:transition>
    <p:pu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2435225" y="3332163"/>
            <a:ext cx="457200" cy="9223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37CD7-621C-42C9-8AB7-D7D62EDEA3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526987"/>
      </p:ext>
    </p:extLst>
  </p:cSld>
  <p:clrMapOvr>
    <a:masterClrMapping/>
  </p:clrMapOvr>
  <p:transition>
    <p:pu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B1158-B89E-4EE3-B152-DF66D496A14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4977413"/>
      </p:ext>
    </p:extLst>
  </p:cSld>
  <p:clrMapOvr>
    <a:masterClrMapping/>
  </p:clrMapOvr>
  <p:transition>
    <p:pu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42E27-00E3-4FD4-AF75-718768EC181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5817470"/>
      </p:ext>
    </p:extLst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2BEB7-388D-4569-B941-878304A3BED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2896569"/>
      </p:ext>
    </p:extLst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934BE-47D6-4CA3-BCAC-16601E4EFA4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0493841"/>
      </p:ext>
    </p:extLst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974AA-2BE3-436C-B7DA-046305160AC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5725553"/>
      </p:ext>
    </p:extLst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76370-4908-4F6E-A384-D1D6EDEF532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7000357"/>
      </p:ext>
    </p:extLst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AF0B9-3292-42FE-BB4C-9FA180321B5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6899214"/>
      </p:ext>
    </p:extLst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33094-17D7-4165-BD78-7BA26FAB9E5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2701598"/>
      </p:ext>
    </p:extLst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29058-A819-4761-A63F-911C5CA2632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5655145"/>
      </p:ext>
    </p:extLst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6E22104-35B3-4A58-AF55-108FBD20C7B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875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0"/>
            <a:ext cx="6096000" cy="365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325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325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fld id="{38E1F882-8B5E-40A7-B523-679D7DB7B31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6" r:id="rId1"/>
    <p:sldLayoutId id="2147483790" r:id="rId2"/>
    <p:sldLayoutId id="2147483797" r:id="rId3"/>
    <p:sldLayoutId id="2147483791" r:id="rId4"/>
    <p:sldLayoutId id="2147483798" r:id="rId5"/>
    <p:sldLayoutId id="2147483792" r:id="rId6"/>
    <p:sldLayoutId id="2147483793" r:id="rId7"/>
    <p:sldLayoutId id="2147483799" r:id="rId8"/>
    <p:sldLayoutId id="2147483800" r:id="rId9"/>
    <p:sldLayoutId id="2147483794" r:id="rId10"/>
    <p:sldLayoutId id="2147483795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9763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46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File:Gemasolar.jpg" TargetMode="External"/><Relationship Id="rId13" Type="http://schemas.openxmlformats.org/officeDocument/2006/relationships/hyperlink" Target="http://cs.wikipedia.org/wiki/Soubor:Sonnenkollektoren.jpg" TargetMode="External"/><Relationship Id="rId3" Type="http://schemas.openxmlformats.org/officeDocument/2006/relationships/hyperlink" Target="http://cs.wikipedia.org/wiki/Soubor:Solar_land_area.png" TargetMode="External"/><Relationship Id="rId7" Type="http://schemas.openxmlformats.org/officeDocument/2006/relationships/hyperlink" Target="http://cs.wikipedia.org/wiki/Soubor:Photovoltaik_adlershof.jpg" TargetMode="External"/><Relationship Id="rId12" Type="http://schemas.openxmlformats.org/officeDocument/2006/relationships/hyperlink" Target="http://en.wikipedia.org/wiki/File:Helios_in_flight.jpg" TargetMode="External"/><Relationship Id="rId2" Type="http://schemas.openxmlformats.org/officeDocument/2006/relationships/hyperlink" Target="http://cs.wikipedia.org/wiki/Soubor:Sun_in_X-Ray.png" TargetMode="Externa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cs.wikipedia.org/wiki/Soubor:Solar_cell.png" TargetMode="External"/><Relationship Id="rId11" Type="http://schemas.openxmlformats.org/officeDocument/2006/relationships/hyperlink" Target="http://en.wikipedia.org/wiki/File:InfiniumAtAirStrip.JPG" TargetMode="External"/><Relationship Id="rId5" Type="http://schemas.openxmlformats.org/officeDocument/2006/relationships/hyperlink" Target="http://cs.wikipedia.org/wiki/Soubor:SolarGIS-Solar-map-Czech-Republic-cz.png" TargetMode="External"/><Relationship Id="rId15" Type="http://schemas.openxmlformats.org/officeDocument/2006/relationships/hyperlink" Target="http://cs.wikipedia.org/wiki/Soubor:Str%C3%A1%C5%BE_panely.jpg" TargetMode="External"/><Relationship Id="rId10" Type="http://schemas.openxmlformats.org/officeDocument/2006/relationships/hyperlink" Target="http://en.wikipedia.org/wiki/File:Turanor_PlanetSolar_HDW.jpg" TargetMode="External"/><Relationship Id="rId4" Type="http://schemas.openxmlformats.org/officeDocument/2006/relationships/hyperlink" Target="http://cs.wikipedia.org/wiki/Soubor:SolarGIS-Solar-map-Europe-cz.png" TargetMode="External"/><Relationship Id="rId9" Type="http://schemas.openxmlformats.org/officeDocument/2006/relationships/hyperlink" Target="http://en.wikipedia.org/wiki/File:ISS_on_20_August_2001.jpg" TargetMode="External"/><Relationship Id="rId14" Type="http://schemas.openxmlformats.org/officeDocument/2006/relationships/hyperlink" Target="http://cs.wikipedia.org/wiki/Soubor:Font_Romeu_France.jp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Solar_oven_Portugal_2007.jpg" TargetMode="External"/><Relationship Id="rId2" Type="http://schemas.openxmlformats.org/officeDocument/2006/relationships/hyperlink" Target="http://en.wikipedia.org/wiki/File:HotPot_d.PNG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jpeg"/><Relationship Id="rId4" Type="http://schemas.openxmlformats.org/officeDocument/2006/relationships/hyperlink" Target="http://en.wikipedia.org/wiki/File:ALSOL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SOLÁRNÍ ENERGIE</a:t>
            </a:r>
          </a:p>
        </p:txBody>
      </p:sp>
      <p:pic>
        <p:nvPicPr>
          <p:cNvPr id="8195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/>
          </a:p>
        </p:txBody>
      </p:sp>
      <p:sp>
        <p:nvSpPr>
          <p:cNvPr id="8197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92333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b="1" smtClean="0"/>
              <a:t>Ch_110_Energie_Solární </a:t>
            </a:r>
            <a:r>
              <a:rPr lang="cs-CZ" b="1" dirty="0" smtClean="0"/>
              <a:t>energie</a:t>
            </a:r>
          </a:p>
          <a:p>
            <a:pPr algn="ctr" eaLnBrk="1" hangingPunct="1"/>
            <a:r>
              <a:rPr lang="cs-CZ" b="1" dirty="0" smtClean="0"/>
              <a:t>Autor</a:t>
            </a:r>
            <a:r>
              <a:rPr lang="cs-CZ" b="1" dirty="0"/>
              <a:t>: Mgr. Jiří </a:t>
            </a:r>
            <a:r>
              <a:rPr lang="cs-CZ" b="1" dirty="0" err="1" smtClean="0"/>
              <a:t>Sukaný</a:t>
            </a:r>
            <a:endParaRPr lang="cs-CZ" dirty="0"/>
          </a:p>
          <a:p>
            <a:pPr algn="ctr" eaLnBrk="1" hangingPunct="1"/>
            <a:r>
              <a:rPr lang="cs-CZ" dirty="0"/>
              <a:t>Škola: Základní škola Velehrad, okres Uherské Hradiště, příspěvková </a:t>
            </a:r>
            <a:r>
              <a:rPr lang="cs-CZ" dirty="0" smtClean="0"/>
              <a:t>organizace</a:t>
            </a:r>
            <a:endParaRPr lang="cs-CZ" dirty="0"/>
          </a:p>
        </p:txBody>
      </p:sp>
      <p:sp>
        <p:nvSpPr>
          <p:cNvPr id="8198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/>
              <a:t>Registrační číslo projektu: CZ.1.07/1.1.38/02.0025</a:t>
            </a:r>
          </a:p>
          <a:p>
            <a:pPr algn="ctr" eaLnBrk="1" hangingPunct="1"/>
            <a:r>
              <a:rPr lang="cs-CZ"/>
              <a:t>Název projektu: Modernizace výuky na ZŠ Slušovice, Fryšták, Kašava a Velehrad</a:t>
            </a:r>
          </a:p>
          <a:p>
            <a:pPr algn="ctr" eaLnBrk="1" hangingPunct="1"/>
            <a:r>
              <a:rPr lang="cs-CZ" sz="1200"/>
              <a:t>Tento projekt je spolufinancován z Evropského sociálního fondu a státního rozpočtu České republiky.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304800" y="22395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Solární elektrárna </a:t>
            </a:r>
            <a:r>
              <a:rPr lang="cs-CZ" sz="2400" dirty="0" err="1" smtClean="0"/>
              <a:t>Gemasolar</a:t>
            </a:r>
            <a:r>
              <a:rPr lang="cs-CZ" sz="2400" dirty="0" smtClean="0"/>
              <a:t> na jihu Španělska výkon 19,9 MW s uskladněním tepla v tavenině soli až na 15 hodin.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98" y="853391"/>
            <a:ext cx="8783802" cy="5852209"/>
          </a:xfrm>
          <a:prstGeom prst="rect">
            <a:avLst/>
          </a:prstGeom>
        </p:spPr>
      </p:pic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0610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24948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469900" y="0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Solární elektrárna u Stráže pod Ralskem – výkon 5 MW.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84060"/>
            <a:ext cx="8229600" cy="5486400"/>
          </a:xfrm>
          <a:prstGeom prst="rect">
            <a:avLst/>
          </a:prstGeom>
        </p:spPr>
      </p:pic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0610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11930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6899104" y="853392"/>
            <a:ext cx="2168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ISS – solární panely 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5094"/>
            <a:ext cx="6822905" cy="6822905"/>
          </a:xfrm>
          <a:prstGeom prst="rect">
            <a:avLst/>
          </a:prstGeom>
        </p:spPr>
      </p:pic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5976936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99809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5524500" y="239256"/>
            <a:ext cx="36195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Největší solárně poháněná loď typu katamarán - </a:t>
            </a:r>
            <a:r>
              <a:rPr lang="cs-CZ" sz="2400" dirty="0" err="1"/>
              <a:t>Tûranor</a:t>
            </a:r>
            <a:r>
              <a:rPr lang="cs-CZ" sz="2400" dirty="0"/>
              <a:t> </a:t>
            </a:r>
            <a:r>
              <a:rPr lang="cs-CZ" sz="2400" dirty="0" err="1" smtClean="0"/>
              <a:t>PlanetSolar</a:t>
            </a:r>
            <a:r>
              <a:rPr lang="cs-CZ" sz="2400" dirty="0" smtClean="0"/>
              <a:t> – délka 30m, šířka 15m, 470m</a:t>
            </a:r>
            <a:r>
              <a:rPr lang="cs-CZ" sz="2400" baseline="30000" dirty="0" smtClean="0"/>
              <a:t>2</a:t>
            </a:r>
            <a:r>
              <a:rPr lang="cs-CZ" sz="2400" dirty="0" smtClean="0"/>
              <a:t> solárních panelů, postavena v r. 2010 </a:t>
            </a:r>
          </a:p>
        </p:txBody>
      </p:sp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97573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73922" cy="3314699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314879"/>
            <a:ext cx="4724400" cy="35433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39700" y="3898900"/>
            <a:ext cx="365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Solární vozítko Michiganské univerzity při testovací jízdě.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4250612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25400" y="193029"/>
            <a:ext cx="546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Solárně poháněný letoun Helios UAV</a:t>
            </a:r>
          </a:p>
        </p:txBody>
      </p:sp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54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9536"/>
            <a:ext cx="9144000" cy="599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7787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1498600" y="0"/>
            <a:ext cx="622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/>
              <a:t>Fototermický kolektor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28600" y="830997"/>
            <a:ext cx="8763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Přeměňuje sluneční záření na </a:t>
            </a:r>
            <a:r>
              <a:rPr lang="cs-CZ" sz="2400" dirty="0" smtClean="0">
                <a:solidFill>
                  <a:srgbClr val="FFC000"/>
                </a:solidFill>
              </a:rPr>
              <a:t>tepelnou energii</a:t>
            </a:r>
            <a:r>
              <a:rPr lang="cs-CZ" sz="2400" dirty="0" smtClean="0"/>
              <a:t>.</a:t>
            </a:r>
          </a:p>
          <a:p>
            <a:r>
              <a:rPr lang="cs-CZ" sz="2400" dirty="0" smtClean="0"/>
              <a:t>Využívá se pro </a:t>
            </a:r>
            <a:r>
              <a:rPr lang="cs-CZ" sz="2400" dirty="0" smtClean="0">
                <a:solidFill>
                  <a:srgbClr val="FFC000"/>
                </a:solidFill>
              </a:rPr>
              <a:t>ohřev vody </a:t>
            </a:r>
            <a:r>
              <a:rPr lang="cs-CZ" sz="2400" dirty="0" smtClean="0"/>
              <a:t>administrativních , průmyslových objektů, domácností, bytů, bazénů.</a:t>
            </a: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2031326"/>
            <a:ext cx="6324600" cy="4743450"/>
          </a:xfrm>
          <a:prstGeom prst="rect">
            <a:avLst/>
          </a:prstGeom>
        </p:spPr>
      </p:pic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989637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629400" y="2031326"/>
            <a:ext cx="236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Fototermický solární kolektor na střeše domu.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764051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190500" y="152400"/>
            <a:ext cx="3619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/>
              <a:t>Solární pec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90500" y="1061829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Využívá se soustředění slunečních paprsků do jednoho místa.</a:t>
            </a:r>
            <a:endParaRPr lang="cs-CZ" sz="2400" dirty="0"/>
          </a:p>
        </p:txBody>
      </p:sp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4879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228600" y="1524000"/>
            <a:ext cx="8724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Budova s parabolickým zrcadlem o ploše 2000m</a:t>
            </a:r>
            <a:r>
              <a:rPr lang="cs-CZ" sz="2400" baseline="30000" dirty="0" smtClean="0"/>
              <a:t>2</a:t>
            </a:r>
            <a:r>
              <a:rPr lang="cs-CZ" sz="2400" dirty="0" smtClean="0"/>
              <a:t> a laboratoří – ve francouzských Pyrenejích v </a:t>
            </a:r>
            <a:r>
              <a:rPr lang="cs-CZ" sz="2400" dirty="0" err="1" smtClean="0"/>
              <a:t>Odeillo</a:t>
            </a:r>
            <a:r>
              <a:rPr lang="cs-CZ" sz="2400" dirty="0" smtClean="0"/>
              <a:t> – první a největší sluneční pec na světě. Dosahuje teplot kolem 3800°C. Slunce soustřeďuje na parabolu 63 heliostatů na stráni.</a:t>
            </a:r>
            <a:endParaRPr lang="cs-CZ" sz="24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54083"/>
            <a:ext cx="9144000" cy="360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8484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190500" y="152400"/>
            <a:ext cx="3619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/>
              <a:t>Solární vařič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90500" y="1061829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Využívá se soustředění slunečních paprsků do jednoho místa.</a:t>
            </a:r>
            <a:endParaRPr lang="cs-CZ" sz="2400" dirty="0"/>
          </a:p>
        </p:txBody>
      </p:sp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4879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710266"/>
            <a:ext cx="3860800" cy="514773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3494"/>
            <a:ext cx="4114800" cy="308610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1" y="3868340"/>
            <a:ext cx="4114799" cy="2989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2034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762000" y="3810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/>
              <a:t>Výhody solární energie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90500" y="1752600"/>
            <a:ext cx="83439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obnovitelný zdroj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nevznikají </a:t>
            </a:r>
            <a:r>
              <a:rPr lang="cs-CZ" sz="2400" dirty="0"/>
              <a:t>žádné emise nebo jiné škodlivé </a:t>
            </a:r>
            <a:r>
              <a:rPr lang="cs-CZ" sz="2400" dirty="0" smtClean="0"/>
              <a:t>látky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/>
              <a:t>p</a:t>
            </a:r>
            <a:r>
              <a:rPr lang="cs-CZ" sz="2400" dirty="0" smtClean="0"/>
              <a:t>rovoz </a:t>
            </a:r>
            <a:r>
              <a:rPr lang="cs-CZ" sz="2400" dirty="0"/>
              <a:t>je zcela bezhlučný, bez pohyblivých </a:t>
            </a:r>
            <a:r>
              <a:rPr lang="cs-CZ" sz="2400" dirty="0" smtClean="0"/>
              <a:t>dílů </a:t>
            </a:r>
            <a:endParaRPr lang="cs-CZ" sz="2400" dirty="0"/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/>
              <a:t>j</a:t>
            </a:r>
            <a:r>
              <a:rPr lang="cs-CZ" sz="2400" dirty="0" smtClean="0"/>
              <a:t>ednoduchá </a:t>
            </a:r>
            <a:r>
              <a:rPr lang="cs-CZ" sz="2400" dirty="0"/>
              <a:t>instalace solárního </a:t>
            </a:r>
            <a:r>
              <a:rPr lang="cs-CZ" sz="2400" dirty="0" smtClean="0"/>
              <a:t>systému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minimální obsluha a snadná </a:t>
            </a:r>
            <a:r>
              <a:rPr lang="cs-CZ" sz="2400" dirty="0"/>
              <a:t>elektronická </a:t>
            </a:r>
            <a:r>
              <a:rPr lang="cs-CZ" sz="2400" dirty="0" smtClean="0"/>
              <a:t>regulace</a:t>
            </a:r>
            <a:endParaRPr lang="cs-CZ" sz="2400" dirty="0"/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vysokou </a:t>
            </a:r>
            <a:r>
              <a:rPr lang="cs-CZ" sz="2400" dirty="0"/>
              <a:t>provozní </a:t>
            </a:r>
            <a:r>
              <a:rPr lang="cs-CZ" sz="2400" dirty="0" smtClean="0"/>
              <a:t>spolehlivost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391052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990600" y="152400"/>
            <a:ext cx="749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/>
              <a:t>Nevýhody solární energie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90500" y="1371600"/>
            <a:ext cx="87249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dirty="0"/>
              <a:t>p</a:t>
            </a:r>
            <a:r>
              <a:rPr lang="cs-CZ" sz="2400" dirty="0" smtClean="0"/>
              <a:t>oměrně </a:t>
            </a:r>
            <a:r>
              <a:rPr lang="cs-CZ" sz="2400" dirty="0"/>
              <a:t>nízká průměrná roční intenzita slunečního </a:t>
            </a:r>
            <a:r>
              <a:rPr lang="cs-CZ" sz="2400" dirty="0" smtClean="0"/>
              <a:t>záření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/>
              <a:t>k</a:t>
            </a:r>
            <a:r>
              <a:rPr lang="cs-CZ" sz="2400" dirty="0" smtClean="0"/>
              <a:t>rátká </a:t>
            </a:r>
            <a:r>
              <a:rPr lang="cs-CZ" sz="2400" dirty="0"/>
              <a:t>průměrná roční doba slunečního </a:t>
            </a:r>
            <a:r>
              <a:rPr lang="cs-CZ" sz="2400" dirty="0" smtClean="0"/>
              <a:t>svitu</a:t>
            </a:r>
            <a:endParaRPr lang="cs-CZ" sz="2400" dirty="0"/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/>
              <a:t>v</a:t>
            </a:r>
            <a:r>
              <a:rPr lang="cs-CZ" sz="2400" dirty="0" smtClean="0"/>
              <a:t>elké </a:t>
            </a:r>
            <a:r>
              <a:rPr lang="cs-CZ" sz="2400" dirty="0"/>
              <a:t>kolísání intenzity záření v průběhu </a:t>
            </a:r>
            <a:r>
              <a:rPr lang="cs-CZ" sz="2400" dirty="0" smtClean="0"/>
              <a:t>roku i dne</a:t>
            </a:r>
            <a:endParaRPr lang="cs-CZ" sz="2400" dirty="0"/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/>
              <a:t>m</a:t>
            </a:r>
            <a:r>
              <a:rPr lang="cs-CZ" sz="2400" dirty="0" smtClean="0"/>
              <a:t>alá </a:t>
            </a:r>
            <a:r>
              <a:rPr lang="cs-CZ" sz="2400" dirty="0"/>
              <a:t>účinnost přeměny a z toho plynoucí nároky na plochu </a:t>
            </a:r>
            <a:r>
              <a:rPr lang="cs-CZ" sz="2400" dirty="0" smtClean="0"/>
              <a:t>článků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/>
              <a:t>v</a:t>
            </a:r>
            <a:r>
              <a:rPr lang="cs-CZ" sz="2400" dirty="0" smtClean="0"/>
              <a:t>ysoké </a:t>
            </a:r>
            <a:r>
              <a:rPr lang="cs-CZ" sz="2400" dirty="0"/>
              <a:t>investiční náklady na instalaci. </a:t>
            </a:r>
            <a:endParaRPr lang="cs-CZ" sz="2400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malá </a:t>
            </a:r>
            <a:r>
              <a:rPr lang="cs-CZ" sz="2400" dirty="0"/>
              <a:t>životnost (20 let) v poměru k </a:t>
            </a:r>
            <a:r>
              <a:rPr lang="cs-CZ" sz="2400" dirty="0" smtClean="0"/>
              <a:t>ceně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/>
              <a:t>p</a:t>
            </a:r>
            <a:r>
              <a:rPr lang="cs-CZ" sz="2400" dirty="0" smtClean="0"/>
              <a:t>otřeba </a:t>
            </a:r>
            <a:r>
              <a:rPr lang="cs-CZ" sz="2400" dirty="0"/>
              <a:t>záložního zdroje </a:t>
            </a:r>
            <a:r>
              <a:rPr lang="cs-CZ" sz="2400" dirty="0" smtClean="0"/>
              <a:t>elektřiny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výkon pouze přes den – nedá se uskladnit ve větším objemu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v ČR – využitelné spíše jako doplněk pro domácnosti – v létě nadbytek výkonu, v zimě výkon chybí – krátký den slunce níže nad horizontem, výhodné pro nízkoenergetické domy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7772769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8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9219" name="Picture 3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58532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8000" rIns="73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Digitální učební materiál je určen pro  seznámení, </a:t>
            </a:r>
            <a:r>
              <a:rPr lang="cs-CZ" dirty="0" smtClean="0"/>
              <a:t>rozšíření</a:t>
            </a:r>
            <a:r>
              <a:rPr lang="cs-CZ" dirty="0"/>
              <a:t> </a:t>
            </a:r>
            <a:r>
              <a:rPr lang="cs-CZ" dirty="0" smtClean="0"/>
              <a:t>                      </a:t>
            </a:r>
          </a:p>
          <a:p>
            <a:pPr eaLnBrk="1" hangingPunct="1"/>
            <a:r>
              <a:rPr lang="cs-CZ" dirty="0"/>
              <a:t> </a:t>
            </a:r>
            <a:r>
              <a:rPr lang="cs-CZ" dirty="0" smtClean="0"/>
              <a:t>    a upevňování </a:t>
            </a:r>
            <a:r>
              <a:rPr lang="cs-CZ" dirty="0"/>
              <a:t>učiva o </a:t>
            </a:r>
            <a:r>
              <a:rPr lang="cs-CZ" dirty="0" smtClean="0"/>
              <a:t>obnovitelných zdrojích energie.</a:t>
            </a:r>
            <a:endParaRPr lang="cs-CZ" dirty="0"/>
          </a:p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Materiál rozvíjí, </a:t>
            </a:r>
            <a:r>
              <a:rPr lang="cs-CZ" dirty="0" smtClean="0"/>
              <a:t>podporuje, </a:t>
            </a:r>
            <a:r>
              <a:rPr lang="cs-CZ" dirty="0"/>
              <a:t>vysvětluje znalosti o </a:t>
            </a:r>
            <a:r>
              <a:rPr lang="cs-CZ" dirty="0" smtClean="0"/>
              <a:t>obnovitelných zdrojích   </a:t>
            </a:r>
          </a:p>
          <a:p>
            <a:pPr eaLnBrk="1" hangingPunct="1"/>
            <a:r>
              <a:rPr lang="cs-CZ" dirty="0"/>
              <a:t> </a:t>
            </a:r>
            <a:r>
              <a:rPr lang="cs-CZ" dirty="0" smtClean="0"/>
              <a:t>   energie.</a:t>
            </a:r>
            <a:endParaRPr lang="cs-CZ" dirty="0"/>
          </a:p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Je určen pro předmět </a:t>
            </a:r>
            <a:r>
              <a:rPr lang="cs-CZ" dirty="0" smtClean="0"/>
              <a:t>chemie </a:t>
            </a:r>
            <a:r>
              <a:rPr lang="cs-CZ" dirty="0"/>
              <a:t>9. ročník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cs-CZ" dirty="0"/>
              <a:t> Tento materiál vznikl ze zápisu autora jako doplňující materiál k učebnici: </a:t>
            </a:r>
            <a:endParaRPr lang="cs-CZ" dirty="0" smtClean="0"/>
          </a:p>
          <a:p>
            <a:pPr eaLnBrk="1" hangingPunct="1"/>
            <a:r>
              <a:rPr lang="cs-CZ" dirty="0"/>
              <a:t> </a:t>
            </a:r>
            <a:r>
              <a:rPr lang="cs-CZ" dirty="0" smtClean="0"/>
              <a:t>    </a:t>
            </a:r>
            <a:r>
              <a:rPr lang="cs-CZ" dirty="0" smtClean="0"/>
              <a:t>BENEŠ, </a:t>
            </a:r>
            <a:r>
              <a:rPr lang="cs-CZ" dirty="0" smtClean="0"/>
              <a:t>P., </a:t>
            </a:r>
            <a:r>
              <a:rPr lang="cs-CZ" dirty="0" smtClean="0"/>
              <a:t>PUMPR, </a:t>
            </a:r>
            <a:r>
              <a:rPr lang="cs-CZ" dirty="0" smtClean="0"/>
              <a:t>V., </a:t>
            </a:r>
            <a:r>
              <a:rPr lang="cs-CZ" dirty="0" smtClean="0"/>
              <a:t>BANÝR, J. </a:t>
            </a:r>
            <a:r>
              <a:rPr lang="cs-CZ" i="1" dirty="0" smtClean="0"/>
              <a:t>Základy </a:t>
            </a:r>
            <a:r>
              <a:rPr lang="cs-CZ" i="1" dirty="0" smtClean="0"/>
              <a:t>chemie 2 pro 2. stupeň  </a:t>
            </a:r>
          </a:p>
          <a:p>
            <a:pPr eaLnBrk="1" hangingPunct="1"/>
            <a:r>
              <a:rPr lang="cs-CZ" i="1" dirty="0"/>
              <a:t> </a:t>
            </a:r>
            <a:r>
              <a:rPr lang="cs-CZ" i="1" dirty="0" smtClean="0"/>
              <a:t>    základní </a:t>
            </a:r>
            <a:r>
              <a:rPr lang="cs-CZ" i="1" dirty="0"/>
              <a:t>školy a nižší ročníky víceletých </a:t>
            </a:r>
            <a:r>
              <a:rPr lang="cs-CZ" i="1" dirty="0" smtClean="0"/>
              <a:t>gymnázií a </a:t>
            </a:r>
            <a:r>
              <a:rPr lang="cs-CZ" i="1" smtClean="0"/>
              <a:t>střední </a:t>
            </a:r>
            <a:r>
              <a:rPr lang="cs-CZ" i="1" smtClean="0"/>
              <a:t>školy.</a:t>
            </a:r>
            <a:r>
              <a:rPr lang="cs-CZ" smtClean="0"/>
              <a:t> </a:t>
            </a:r>
            <a:endParaRPr lang="cs-CZ" dirty="0" smtClean="0"/>
          </a:p>
          <a:p>
            <a:pPr eaLnBrk="1" hangingPunct="1"/>
            <a:r>
              <a:rPr lang="cs-CZ" dirty="0"/>
              <a:t> </a:t>
            </a:r>
            <a:r>
              <a:rPr lang="cs-CZ" dirty="0" smtClean="0"/>
              <a:t>    FORTUNA, Praha 1997</a:t>
            </a:r>
            <a:endParaRPr lang="cs-CZ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457200"/>
            <a:ext cx="8915400" cy="5884862"/>
          </a:xfrm>
        </p:spPr>
        <p:txBody>
          <a:bodyPr>
            <a:normAutofit/>
          </a:bodyPr>
          <a:lstStyle/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/>
              <a:t>Sun in XRay.png.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2006 [cit. 2013-02-20]. Dostupné z: </a:t>
            </a:r>
            <a:r>
              <a:rPr lang="cs-CZ" sz="1100" dirty="0">
                <a:hlinkClick r:id="rId2"/>
              </a:rPr>
              <a:t>http://</a:t>
            </a:r>
            <a:r>
              <a:rPr lang="cs-CZ" sz="1100" dirty="0" smtClean="0">
                <a:hlinkClick r:id="rId2"/>
              </a:rPr>
              <a:t>cs.wikipedia.org/wiki/Soubor:Sun_in_X-Ray.png</a:t>
            </a:r>
            <a:endParaRPr lang="cs-CZ" sz="1100" dirty="0" smtClean="0"/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/>
              <a:t>Solar </a:t>
            </a:r>
            <a:r>
              <a:rPr lang="cs-CZ" sz="1100" dirty="0" err="1"/>
              <a:t>land</a:t>
            </a:r>
            <a:r>
              <a:rPr lang="cs-CZ" sz="1100" dirty="0"/>
              <a:t> area.png.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2008 [cit. 2013-02-20]. Dostupné z: </a:t>
            </a:r>
            <a:r>
              <a:rPr lang="cs-CZ" sz="1100" dirty="0">
                <a:hlinkClick r:id="rId3"/>
              </a:rPr>
              <a:t>http://</a:t>
            </a:r>
            <a:r>
              <a:rPr lang="cs-CZ" sz="1100" dirty="0" smtClean="0">
                <a:hlinkClick r:id="rId3"/>
              </a:rPr>
              <a:t>cs.wikipedia.org/wiki/Soubor:Solar_land_area.png</a:t>
            </a:r>
            <a:endParaRPr lang="cs-CZ" sz="1100" dirty="0" smtClean="0"/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/>
              <a:t>SolarGIS-Solar-map-Europe-cz.png.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2011 [cit. 2013-02-20]. Dostupné z: </a:t>
            </a:r>
            <a:r>
              <a:rPr lang="cs-CZ" sz="1100" dirty="0">
                <a:hlinkClick r:id="rId4"/>
              </a:rPr>
              <a:t>http://</a:t>
            </a:r>
            <a:r>
              <a:rPr lang="cs-CZ" sz="1100" dirty="0" smtClean="0">
                <a:hlinkClick r:id="rId4"/>
              </a:rPr>
              <a:t>cs.wikipedia.org/wiki/Soubor:SolarGIS-Solar-map-Europe-cz.png</a:t>
            </a:r>
            <a:endParaRPr lang="cs-CZ" sz="1100" dirty="0"/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 err="1" smtClean="0"/>
              <a:t>Soubor:SolarGIS-Solar-map-Czech-Republic-cz.png</a:t>
            </a:r>
            <a:r>
              <a:rPr lang="cs-CZ" sz="1100" dirty="0"/>
              <a:t>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2011 [cit. 2013-02-20]. Dostupné z: </a:t>
            </a:r>
            <a:r>
              <a:rPr lang="cs-CZ" sz="1100" dirty="0">
                <a:hlinkClick r:id="rId5"/>
              </a:rPr>
              <a:t>http://</a:t>
            </a:r>
            <a:r>
              <a:rPr lang="cs-CZ" sz="1100" dirty="0" smtClean="0">
                <a:hlinkClick r:id="rId5"/>
              </a:rPr>
              <a:t>cs.wikipedia.org/wiki/Soubor:SolarGIS-Solar-map-Czech-Republic-cz.png</a:t>
            </a:r>
            <a:endParaRPr lang="cs-CZ" sz="1100" dirty="0" smtClean="0"/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/>
              <a:t>Solar cell.png.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 [cit. 2013-02-21]. Dostupné z: </a:t>
            </a:r>
            <a:r>
              <a:rPr lang="cs-CZ" sz="1100" dirty="0">
                <a:hlinkClick r:id="rId6"/>
              </a:rPr>
              <a:t>http://</a:t>
            </a:r>
            <a:r>
              <a:rPr lang="cs-CZ" sz="1100" dirty="0" smtClean="0">
                <a:hlinkClick r:id="rId6"/>
              </a:rPr>
              <a:t>cs.wikipedia.org/wiki/Soubor:Solar_cell.png</a:t>
            </a:r>
            <a:endParaRPr lang="cs-CZ" sz="1100" dirty="0" smtClean="0"/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/>
              <a:t> </a:t>
            </a:r>
            <a:r>
              <a:rPr lang="cs-CZ" sz="1100" dirty="0" err="1"/>
              <a:t>Photovoltaik</a:t>
            </a:r>
            <a:r>
              <a:rPr lang="cs-CZ" sz="1100" dirty="0"/>
              <a:t> adlershof.jpg.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2010 [cit. 2013-02-21]. Dostupné z: </a:t>
            </a:r>
            <a:r>
              <a:rPr lang="cs-CZ" sz="1100" dirty="0">
                <a:hlinkClick r:id="rId7"/>
              </a:rPr>
              <a:t>http://</a:t>
            </a:r>
            <a:r>
              <a:rPr lang="cs-CZ" sz="1100" dirty="0" smtClean="0">
                <a:hlinkClick r:id="rId7"/>
              </a:rPr>
              <a:t>cs.wikipedia.org/wiki/Soubor:Photovoltaik_adlershof.jpg</a:t>
            </a:r>
            <a:endParaRPr lang="cs-CZ" sz="1100" dirty="0" smtClean="0"/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/>
              <a:t>Gemasolar.jpg.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2011 [cit. 2013-02-21]. Dostupné z: </a:t>
            </a:r>
            <a:r>
              <a:rPr lang="cs-CZ" sz="1100" dirty="0">
                <a:hlinkClick r:id="rId8"/>
              </a:rPr>
              <a:t>http://</a:t>
            </a:r>
            <a:r>
              <a:rPr lang="cs-CZ" sz="1100" dirty="0" smtClean="0">
                <a:hlinkClick r:id="rId8"/>
              </a:rPr>
              <a:t>en.wikipedia.org/wiki/File:Gemasolar.jpg</a:t>
            </a:r>
            <a:endParaRPr lang="cs-CZ" sz="1100" dirty="0" smtClean="0"/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1100" dirty="0"/>
              <a:t>ISS on 20 August 2001.jpg. In: </a:t>
            </a:r>
            <a:r>
              <a:rPr lang="en-US" sz="1100" i="1" dirty="0"/>
              <a:t>Wikipedia: the free encyclopedia</a:t>
            </a:r>
            <a:r>
              <a:rPr lang="en-US" sz="1100" dirty="0"/>
              <a:t> [online]. San Francisco (CA): Wikimedia Foundation, 2001-, 2005 [cit. 2013-02-21]. </a:t>
            </a:r>
            <a:r>
              <a:rPr lang="en-US" sz="1100" dirty="0" err="1"/>
              <a:t>Dostupné</a:t>
            </a:r>
            <a:r>
              <a:rPr lang="en-US" sz="1100" dirty="0"/>
              <a:t> z: </a:t>
            </a:r>
            <a:r>
              <a:rPr lang="en-US" sz="1100" dirty="0">
                <a:hlinkClick r:id="rId9"/>
              </a:rPr>
              <a:t>http://</a:t>
            </a:r>
            <a:r>
              <a:rPr lang="en-US" sz="1100" dirty="0" smtClean="0">
                <a:hlinkClick r:id="rId9"/>
              </a:rPr>
              <a:t>en.wikipedia.org/wiki/File:ISS_on_20_August_2001.jpg</a:t>
            </a:r>
            <a:endParaRPr lang="cs-CZ" sz="1100" dirty="0" smtClean="0"/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 err="1"/>
              <a:t>Turanor</a:t>
            </a:r>
            <a:r>
              <a:rPr lang="cs-CZ" sz="1100" dirty="0"/>
              <a:t> </a:t>
            </a:r>
            <a:r>
              <a:rPr lang="cs-CZ" sz="1100" dirty="0" err="1"/>
              <a:t>PlanetSolar</a:t>
            </a:r>
            <a:r>
              <a:rPr lang="cs-CZ" sz="1100" dirty="0"/>
              <a:t> HDW.jpg.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2010 [cit. 2013-02-21]. Dostupné z: </a:t>
            </a:r>
            <a:r>
              <a:rPr lang="cs-CZ" sz="1100" dirty="0">
                <a:hlinkClick r:id="rId10"/>
              </a:rPr>
              <a:t>http://</a:t>
            </a:r>
            <a:r>
              <a:rPr lang="cs-CZ" sz="1100" dirty="0" smtClean="0">
                <a:hlinkClick r:id="rId10"/>
              </a:rPr>
              <a:t>en.wikipedia.org/wiki/File:Turanor_PlanetSolar_HDW.jpg</a:t>
            </a:r>
            <a:endParaRPr lang="cs-CZ" sz="1100" dirty="0" smtClean="0"/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/>
              <a:t>InfiniumAtAirStrip.JPG.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2009 [cit. 2013-02-21]. Dostupné z: </a:t>
            </a:r>
            <a:r>
              <a:rPr lang="cs-CZ" sz="1100" dirty="0">
                <a:hlinkClick r:id="rId11"/>
              </a:rPr>
              <a:t>http://</a:t>
            </a:r>
            <a:r>
              <a:rPr lang="cs-CZ" sz="1100" dirty="0" smtClean="0">
                <a:hlinkClick r:id="rId11"/>
              </a:rPr>
              <a:t>en.wikipedia.org/wiki/File:InfiniumAtAirStrip.JPG</a:t>
            </a:r>
            <a:endParaRPr lang="cs-CZ" sz="1100" dirty="0" smtClean="0"/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/>
              <a:t>Helios in flight.jpg.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2010 [cit. 2013-02-21]. Dostupné z: </a:t>
            </a:r>
            <a:r>
              <a:rPr lang="cs-CZ" sz="1100" dirty="0">
                <a:hlinkClick r:id="rId12"/>
              </a:rPr>
              <a:t>http://</a:t>
            </a:r>
            <a:r>
              <a:rPr lang="cs-CZ" sz="1100" dirty="0" smtClean="0">
                <a:hlinkClick r:id="rId12"/>
              </a:rPr>
              <a:t>en.wikipedia.org/wiki/File:Helios_in_flight.jpg</a:t>
            </a:r>
            <a:endParaRPr lang="cs-CZ" sz="1100" dirty="0" smtClean="0"/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/>
              <a:t>Sonnenkollektoren.jpg.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2010 [cit. 2013-02-21]. Dostupné z: </a:t>
            </a:r>
            <a:r>
              <a:rPr lang="cs-CZ" sz="1100" dirty="0">
                <a:hlinkClick r:id="rId13"/>
              </a:rPr>
              <a:t>http://</a:t>
            </a:r>
            <a:r>
              <a:rPr lang="cs-CZ" sz="1100" dirty="0" smtClean="0">
                <a:hlinkClick r:id="rId13"/>
              </a:rPr>
              <a:t>cs.wikipedia.org/wiki/Soubor:Sonnenkollektoren.jpg</a:t>
            </a:r>
            <a:endParaRPr lang="cs-CZ" sz="1100" dirty="0" smtClean="0"/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/>
              <a:t>Font Romeu France.jpg.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2007 [cit. 2013-02-21]. Dostupné z: </a:t>
            </a:r>
            <a:r>
              <a:rPr lang="cs-CZ" sz="1100" dirty="0">
                <a:hlinkClick r:id="rId14"/>
              </a:rPr>
              <a:t>http://</a:t>
            </a:r>
            <a:r>
              <a:rPr lang="cs-CZ" sz="1100" dirty="0" smtClean="0">
                <a:hlinkClick r:id="rId14"/>
              </a:rPr>
              <a:t>cs.wikipedia.org/wiki/Soubor:Font_Romeu_France.jpg</a:t>
            </a:r>
            <a:endParaRPr lang="cs-CZ" sz="1100" dirty="0" smtClean="0"/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/>
              <a:t>Stráž panely.jpg.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2011 [cit. 2013-02-21]. Dostupné z: </a:t>
            </a:r>
            <a:r>
              <a:rPr lang="cs-CZ" sz="1100" dirty="0">
                <a:hlinkClick r:id="rId15"/>
              </a:rPr>
              <a:t>http://</a:t>
            </a:r>
            <a:r>
              <a:rPr lang="cs-CZ" sz="1100" dirty="0" smtClean="0">
                <a:hlinkClick r:id="rId15"/>
              </a:rPr>
              <a:t>cs.wikipedia.org/wiki/Soubor:Str%C3%A1%C5%BE_panely.jpg</a:t>
            </a:r>
            <a:endParaRPr lang="cs-CZ" sz="1100" dirty="0" smtClean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cs-CZ" sz="1100" dirty="0" smtClean="0"/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endParaRPr lang="cs-CZ" sz="1100" dirty="0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2700"/>
            <a:ext cx="7010400" cy="5270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500" b="1" dirty="0"/>
              <a:t>Z</a:t>
            </a:r>
            <a:r>
              <a:rPr lang="cs-CZ" sz="2500" b="1" dirty="0" smtClean="0"/>
              <a:t>droje</a:t>
            </a:r>
            <a:r>
              <a:rPr lang="cs-CZ" sz="2500" b="1" dirty="0"/>
              <a:t>:</a:t>
            </a:r>
          </a:p>
        </p:txBody>
      </p:sp>
      <p:pic>
        <p:nvPicPr>
          <p:cNvPr id="11268" name="Picture 7" descr="OPVK_hor_zakladni_logolink_RGB_cz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457200"/>
            <a:ext cx="8915400" cy="5884862"/>
          </a:xfrm>
        </p:spPr>
        <p:txBody>
          <a:bodyPr>
            <a:normAutofit/>
          </a:bodyPr>
          <a:lstStyle/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 err="1"/>
              <a:t>HotPot</a:t>
            </a:r>
            <a:r>
              <a:rPr lang="cs-CZ" sz="1100" dirty="0"/>
              <a:t> d.PNG.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2011 [cit. 2013-02-21]. Dostupné z: </a:t>
            </a:r>
            <a:r>
              <a:rPr lang="cs-CZ" sz="1100" dirty="0">
                <a:hlinkClick r:id="rId2"/>
              </a:rPr>
              <a:t>http://</a:t>
            </a:r>
            <a:r>
              <a:rPr lang="cs-CZ" sz="1100" dirty="0" smtClean="0">
                <a:hlinkClick r:id="rId2"/>
              </a:rPr>
              <a:t>en.wikipedia.org/wiki/File:HotPot_d.PNG</a:t>
            </a:r>
            <a:endParaRPr lang="cs-CZ" sz="1100" dirty="0" smtClean="0"/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/>
              <a:t>Solar </a:t>
            </a:r>
            <a:r>
              <a:rPr lang="cs-CZ" sz="1100" dirty="0" err="1"/>
              <a:t>oven</a:t>
            </a:r>
            <a:r>
              <a:rPr lang="cs-CZ" sz="1100" dirty="0"/>
              <a:t> Portugal 2007.jpg.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2009 [cit. 2013-02-21]. Dostupné z: </a:t>
            </a:r>
            <a:r>
              <a:rPr lang="cs-CZ" sz="1100" dirty="0">
                <a:hlinkClick r:id="rId3"/>
              </a:rPr>
              <a:t>http://</a:t>
            </a:r>
            <a:r>
              <a:rPr lang="cs-CZ" sz="1100" dirty="0" smtClean="0">
                <a:hlinkClick r:id="rId3"/>
              </a:rPr>
              <a:t>en.wikipedia.org/wiki/File:Solar_oven_Portugal_2007.jpg</a:t>
            </a:r>
            <a:endParaRPr lang="cs-CZ" sz="1100" dirty="0" smtClean="0"/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cs-CZ" sz="1100" dirty="0"/>
              <a:t>ALSOL.jpg. In: </a:t>
            </a:r>
            <a:r>
              <a:rPr lang="cs-CZ" sz="1100" i="1" dirty="0" err="1"/>
              <a:t>Wikipedia</a:t>
            </a:r>
            <a:r>
              <a:rPr lang="cs-CZ" sz="1100" i="1" dirty="0"/>
              <a:t>: </a:t>
            </a:r>
            <a:r>
              <a:rPr lang="cs-CZ" sz="1100" i="1" dirty="0" err="1"/>
              <a:t>the</a:t>
            </a:r>
            <a:r>
              <a:rPr lang="cs-CZ" sz="1100" i="1" dirty="0"/>
              <a:t> free </a:t>
            </a:r>
            <a:r>
              <a:rPr lang="cs-CZ" sz="1100" i="1" dirty="0" err="1"/>
              <a:t>encyclopedia</a:t>
            </a:r>
            <a:r>
              <a:rPr lang="cs-CZ" sz="1100" dirty="0"/>
              <a:t> [online]. San Francisco (CA): </a:t>
            </a:r>
            <a:r>
              <a:rPr lang="cs-CZ" sz="1100" dirty="0" err="1"/>
              <a:t>Wikimedia</a:t>
            </a:r>
            <a:r>
              <a:rPr lang="cs-CZ" sz="1100" dirty="0"/>
              <a:t> </a:t>
            </a:r>
            <a:r>
              <a:rPr lang="cs-CZ" sz="1100" dirty="0" err="1"/>
              <a:t>Foundation</a:t>
            </a:r>
            <a:r>
              <a:rPr lang="cs-CZ" sz="1100" dirty="0"/>
              <a:t>, 2001-, 2010 [cit. 2013-02-21]. Dostupné z: </a:t>
            </a:r>
            <a:r>
              <a:rPr lang="cs-CZ" sz="1100" dirty="0">
                <a:hlinkClick r:id="rId4"/>
              </a:rPr>
              <a:t>http://</a:t>
            </a:r>
            <a:r>
              <a:rPr lang="cs-CZ" sz="1100" dirty="0" smtClean="0">
                <a:hlinkClick r:id="rId4"/>
              </a:rPr>
              <a:t>en.wikipedia.org/wiki/File:ALSOL.jpg</a:t>
            </a:r>
            <a:endParaRPr lang="cs-CZ" sz="1100" dirty="0" smtClean="0"/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endParaRPr lang="cs-CZ" sz="1100" dirty="0" smtClean="0"/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endParaRPr lang="cs-CZ" sz="1100" dirty="0" smtClean="0"/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endParaRPr lang="cs-CZ" sz="1100" dirty="0" smtClean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cs-CZ" sz="1100" dirty="0" smtClean="0"/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endParaRPr lang="cs-CZ" sz="1100" dirty="0" smtClean="0"/>
          </a:p>
          <a:p>
            <a:pPr marL="609600" indent="-609600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endParaRPr lang="cs-CZ" sz="1100" dirty="0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2700"/>
            <a:ext cx="7010400" cy="5270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500" b="1" dirty="0"/>
              <a:t>Z</a:t>
            </a:r>
            <a:r>
              <a:rPr lang="cs-CZ" sz="2500" b="1" dirty="0" smtClean="0"/>
              <a:t>droje</a:t>
            </a:r>
            <a:r>
              <a:rPr lang="cs-CZ" sz="2500" b="1" dirty="0"/>
              <a:t>:</a:t>
            </a:r>
          </a:p>
        </p:txBody>
      </p:sp>
      <p:pic>
        <p:nvPicPr>
          <p:cNvPr id="11268" name="Picture 7" descr="OPVK_hor_zakladni_logolink_RGB_c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26330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16000" y="228600"/>
            <a:ext cx="7010400" cy="83661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4800" b="1" dirty="0" smtClean="0"/>
              <a:t>Solární energie</a:t>
            </a:r>
            <a:endParaRPr lang="cs-CZ" sz="48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124460" y="1143000"/>
            <a:ext cx="876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rgbClr val="FFC000"/>
                </a:solidFill>
              </a:rPr>
              <a:t>Solární = sluneční energie</a:t>
            </a:r>
          </a:p>
          <a:p>
            <a:r>
              <a:rPr lang="cs-CZ" sz="2400" dirty="0" smtClean="0"/>
              <a:t>Vzniká termojadernou fúzí v nitru Slunce.</a:t>
            </a:r>
          </a:p>
          <a:p>
            <a:r>
              <a:rPr lang="cs-CZ" sz="2400" dirty="0" smtClean="0"/>
              <a:t>Vyčerpání vodíku nastane až za několik miliard let </a:t>
            </a:r>
            <a:r>
              <a:rPr lang="cs-CZ" sz="2400" dirty="0" smtClean="0">
                <a:sym typeface="Wingdings"/>
              </a:rPr>
              <a:t> obnovitelný zdroj.</a:t>
            </a:r>
            <a:endParaRPr lang="cs-CZ" sz="24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948" y="2829736"/>
            <a:ext cx="5523952" cy="4002864"/>
          </a:xfrm>
          <a:prstGeom prst="rect">
            <a:avLst/>
          </a:prstGeom>
        </p:spPr>
      </p:pic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598805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" y="838200"/>
            <a:ext cx="8943340" cy="836613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4800" b="1" dirty="0" smtClean="0"/>
              <a:t>Projevy sluneční energie na Zemi</a:t>
            </a:r>
            <a:endParaRPr lang="cs-CZ" sz="48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124460" y="2080230"/>
            <a:ext cx="8763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 energie </a:t>
            </a:r>
            <a:r>
              <a:rPr lang="cs-CZ" sz="2400" dirty="0" smtClean="0">
                <a:solidFill>
                  <a:srgbClr val="FFC000"/>
                </a:solidFill>
              </a:rPr>
              <a:t>fosilních paliv</a:t>
            </a:r>
            <a:r>
              <a:rPr lang="cs-CZ" sz="2400" dirty="0" smtClean="0"/>
              <a:t> = uskladněná sluneční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 energie </a:t>
            </a:r>
            <a:r>
              <a:rPr lang="cs-CZ" sz="2400" dirty="0" smtClean="0">
                <a:solidFill>
                  <a:srgbClr val="FFC000"/>
                </a:solidFill>
              </a:rPr>
              <a:t>větru</a:t>
            </a:r>
            <a:r>
              <a:rPr lang="cs-CZ" sz="2400" dirty="0" smtClean="0"/>
              <a:t> – vzniká nerovnoměrným ohřevem částí zemského povrchu, vítr vyvolává navíc vznik vln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 energie </a:t>
            </a:r>
            <a:r>
              <a:rPr lang="cs-CZ" sz="2400" dirty="0" smtClean="0">
                <a:solidFill>
                  <a:srgbClr val="FFC000"/>
                </a:solidFill>
              </a:rPr>
              <a:t>biomasy</a:t>
            </a:r>
            <a:r>
              <a:rPr lang="cs-CZ" sz="2400" dirty="0" smtClean="0"/>
              <a:t> – uskladněná sluneční do chemických vazeb </a:t>
            </a:r>
            <a:r>
              <a:rPr lang="cs-CZ" sz="2400" dirty="0" smtClean="0">
                <a:solidFill>
                  <a:srgbClr val="FFC000"/>
                </a:solidFill>
              </a:rPr>
              <a:t>fotosyntézou </a:t>
            </a:r>
            <a:r>
              <a:rPr lang="cs-CZ" sz="2400" dirty="0" smtClean="0"/>
              <a:t>– biomasa se spaluje nebo využívá jako potrava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 </a:t>
            </a:r>
            <a:r>
              <a:rPr lang="cs-CZ" sz="2400" dirty="0" smtClean="0">
                <a:solidFill>
                  <a:srgbClr val="FFC000"/>
                </a:solidFill>
              </a:rPr>
              <a:t>vodní energie</a:t>
            </a:r>
            <a:r>
              <a:rPr lang="cs-CZ" sz="2400" dirty="0" smtClean="0"/>
              <a:t> – sluneční energie – umožňuje koloběh vody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 </a:t>
            </a:r>
            <a:r>
              <a:rPr lang="cs-CZ" sz="2400" dirty="0" smtClean="0">
                <a:solidFill>
                  <a:srgbClr val="FFC000"/>
                </a:solidFill>
              </a:rPr>
              <a:t>teplo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 </a:t>
            </a:r>
            <a:r>
              <a:rPr lang="cs-CZ" sz="2400" dirty="0" smtClean="0">
                <a:solidFill>
                  <a:srgbClr val="FFC000"/>
                </a:solidFill>
              </a:rPr>
              <a:t>elektromagnetické záření</a:t>
            </a:r>
          </a:p>
          <a:p>
            <a:pPr marL="342900" indent="-342900">
              <a:buFont typeface="Wingdings" pitchFamily="2" charset="2"/>
              <a:buChar char="q"/>
            </a:pPr>
            <a:endParaRPr lang="cs-CZ" sz="2400" dirty="0"/>
          </a:p>
        </p:txBody>
      </p:sp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598805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21585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793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66800"/>
            <a:ext cx="8204199" cy="579120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457200" y="95250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Mapa intenzity sluneční energie dopadající na Zemi</a:t>
            </a:r>
          </a:p>
        </p:txBody>
      </p:sp>
    </p:spTree>
    <p:extLst>
      <p:ext uri="{BB962C8B-B14F-4D97-AF65-F5344CB8AC3E}">
        <p14:creationId xmlns:p14="http://schemas.microsoft.com/office/powerpoint/2010/main" val="32650490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876300"/>
            <a:ext cx="8458200" cy="597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5672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892124"/>
            <a:ext cx="8547100" cy="5965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3137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228600" y="12700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800" dirty="0" err="1" smtClean="0"/>
              <a:t>Fotovoltaický</a:t>
            </a:r>
            <a:r>
              <a:rPr lang="cs-CZ" sz="4800" dirty="0" smtClean="0"/>
              <a:t> článek</a:t>
            </a:r>
            <a:endParaRPr lang="cs-CZ" sz="4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419100" y="6858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Polovodičová součástka schopná měnit světlo na elektrickou energii.</a:t>
            </a:r>
            <a:endParaRPr lang="cs-CZ" sz="24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1621998"/>
            <a:ext cx="4705198" cy="4208462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4768698" y="1143019"/>
            <a:ext cx="433720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cs-CZ" sz="2400" dirty="0" smtClean="0"/>
              <a:t> první </a:t>
            </a:r>
            <a:r>
              <a:rPr lang="cs-CZ" sz="2400" dirty="0" err="1" smtClean="0"/>
              <a:t>fotovoltaický</a:t>
            </a:r>
            <a:r>
              <a:rPr lang="cs-CZ" sz="2400" dirty="0" smtClean="0"/>
              <a:t> článek sestrojen v r. 1883 – účinnost 1%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cs-CZ" sz="2400" dirty="0" smtClean="0"/>
              <a:t>konstrukce současných článků vznikla v r. 1954 v </a:t>
            </a:r>
            <a:r>
              <a:rPr lang="cs-CZ" sz="2400" dirty="0"/>
              <a:t>Bell </a:t>
            </a:r>
            <a:r>
              <a:rPr lang="cs-CZ" sz="2400" dirty="0" err="1" smtClean="0"/>
              <a:t>Laboratories</a:t>
            </a:r>
            <a:r>
              <a:rPr lang="cs-CZ" sz="2400" dirty="0" smtClean="0"/>
              <a:t> – účinnost až 17% v ideálním případě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cs-CZ" sz="2400" dirty="0"/>
              <a:t> </a:t>
            </a:r>
            <a:r>
              <a:rPr lang="cs-CZ" sz="2400" dirty="0" smtClean="0"/>
              <a:t>princip – uvolňování elektronů v důsledku absorpce elektromagnetického záření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cs-CZ" sz="2400" dirty="0" smtClean="0"/>
              <a:t> základ tvoří vrstva křemíku nanesená např. na sklo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cs-CZ" sz="2400" dirty="0" smtClean="0"/>
              <a:t>vyrábí se z nich solární panely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7852746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533400" y="25400"/>
            <a:ext cx="8343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dirty="0" smtClean="0"/>
              <a:t>Využití </a:t>
            </a:r>
            <a:r>
              <a:rPr lang="cs-CZ" sz="4800" dirty="0" err="1" smtClean="0"/>
              <a:t>fotovoltaických</a:t>
            </a:r>
            <a:r>
              <a:rPr lang="cs-CZ" sz="4800" dirty="0" smtClean="0"/>
              <a:t> článků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381000" y="856397"/>
            <a:ext cx="83439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zpočátku především kosmonautika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ropné plošiny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pobřežní majáky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v zemích kde neexistuje elektrická síť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jachty, karavany, odlehlé chaty, farmy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cs-CZ" sz="2400" dirty="0" smtClean="0"/>
              <a:t>dnes se připojují přímo na energetickou síť – mohou doplňovat zvýšenou denní spotřebu energie</a:t>
            </a:r>
            <a:endParaRPr lang="cs-CZ" sz="24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34052"/>
            <a:ext cx="5483408" cy="3323947"/>
          </a:xfrm>
          <a:prstGeom prst="rect">
            <a:avLst/>
          </a:prstGeom>
        </p:spPr>
      </p:pic>
      <p:pic>
        <p:nvPicPr>
          <p:cNvPr id="10244" name="Picture 8" descr="OPVK_hor_zakladni_logolink_RGB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594360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85574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Živly">
  <a:themeElements>
    <a:clrScheme name="Živly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Živly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3866</TotalTime>
  <Words>1247</Words>
  <Application>Microsoft Office PowerPoint</Application>
  <PresentationFormat>Předvádění na obrazovce (4:3)</PresentationFormat>
  <Paragraphs>98</Paragraphs>
  <Slides>21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21</vt:i4>
      </vt:variant>
    </vt:vector>
  </HeadingPairs>
  <TitlesOfParts>
    <vt:vector size="23" baseType="lpstr">
      <vt:lpstr>Výchozí návrh</vt:lpstr>
      <vt:lpstr>Živly</vt:lpstr>
      <vt:lpstr>SOLÁRNÍ ENERGIE</vt:lpstr>
      <vt:lpstr>Anotace:</vt:lpstr>
      <vt:lpstr>Solární energie</vt:lpstr>
      <vt:lpstr>Projevy sluneční energie na Zemi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Zdroje:</vt:lpstr>
      <vt:lpstr>Zdroje: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opel</dc:creator>
  <cp:lastModifiedBy>Lenka</cp:lastModifiedBy>
  <cp:revision>128</cp:revision>
  <cp:lastPrinted>1601-01-01T00:00:00Z</cp:lastPrinted>
  <dcterms:created xsi:type="dcterms:W3CDTF">1601-01-01T00:00:00Z</dcterms:created>
  <dcterms:modified xsi:type="dcterms:W3CDTF">2013-09-12T15:44:19Z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