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notesMasterIdLst>
    <p:notesMasterId r:id="rId16"/>
  </p:notesMasterIdLst>
  <p:sldIdLst>
    <p:sldId id="256" r:id="rId3"/>
    <p:sldId id="259" r:id="rId4"/>
    <p:sldId id="257" r:id="rId5"/>
    <p:sldId id="260" r:id="rId6"/>
    <p:sldId id="270" r:id="rId7"/>
    <p:sldId id="264" r:id="rId8"/>
    <p:sldId id="269" r:id="rId9"/>
    <p:sldId id="272" r:id="rId10"/>
    <p:sldId id="273" r:id="rId11"/>
    <p:sldId id="271" r:id="rId12"/>
    <p:sldId id="267" r:id="rId13"/>
    <p:sldId id="268" r:id="rId14"/>
    <p:sldId id="258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43FC3-7049-4A7D-9DF0-CF0F8E5E2C06}" type="datetimeFigureOut">
              <a:rPr lang="cs-CZ" smtClean="0"/>
              <a:t>12. 9. 2013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1F48C-D7AF-4657-B534-1F4097C381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73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Tehachapi_wind_farm_3.jpg" TargetMode="External"/><Relationship Id="rId3" Type="http://schemas.openxmlformats.org/officeDocument/2006/relationships/hyperlink" Target="http://cs.wikipedia.org/wiki/Soubor:V%C4%9Btrn%C3%BD_ml%C3%BDn_v_Ku%C5%BEelov%C4%9B.JPG" TargetMode="External"/><Relationship Id="rId7" Type="http://schemas.openxmlformats.org/officeDocument/2006/relationships/hyperlink" Target="http://en.wikipedia.org/wiki/File:Roscoe_Wind_Farm_at_Sunrise.JPG" TargetMode="External"/><Relationship Id="rId2" Type="http://schemas.openxmlformats.org/officeDocument/2006/relationships/hyperlink" Target="http://en.wikipedia.org/wiki/File:Brig_Niagara_full_sail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DE_049_010_20091109004806_001_Enercon.jpg" TargetMode="External"/><Relationship Id="rId5" Type="http://schemas.openxmlformats.org/officeDocument/2006/relationships/hyperlink" Target="http://en.wikipedia.org/wiki/File:Tassa_5KW_2_ElectronSolarEnergy2.jpg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en.wikipedia.org/wiki/File:Sund_mpazdziora.JPG" TargetMode="External"/><Relationship Id="rId9" Type="http://schemas.openxmlformats.org/officeDocument/2006/relationships/hyperlink" Target="http://cs.wikipedia.org/wiki/Soubor:Host%C3%BDn,_vrchol_03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VĚTRNÁ ENERGIE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smtClean="0"/>
              <a:t>Ch_111_Energie_Větrná </a:t>
            </a:r>
            <a:r>
              <a:rPr lang="cs-CZ" b="1" dirty="0" smtClean="0"/>
              <a:t>energie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152399"/>
            <a:ext cx="398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Větrná energie v ČR</a:t>
            </a:r>
            <a:endParaRPr lang="cs-CZ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0" y="757433"/>
            <a:ext cx="39351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i</a:t>
            </a:r>
            <a:r>
              <a:rPr lang="cs-CZ" sz="2400" dirty="0" smtClean="0"/>
              <a:t>nstalovaný výkon v r. 2013 260 MW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v</a:t>
            </a:r>
            <a:r>
              <a:rPr lang="cs-CZ" sz="2400" dirty="0" smtClean="0"/>
              <a:t>yrobí 0,4% z celkově vyrobené energie v ČR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největší u nás je v Ústeckém kraji – lokalita Kryštofovy Hamry – 21 turbín – výkon 42 MW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0"/>
            <a:ext cx="5143500" cy="68580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0" y="4343400"/>
            <a:ext cx="3935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Větrná elektrárna </a:t>
            </a:r>
            <a:r>
              <a:rPr lang="cs-CZ" sz="2400" dirty="0" smtClean="0"/>
              <a:t>na Svatém Hostýně 0,225MW.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27871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62000" y="381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Výhody větrné energie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0500" y="1752600"/>
            <a:ext cx="8343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obnovitelný zdroj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neznečisťují okolí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vítr je zdarma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nehrozí havárie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minimální obsluha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lze je ovládat na dálku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moderní se dají regulovat</a:t>
            </a:r>
          </a:p>
        </p:txBody>
      </p:sp>
    </p:spTree>
    <p:extLst>
      <p:ext uri="{BB962C8B-B14F-4D97-AF65-F5344CB8AC3E}">
        <p14:creationId xmlns:p14="http://schemas.microsoft.com/office/powerpoint/2010/main" val="3028557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422400" y="152400"/>
            <a:ext cx="711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Nevýhody větrné energie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0500" y="1371600"/>
            <a:ext cx="8724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nízký koeficient ročního využití u nás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malý výkon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vysoké pořizovací náklady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nepravidelnost větru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špatné možnosti uskladnění energie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hlučnost a vibrace - ruší i živočichy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velká plocha větrných farem</a:t>
            </a:r>
            <a:endParaRPr lang="cs-CZ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nestabilita dodávky – nutné mít záložní zdroje kryjící výpadky</a:t>
            </a:r>
          </a:p>
          <a:p>
            <a:endParaRPr lang="cs-CZ" sz="2400" dirty="0"/>
          </a:p>
          <a:p>
            <a:endParaRPr lang="cs-CZ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ideální v přímořských oblastech a horských průsmycích</a:t>
            </a:r>
          </a:p>
        </p:txBody>
      </p:sp>
    </p:spTree>
    <p:extLst>
      <p:ext uri="{BB962C8B-B14F-4D97-AF65-F5344CB8AC3E}">
        <p14:creationId xmlns:p14="http://schemas.microsoft.com/office/powerpoint/2010/main" val="2777276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5884862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Brig Niagara full sail.jpg.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2013-02-21].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en.wikipedia.org/wiki/File:Brig_Niagara_full_sail.jpg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Větrný mlýn v Kuželově.JPG.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2013-02-21].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cs.wikipedia.org/wiki/Soubor:V%C4%9Btrn%C3%BD_ml%C3%BDn_v_Ku%C5%BEelov%C4%9B.JPG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Sund mpazdziora.JPG.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2013-02-21].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en.wikipedia.org/wiki/File:Sund_mpazdziora.JPG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Tassa</a:t>
            </a:r>
            <a:r>
              <a:rPr lang="cs-CZ" sz="1100" dirty="0"/>
              <a:t> 5KW 2 ElectronSolarEnergy2.jpg.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2013-02-21].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en.wikipedia.org/wiki/File:Tassa_5KW_2_ElectronSolarEnergy2.jpg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DE 049 010 20091109004806 001 Enercon.jpg.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2013-02-21].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commons.wikimedia.org/wiki/File:DE_049_010_20091109004806_001_Enercon.jpg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Roscoe</a:t>
            </a:r>
            <a:r>
              <a:rPr lang="cs-CZ" sz="1100" dirty="0"/>
              <a:t> </a:t>
            </a:r>
            <a:r>
              <a:rPr lang="cs-CZ" sz="1100" dirty="0" err="1"/>
              <a:t>Wind</a:t>
            </a:r>
            <a:r>
              <a:rPr lang="cs-CZ" sz="1100" dirty="0"/>
              <a:t> </a:t>
            </a:r>
            <a:r>
              <a:rPr lang="cs-CZ" sz="1100" dirty="0" err="1"/>
              <a:t>Farm</a:t>
            </a:r>
            <a:r>
              <a:rPr lang="cs-CZ" sz="1100" dirty="0"/>
              <a:t> </a:t>
            </a:r>
            <a:r>
              <a:rPr lang="cs-CZ" sz="1100" dirty="0" err="1"/>
              <a:t>at</a:t>
            </a:r>
            <a:r>
              <a:rPr lang="cs-CZ" sz="1100" dirty="0"/>
              <a:t> Sunrise.JPG.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2013-02-21].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en.wikipedia.org/wiki/File:Roscoe_Wind_Farm_at_Sunrise.JPG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Tehachapi</a:t>
            </a:r>
            <a:r>
              <a:rPr lang="cs-CZ" sz="1100" dirty="0"/>
              <a:t> </a:t>
            </a:r>
            <a:r>
              <a:rPr lang="cs-CZ" sz="1100" dirty="0" err="1"/>
              <a:t>wind</a:t>
            </a:r>
            <a:r>
              <a:rPr lang="cs-CZ" sz="1100" dirty="0"/>
              <a:t> </a:t>
            </a:r>
            <a:r>
              <a:rPr lang="cs-CZ" sz="1100" dirty="0" err="1"/>
              <a:t>farm</a:t>
            </a:r>
            <a:r>
              <a:rPr lang="cs-CZ" sz="1100" dirty="0"/>
              <a:t> 3.jpg.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2005 [cit. 2013-02-21].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cs.wikipedia.org/wiki/Soubor:Tehachapi_wind_farm_3.jpg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Hostýn, vrchol 03.jpg.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2013-02-21]. Dostupné z: </a:t>
            </a:r>
            <a:r>
              <a:rPr lang="cs-CZ" sz="1100" dirty="0">
                <a:hlinkClick r:id="rId9"/>
              </a:rPr>
              <a:t>http://cs.wikipedia.org/wiki/Soubor:Host%C3%BDn,_</a:t>
            </a:r>
            <a:r>
              <a:rPr lang="cs-CZ" sz="1100" dirty="0" smtClean="0">
                <a:hlinkClick r:id="rId9"/>
              </a:rPr>
              <a:t>vrchol_03.jpg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Z</a:t>
            </a:r>
            <a:r>
              <a:rPr lang="cs-CZ" sz="2500" b="1" dirty="0" smtClean="0"/>
              <a:t>droje</a:t>
            </a:r>
            <a:r>
              <a:rPr lang="cs-CZ" sz="2500" b="1" dirty="0"/>
              <a:t>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</a:t>
            </a:r>
            <a:r>
              <a:rPr lang="cs-CZ" dirty="0" smtClean="0"/>
              <a:t>rozšíření</a:t>
            </a:r>
            <a:r>
              <a:rPr lang="cs-CZ" dirty="0"/>
              <a:t> </a:t>
            </a:r>
            <a:r>
              <a:rPr lang="cs-CZ" dirty="0" smtClean="0"/>
              <a:t>                      </a:t>
            </a:r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 a upevňování </a:t>
            </a:r>
            <a:r>
              <a:rPr lang="cs-CZ" dirty="0"/>
              <a:t>učiva o </a:t>
            </a:r>
            <a:r>
              <a:rPr lang="cs-CZ" dirty="0" smtClean="0"/>
              <a:t>obnovitelných zdrojích energie.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obnovitelných zdrojích   </a:t>
            </a:r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energie.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</a:t>
            </a:r>
            <a:r>
              <a:rPr lang="cs-CZ" dirty="0" smtClean="0"/>
              <a:t>chemie </a:t>
            </a:r>
            <a:r>
              <a:rPr lang="cs-CZ" dirty="0"/>
              <a:t>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endParaRPr lang="cs-CZ" dirty="0" smtClean="0"/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dirty="0" smtClean="0"/>
              <a:t>BENEŠ, </a:t>
            </a:r>
            <a:r>
              <a:rPr lang="cs-CZ" dirty="0" smtClean="0"/>
              <a:t>P., </a:t>
            </a:r>
            <a:r>
              <a:rPr lang="cs-CZ" dirty="0" smtClean="0"/>
              <a:t>PUMPR, </a:t>
            </a:r>
            <a:r>
              <a:rPr lang="cs-CZ" dirty="0" smtClean="0"/>
              <a:t>V., </a:t>
            </a:r>
            <a:r>
              <a:rPr lang="cs-CZ" dirty="0" smtClean="0"/>
              <a:t>BANÝR, J. </a:t>
            </a:r>
            <a:r>
              <a:rPr lang="cs-CZ" i="1" dirty="0" smtClean="0"/>
              <a:t>Základy </a:t>
            </a:r>
            <a:r>
              <a:rPr lang="cs-CZ" i="1" dirty="0" smtClean="0"/>
              <a:t>chemie 2 pro 2. stupeň  </a:t>
            </a:r>
          </a:p>
          <a:p>
            <a:pPr eaLnBrk="1" hangingPunct="1"/>
            <a:r>
              <a:rPr lang="cs-CZ" i="1" dirty="0"/>
              <a:t> </a:t>
            </a:r>
            <a:r>
              <a:rPr lang="cs-CZ" i="1" dirty="0" smtClean="0"/>
              <a:t>    základní </a:t>
            </a:r>
            <a:r>
              <a:rPr lang="cs-CZ" i="1" dirty="0"/>
              <a:t>školy a nižší ročníky víceletých </a:t>
            </a:r>
            <a:r>
              <a:rPr lang="cs-CZ" i="1" dirty="0" smtClean="0"/>
              <a:t>gymnázií a střední </a:t>
            </a:r>
            <a:r>
              <a:rPr lang="cs-CZ" i="1" dirty="0" smtClean="0"/>
              <a:t>školy</a:t>
            </a:r>
            <a:r>
              <a:rPr lang="cs-CZ" i="1" dirty="0"/>
              <a:t>.</a:t>
            </a:r>
            <a:endParaRPr lang="cs-CZ" i="1" dirty="0" smtClean="0"/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 FORTUNA, Praha 1997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228600"/>
            <a:ext cx="701040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b="1" dirty="0" smtClean="0"/>
              <a:t>Větrná energie</a:t>
            </a:r>
            <a:endParaRPr lang="cs-CZ" sz="48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9880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24460" y="1295400"/>
            <a:ext cx="876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Využívá vítr jako zdroj energie.</a:t>
            </a:r>
          </a:p>
          <a:p>
            <a:endParaRPr lang="cs-CZ" sz="2400" dirty="0" smtClean="0"/>
          </a:p>
          <a:p>
            <a:r>
              <a:rPr lang="cs-CZ" sz="2400" dirty="0" smtClean="0"/>
              <a:t>Vítr je proudění vzduchu v atmosféře vyvolané rozdíly tlaku vzduchu. </a:t>
            </a:r>
          </a:p>
          <a:p>
            <a:endParaRPr lang="cs-CZ" sz="2400" dirty="0" smtClean="0"/>
          </a:p>
          <a:p>
            <a:r>
              <a:rPr lang="cs-CZ" sz="2400" dirty="0" smtClean="0"/>
              <a:t>Ty vznikají nerovnoměrným ohřevem zemského povrchu.</a:t>
            </a:r>
          </a:p>
          <a:p>
            <a:endParaRPr lang="cs-CZ" sz="2400" dirty="0"/>
          </a:p>
          <a:p>
            <a:r>
              <a:rPr lang="cs-CZ" sz="2400" dirty="0" smtClean="0"/>
              <a:t>Vzduch se pak přemisťuje z oblasti vysokého tlaku do oblasti nízkého tlaku.</a:t>
            </a:r>
          </a:p>
          <a:p>
            <a:r>
              <a:rPr lang="cs-CZ" sz="2400" dirty="0" smtClean="0"/>
              <a:t> </a:t>
            </a:r>
          </a:p>
          <a:p>
            <a:r>
              <a:rPr lang="cs-CZ" sz="2400" dirty="0" smtClean="0"/>
              <a:t>Čím je rozdíl větší tím je přemisťování rychlejší.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7376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2400" y="1219198"/>
            <a:ext cx="8636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Využití v historii zejména na mechanickou práci:</a:t>
            </a:r>
            <a:endParaRPr lang="cs-CZ" sz="2400" dirty="0" smtClean="0">
              <a:solidFill>
                <a:srgbClr val="FFC000"/>
              </a:solidFill>
            </a:endParaRPr>
          </a:p>
          <a:p>
            <a:pPr marL="800100" lvl="1" indent="-342900">
              <a:buFont typeface="Wingdings" pitchFamily="2" charset="2"/>
              <a:buChar char="q"/>
            </a:pPr>
            <a:r>
              <a:rPr lang="cs-CZ" sz="2400" dirty="0" smtClean="0"/>
              <a:t>mlýny na obilí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cs-CZ" sz="2400" dirty="0" smtClean="0"/>
              <a:t>čerpadla vody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cs-CZ" sz="2400" dirty="0" smtClean="0"/>
              <a:t>lisování oleje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cs-CZ" sz="2400" dirty="0" smtClean="0"/>
              <a:t>stloukání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cs-CZ" sz="2400" dirty="0" smtClean="0"/>
              <a:t>řezání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cs-CZ" sz="2400" dirty="0" smtClean="0"/>
              <a:t>pohon lodí - plachetnic</a:t>
            </a:r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V současnosti pro výrobu elektrické energie ve větrných elektrárnách.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81000" y="533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Řadí se mezi obnovitelné zdroje energie.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17" y="1752600"/>
            <a:ext cx="4920083" cy="327133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219200" y="4541331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Briga USA Niagara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01941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7376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34000" y="228601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Větrný mlýn v Kuželově – okres Hodonín.</a:t>
            </a:r>
          </a:p>
          <a:p>
            <a:endParaRPr lang="cs-CZ" sz="2400" dirty="0"/>
          </a:p>
          <a:p>
            <a:r>
              <a:rPr lang="cs-CZ" sz="2400" dirty="0" smtClean="0"/>
              <a:t>Větrná turbína umí přeměnit větrnou energii na kinetickou (pohybová).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4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302"/>
            <a:ext cx="9144000" cy="5422698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1175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71600" y="30479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Větrná elektrárna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6200" y="818723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 vrtuli (větrná turbína) je připojen generátor elektrického proudu.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81000" y="1524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Větrná farma </a:t>
            </a:r>
            <a:r>
              <a:rPr lang="cs-CZ" sz="2400" dirty="0" err="1" smtClean="0">
                <a:solidFill>
                  <a:schemeClr val="bg1"/>
                </a:solidFill>
              </a:rPr>
              <a:t>Lillgrund</a:t>
            </a:r>
            <a:r>
              <a:rPr lang="cs-CZ" sz="2400" dirty="0" smtClean="0">
                <a:solidFill>
                  <a:schemeClr val="bg1"/>
                </a:solidFill>
              </a:rPr>
              <a:t> - Švédsko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91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51000"/>
            <a:ext cx="3230447" cy="426024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44500" y="152400"/>
            <a:ext cx="831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Typy elektráren podle rotorů</a:t>
            </a:r>
            <a:endParaRPr lang="cs-CZ" sz="4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853112" y="1066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vertikální rotor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43000" y="106679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horizontální rotor</a:t>
            </a:r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651000"/>
            <a:ext cx="3886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5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3400" y="1524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N</a:t>
            </a:r>
            <a:r>
              <a:rPr lang="cs-CZ" sz="2400" b="1" dirty="0" smtClean="0"/>
              <a:t>ejvětší větrná </a:t>
            </a:r>
            <a:r>
              <a:rPr lang="cs-CZ" sz="2400" b="1" dirty="0"/>
              <a:t>farmu</a:t>
            </a:r>
            <a:r>
              <a:rPr lang="cs-CZ" sz="2400" dirty="0"/>
              <a:t> na světě </a:t>
            </a:r>
            <a:r>
              <a:rPr lang="cs-CZ" sz="2400" dirty="0" smtClean="0"/>
              <a:t>je </a:t>
            </a:r>
            <a:r>
              <a:rPr lang="cs-CZ" sz="2400" dirty="0"/>
              <a:t>v Texasu (USA). Byla spuštěna 1. října 2009. Větrná farma </a:t>
            </a:r>
            <a:r>
              <a:rPr lang="cs-CZ" sz="2400" b="1" dirty="0" err="1"/>
              <a:t>Roscoe</a:t>
            </a:r>
            <a:r>
              <a:rPr lang="cs-CZ" sz="2400" dirty="0"/>
              <a:t> má výkon 781,5 MW a je tvořena 627 větrnými turbínami. </a:t>
            </a:r>
            <a:r>
              <a:rPr lang="cs-CZ" sz="2400" dirty="0" err="1"/>
              <a:t>Roscoe</a:t>
            </a:r>
            <a:r>
              <a:rPr lang="cs-CZ" sz="2400" dirty="0"/>
              <a:t> je schopna pokrýt spotřebu 230 000 domácností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22060"/>
            <a:ext cx="6705600" cy="5029200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59435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973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156428"/>
            <a:ext cx="361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Starší větrná elektrárna v </a:t>
            </a:r>
            <a:r>
              <a:rPr lang="cs-CZ" sz="2400" dirty="0" err="1" smtClean="0"/>
              <a:t>Tehachapi</a:t>
            </a:r>
            <a:r>
              <a:rPr lang="cs-CZ" sz="2400" dirty="0" smtClean="0"/>
              <a:t> </a:t>
            </a:r>
            <a:r>
              <a:rPr lang="cs-CZ" sz="2400" dirty="0"/>
              <a:t>(Kalifornie)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85850"/>
            <a:ext cx="7696200" cy="5772150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152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192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3790</TotalTime>
  <Words>751</Words>
  <Application>Microsoft Office PowerPoint</Application>
  <PresentationFormat>Předvádění na obrazovce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Výchozí návrh</vt:lpstr>
      <vt:lpstr>Živly</vt:lpstr>
      <vt:lpstr>VĚTRNÁ ENERGIE</vt:lpstr>
      <vt:lpstr>Anotace:</vt:lpstr>
      <vt:lpstr>Větrná energie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Lenka</cp:lastModifiedBy>
  <cp:revision>119</cp:revision>
  <cp:lastPrinted>1601-01-01T00:00:00Z</cp:lastPrinted>
  <dcterms:created xsi:type="dcterms:W3CDTF">1601-01-01T00:00:00Z</dcterms:created>
  <dcterms:modified xsi:type="dcterms:W3CDTF">2013-09-12T15:45:24Z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