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5" r:id="rId2"/>
  </p:sldMasterIdLst>
  <p:notesMasterIdLst>
    <p:notesMasterId r:id="rId14"/>
  </p:notesMasterIdLst>
  <p:sldIdLst>
    <p:sldId id="256" r:id="rId3"/>
    <p:sldId id="259" r:id="rId4"/>
    <p:sldId id="257" r:id="rId5"/>
    <p:sldId id="260" r:id="rId6"/>
    <p:sldId id="264" r:id="rId7"/>
    <p:sldId id="269" r:id="rId8"/>
    <p:sldId id="270" r:id="rId9"/>
    <p:sldId id="271" r:id="rId10"/>
    <p:sldId id="267" r:id="rId11"/>
    <p:sldId id="268" r:id="rId12"/>
    <p:sldId id="25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43FC3-7049-4A7D-9DF0-CF0F8E5E2C06}" type="datetimeFigureOut">
              <a:rPr lang="cs-CZ" smtClean="0"/>
              <a:t>12. 9. 2013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1F48C-D7AF-4657-B534-1F4097C38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73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C07A8-6085-4453-BC42-E6B3C8646E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397519"/>
      </p:ext>
    </p:extLst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7F7EA-010F-4163-84C3-E35D4B02C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598202"/>
      </p:ext>
    </p:extLst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261F1-0ADA-42BA-BBB5-BA248FF809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681505"/>
      </p:ext>
    </p:extLst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8567B-6A2B-451E-91D2-4BC77337ED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5613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80F3-DC6E-45F6-BDDD-4542B9076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34119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C0CE-97AE-42E6-BF56-4B3B1B5E18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3784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807C-9769-4BF0-83A3-C8BA84766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395800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2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1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73D6-2B5E-413F-A367-B58EAD8BD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967552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6309-28C7-4CDF-A609-1FB6D19A4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470934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C37CE-D827-4A94-A56A-8220EEA6F4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835361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00FD-0F3F-473D-8A75-0466E7CC3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83231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27BA-0515-4255-B22C-74EC4FA001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15257"/>
      </p:ext>
    </p:extLst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37CD7-621C-42C9-8AB7-D7D62EDEA3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26987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B1158-B89E-4EE3-B152-DF66D496A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977413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42E27-00E3-4FD4-AF75-718768EC1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817470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2BEB7-388D-4569-B941-878304A3BE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896569"/>
      </p:ext>
    </p:extLst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34BE-47D6-4CA3-BCAC-16601E4EFA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493841"/>
      </p:ext>
    </p:extLst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974AA-2BE3-436C-B7DA-046305160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25553"/>
      </p:ext>
    </p:extLst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76370-4908-4F6E-A384-D1D6EDEF5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000357"/>
      </p:ext>
    </p:extLst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AF0B9-3292-42FE-BB4C-9FA180321B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99214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33094-17D7-4165-BD78-7BA26FAB9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701598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29058-A819-4761-A63F-911C5CA26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55145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E22104-35B3-4A58-AF55-108FBD20C7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38E1F882-8B5E-40A7-B523-679D7DB7B3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0" r:id="rId2"/>
    <p:sldLayoutId id="2147483797" r:id="rId3"/>
    <p:sldLayoutId id="2147483791" r:id="rId4"/>
    <p:sldLayoutId id="2147483798" r:id="rId5"/>
    <p:sldLayoutId id="2147483792" r:id="rId6"/>
    <p:sldLayoutId id="2147483793" r:id="rId7"/>
    <p:sldLayoutId id="2147483799" r:id="rId8"/>
    <p:sldLayoutId id="2147483800" r:id="rId9"/>
    <p:sldLayoutId id="2147483794" r:id="rId10"/>
    <p:sldLayoutId id="2147483795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cs.wikipedia.org/wiki/Soubor:Pellets_hand.jpg" TargetMode="External"/><Relationship Id="rId7" Type="http://schemas.openxmlformats.org/officeDocument/2006/relationships/hyperlink" Target="http://cs.wikipedia.org/wiki/Soubor:Ladbergen_Biogasanlage.JPG" TargetMode="External"/><Relationship Id="rId2" Type="http://schemas.openxmlformats.org/officeDocument/2006/relationships/hyperlink" Target="http://cs.wikipedia.org/wiki/Soubor:Biomasa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s.wikipedia.org/wiki/Soubor:Bequer-B100-SOJA-SOYBEAM.jpg" TargetMode="External"/><Relationship Id="rId5" Type="http://schemas.openxmlformats.org/officeDocument/2006/relationships/hyperlink" Target="http://cs.wikipedia.org/wiki/Soubor:Straw-hay-briquettes.jpg" TargetMode="External"/><Relationship Id="rId4" Type="http://schemas.openxmlformats.org/officeDocument/2006/relationships/hyperlink" Target="http://cs.wikipedia.org/wiki/Soubor:Plaquettes_de_bois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BIOMASA</a:t>
            </a:r>
          </a:p>
        </p:txBody>
      </p:sp>
      <p:pic>
        <p:nvPicPr>
          <p:cNvPr id="8195" name="Picture 4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/>
          </a:p>
        </p:txBody>
      </p:sp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 smtClean="0"/>
              <a:t>Ch_112_Energie_Biomasa</a:t>
            </a:r>
            <a:endParaRPr lang="cs-CZ" b="1" dirty="0" smtClean="0"/>
          </a:p>
          <a:p>
            <a:pPr algn="ctr" eaLnBrk="1" hangingPunct="1"/>
            <a:r>
              <a:rPr lang="cs-CZ" b="1" dirty="0" smtClean="0"/>
              <a:t>Autor</a:t>
            </a:r>
            <a:r>
              <a:rPr lang="cs-CZ" b="1" dirty="0"/>
              <a:t>: Mgr. Jiří </a:t>
            </a:r>
            <a:r>
              <a:rPr lang="cs-CZ" b="1" dirty="0" err="1" smtClean="0"/>
              <a:t>Sukaný</a:t>
            </a:r>
            <a:endParaRPr lang="cs-CZ" dirty="0"/>
          </a:p>
          <a:p>
            <a:pPr algn="ctr" eaLnBrk="1" hangingPunct="1"/>
            <a:r>
              <a:rPr lang="cs-CZ" dirty="0"/>
              <a:t>Škola: Základní škola Velehrad, okres Uherské Hradiště,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Registrační číslo projektu: CZ.1.07/1.1.38/02.0025</a:t>
            </a:r>
          </a:p>
          <a:p>
            <a:pPr algn="ctr" eaLnBrk="1" hangingPunct="1"/>
            <a:r>
              <a:rPr lang="cs-CZ"/>
              <a:t>Název projektu: Modernizace výuky na ZŠ Slušovice, Fryšták, Kašava a Velehrad</a:t>
            </a:r>
          </a:p>
          <a:p>
            <a:pPr algn="ctr" eaLnBrk="1" hangingPunct="1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59436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422400" y="152400"/>
            <a:ext cx="680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Nevýhody vodní energie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0500" y="1371600"/>
            <a:ext cx="8724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při nekvalitních technologiích neekologická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při spalovaní se produkují skleníkové plyny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popílek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bionafta má kratší životnost proti minerální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zábor zemědělské půdy pro pěstovaní biomasy (řepka)</a:t>
            </a:r>
          </a:p>
        </p:txBody>
      </p:sp>
    </p:spTree>
    <p:extLst>
      <p:ext uri="{BB962C8B-B14F-4D97-AF65-F5344CB8AC3E}">
        <p14:creationId xmlns:p14="http://schemas.microsoft.com/office/powerpoint/2010/main" val="27772769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457200"/>
            <a:ext cx="8915400" cy="5884862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/>
              <a:t>Biomasa.jpg.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2011 [cit. 2013-02-21]. Dostupné z: </a:t>
            </a:r>
            <a:r>
              <a:rPr lang="cs-CZ" sz="1100" dirty="0">
                <a:hlinkClick r:id="rId2"/>
              </a:rPr>
              <a:t>http://</a:t>
            </a:r>
            <a:r>
              <a:rPr lang="cs-CZ" sz="1100" dirty="0" smtClean="0">
                <a:hlinkClick r:id="rId2"/>
              </a:rPr>
              <a:t>cs.wikipedia.org/wiki/Soubor:Biomasa.jpg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 err="1"/>
              <a:t>Pellets</a:t>
            </a:r>
            <a:r>
              <a:rPr lang="cs-CZ" sz="1100" dirty="0"/>
              <a:t> hand.jpg.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2005 [cit. 2013-02-21]. Dostupné z: </a:t>
            </a:r>
            <a:r>
              <a:rPr lang="cs-CZ" sz="1100" dirty="0">
                <a:hlinkClick r:id="rId3"/>
              </a:rPr>
              <a:t>http://</a:t>
            </a:r>
            <a:r>
              <a:rPr lang="cs-CZ" sz="1100" dirty="0" smtClean="0">
                <a:hlinkClick r:id="rId3"/>
              </a:rPr>
              <a:t>cs.wikipedia.org/wiki/Soubor:Pellets_hand.jpg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 err="1"/>
              <a:t>Plaquettes</a:t>
            </a:r>
            <a:r>
              <a:rPr lang="cs-CZ" sz="1100" dirty="0"/>
              <a:t> de bois.jpg.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2006 [cit. 2013-02-21]. Dostupné z: </a:t>
            </a:r>
            <a:r>
              <a:rPr lang="cs-CZ" sz="1100" dirty="0">
                <a:hlinkClick r:id="rId4"/>
              </a:rPr>
              <a:t>http://</a:t>
            </a:r>
            <a:r>
              <a:rPr lang="cs-CZ" sz="1100" dirty="0" smtClean="0">
                <a:hlinkClick r:id="rId4"/>
              </a:rPr>
              <a:t>cs.wikipedia.org/wiki/Soubor:Plaquettes_de_bois.jpg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/>
              <a:t>Straw-hay-briquettes.jpg.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2009 [cit. 2013-02-21]. Dostupné z: </a:t>
            </a:r>
            <a:r>
              <a:rPr lang="cs-CZ" sz="1100" dirty="0">
                <a:hlinkClick r:id="rId5"/>
              </a:rPr>
              <a:t>http://</a:t>
            </a:r>
            <a:r>
              <a:rPr lang="cs-CZ" sz="1100" dirty="0" smtClean="0">
                <a:hlinkClick r:id="rId5"/>
              </a:rPr>
              <a:t>cs.wikipedia.org/wiki/Soubor:Straw-hay-briquettes.jpg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/>
              <a:t>Bequer-B100-SOJA-SOYBEAM.jpg.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2007 [cit. 2013-02-21]. Dostupné z: </a:t>
            </a:r>
            <a:r>
              <a:rPr lang="cs-CZ" sz="1100" dirty="0">
                <a:hlinkClick r:id="rId6"/>
              </a:rPr>
              <a:t>http://</a:t>
            </a:r>
            <a:r>
              <a:rPr lang="cs-CZ" sz="1100" dirty="0" smtClean="0">
                <a:hlinkClick r:id="rId6"/>
              </a:rPr>
              <a:t>cs.wikipedia.org/wiki/Soubor:Bequer-B100-SOJA-SOYBEAM.jpg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100" dirty="0" err="1"/>
              <a:t>Ladbergen</a:t>
            </a:r>
            <a:r>
              <a:rPr lang="cs-CZ" sz="1100" dirty="0"/>
              <a:t> Biogasanlage.JPG. In: </a:t>
            </a:r>
            <a:r>
              <a:rPr lang="cs-CZ" sz="1100" i="1" dirty="0" err="1"/>
              <a:t>Wikipedia</a:t>
            </a:r>
            <a:r>
              <a:rPr lang="cs-CZ" sz="1100" i="1" dirty="0"/>
              <a:t>: </a:t>
            </a:r>
            <a:r>
              <a:rPr lang="cs-CZ" sz="1100" i="1" dirty="0" err="1"/>
              <a:t>the</a:t>
            </a:r>
            <a:r>
              <a:rPr lang="cs-CZ" sz="1100" i="1" dirty="0"/>
              <a:t> free </a:t>
            </a:r>
            <a:r>
              <a:rPr lang="cs-CZ" sz="1100" i="1" dirty="0" err="1"/>
              <a:t>encyclopedia</a:t>
            </a:r>
            <a:r>
              <a:rPr lang="cs-CZ" sz="1100" dirty="0"/>
              <a:t> [online]. San Francisco (CA):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2001-, 2008 [cit. 2013-02-21]. Dostupné z: </a:t>
            </a:r>
            <a:r>
              <a:rPr lang="cs-CZ" sz="1100" dirty="0">
                <a:hlinkClick r:id="rId7"/>
              </a:rPr>
              <a:t>http://</a:t>
            </a:r>
            <a:r>
              <a:rPr lang="cs-CZ" sz="1100" dirty="0" smtClean="0">
                <a:hlinkClick r:id="rId7"/>
              </a:rPr>
              <a:t>cs.wikipedia.org/wiki/Soubor:Ladbergen_Biogasanlage.JPG</a:t>
            </a: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sz="1100" dirty="0" smtClean="0"/>
          </a:p>
          <a:p>
            <a:pPr marL="609600" indent="-60960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sz="1100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700"/>
            <a:ext cx="7010400" cy="527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500" b="1" dirty="0"/>
              <a:t>Z</a:t>
            </a:r>
            <a:r>
              <a:rPr lang="cs-CZ" sz="2500" b="1" dirty="0" smtClean="0"/>
              <a:t>droje</a:t>
            </a:r>
            <a:r>
              <a:rPr lang="cs-CZ" sz="2500" b="1" dirty="0"/>
              <a:t>:</a:t>
            </a:r>
          </a:p>
        </p:txBody>
      </p:sp>
      <p:pic>
        <p:nvPicPr>
          <p:cNvPr id="11268" name="Picture 7" descr="OPVK_hor_zakladni_logolink_RGB_c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219" name="Picture 3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5853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8000" rIns="738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 Digitální učební materiál je určen pro  seznámení, </a:t>
            </a:r>
            <a:r>
              <a:rPr lang="cs-CZ" dirty="0" smtClean="0"/>
              <a:t>rozšíření</a:t>
            </a:r>
            <a:r>
              <a:rPr lang="cs-CZ" dirty="0"/>
              <a:t> </a:t>
            </a:r>
            <a:r>
              <a:rPr lang="cs-CZ" dirty="0" smtClean="0"/>
              <a:t>                      </a:t>
            </a:r>
          </a:p>
          <a:p>
            <a:pPr eaLnBrk="1" hangingPunct="1"/>
            <a:r>
              <a:rPr lang="cs-CZ" dirty="0"/>
              <a:t> </a:t>
            </a:r>
            <a:r>
              <a:rPr lang="cs-CZ" dirty="0" smtClean="0"/>
              <a:t>    a upevňování </a:t>
            </a:r>
            <a:r>
              <a:rPr lang="cs-CZ" dirty="0"/>
              <a:t>učiva o </a:t>
            </a:r>
            <a:r>
              <a:rPr lang="cs-CZ" dirty="0" smtClean="0"/>
              <a:t>obnovitelných zdrojích energie.</a:t>
            </a:r>
            <a:endParaRPr lang="cs-CZ" dirty="0"/>
          </a:p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 Materiál rozvíjí, </a:t>
            </a:r>
            <a:r>
              <a:rPr lang="cs-CZ" dirty="0" smtClean="0"/>
              <a:t>podporuje, </a:t>
            </a:r>
            <a:r>
              <a:rPr lang="cs-CZ" dirty="0"/>
              <a:t>vysvětluje znalosti o </a:t>
            </a:r>
            <a:r>
              <a:rPr lang="cs-CZ" dirty="0" smtClean="0"/>
              <a:t>obnovitelných zdrojích   </a:t>
            </a:r>
          </a:p>
          <a:p>
            <a:pPr eaLnBrk="1" hangingPunct="1"/>
            <a:r>
              <a:rPr lang="cs-CZ" dirty="0"/>
              <a:t> </a:t>
            </a:r>
            <a:r>
              <a:rPr lang="cs-CZ" dirty="0" smtClean="0"/>
              <a:t>   energie.</a:t>
            </a:r>
            <a:endParaRPr lang="cs-CZ" dirty="0"/>
          </a:p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 Je určen pro předmět </a:t>
            </a:r>
            <a:r>
              <a:rPr lang="cs-CZ" dirty="0" smtClean="0"/>
              <a:t>chemie </a:t>
            </a:r>
            <a:r>
              <a:rPr lang="cs-CZ" dirty="0"/>
              <a:t>9. ročník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cs-CZ" dirty="0"/>
              <a:t> Tento materiál vznikl ze zápisu autora jako doplňující materiál k učebnici: </a:t>
            </a:r>
            <a:endParaRPr lang="cs-CZ" dirty="0" smtClean="0"/>
          </a:p>
          <a:p>
            <a:pPr eaLnBrk="1" hangingPunct="1"/>
            <a:r>
              <a:rPr lang="cs-CZ" dirty="0" smtClean="0"/>
              <a:t>     BENEŠ, P., PUMPR, V., BANÝR, J. </a:t>
            </a:r>
            <a:r>
              <a:rPr lang="cs-CZ" i="1" dirty="0" smtClean="0"/>
              <a:t>Základy chemie 2 pro 2. stupeň  </a:t>
            </a:r>
          </a:p>
          <a:p>
            <a:pPr eaLnBrk="1" hangingPunct="1"/>
            <a:r>
              <a:rPr lang="cs-CZ" i="1" dirty="0" smtClean="0"/>
              <a:t>     základní školy a nižší ročníky víceletých gymnázií a </a:t>
            </a:r>
            <a:r>
              <a:rPr lang="cs-CZ" i="1" smtClean="0"/>
              <a:t>střední školy.</a:t>
            </a:r>
            <a:endParaRPr lang="cs-CZ" dirty="0" smtClean="0"/>
          </a:p>
          <a:p>
            <a:pPr eaLnBrk="1" hangingPunct="1"/>
            <a:r>
              <a:rPr lang="cs-CZ" dirty="0" smtClean="0"/>
              <a:t>     FORTUNA, Praha 1997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0" y="228600"/>
            <a:ext cx="7010400" cy="836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800" b="1" dirty="0" smtClean="0"/>
              <a:t>Biomasa</a:t>
            </a:r>
            <a:endParaRPr lang="cs-CZ" sz="4800" b="1" dirty="0"/>
          </a:p>
        </p:txBody>
      </p:sp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598805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4460" y="12954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Obecně je to souhrn látek tvořící </a:t>
            </a:r>
            <a:r>
              <a:rPr lang="cs-CZ" sz="2400" dirty="0" smtClean="0">
                <a:solidFill>
                  <a:srgbClr val="FFC000"/>
                </a:solidFill>
              </a:rPr>
              <a:t>těla všech organismů </a:t>
            </a:r>
            <a:r>
              <a:rPr lang="cs-CZ" sz="2400" dirty="0" smtClean="0"/>
              <a:t>– rostlin, živočichů, hub, řas, sinic, bakterií.</a:t>
            </a:r>
          </a:p>
          <a:p>
            <a:endParaRPr lang="cs-CZ" sz="2400" dirty="0"/>
          </a:p>
          <a:p>
            <a:r>
              <a:rPr lang="cs-CZ" sz="2400" dirty="0" smtClean="0"/>
              <a:t>Často se tímto pojmem označuje </a:t>
            </a:r>
            <a:r>
              <a:rPr lang="cs-CZ" sz="2400" dirty="0" smtClean="0">
                <a:solidFill>
                  <a:srgbClr val="FFC000"/>
                </a:solidFill>
              </a:rPr>
              <a:t>rostlinná biomasa </a:t>
            </a:r>
            <a:r>
              <a:rPr lang="cs-CZ" sz="2400" dirty="0" smtClean="0"/>
              <a:t>využitelná pro energetické účely.</a:t>
            </a:r>
          </a:p>
          <a:p>
            <a:endParaRPr lang="cs-CZ" sz="2400" dirty="0" smtClean="0"/>
          </a:p>
          <a:p>
            <a:r>
              <a:rPr lang="cs-CZ" sz="2400" dirty="0" smtClean="0"/>
              <a:t>Je to </a:t>
            </a:r>
            <a:r>
              <a:rPr lang="cs-CZ" sz="2400" dirty="0" smtClean="0">
                <a:solidFill>
                  <a:srgbClr val="FFC000"/>
                </a:solidFill>
              </a:rPr>
              <a:t>sluneční energie uskladněná </a:t>
            </a:r>
            <a:r>
              <a:rPr lang="cs-CZ" sz="2400" dirty="0" smtClean="0"/>
              <a:t>chemickými vazbami do rostlinných těl. Rostliny umí </a:t>
            </a:r>
            <a:r>
              <a:rPr lang="cs-CZ" sz="2400" dirty="0" smtClean="0">
                <a:solidFill>
                  <a:srgbClr val="FFC000"/>
                </a:solidFill>
              </a:rPr>
              <a:t>pomocí fotosyntézy </a:t>
            </a:r>
            <a:r>
              <a:rPr lang="cs-CZ" sz="2400" dirty="0" smtClean="0"/>
              <a:t>využívat a uskladňovat  sluneční energii.</a:t>
            </a:r>
          </a:p>
          <a:p>
            <a:endParaRPr lang="cs-CZ" sz="2400" dirty="0"/>
          </a:p>
          <a:p>
            <a:r>
              <a:rPr lang="cs-CZ" sz="2400" dirty="0" smtClean="0"/>
              <a:t>Obnovitelný zdroj.</a:t>
            </a:r>
          </a:p>
          <a:p>
            <a:r>
              <a:rPr lang="cs-CZ" sz="2400" dirty="0" smtClean="0"/>
              <a:t>Pokrývají 15% světové spotřeby – zejména ve „třetím světě“.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8005306" cy="6372223"/>
          </a:xfrm>
          <a:prstGeom prst="rect">
            <a:avLst/>
          </a:prstGeom>
        </p:spPr>
      </p:pic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973761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941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314" y="59436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524000" y="3048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Tuhá biopaliva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8120" y="14478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C000"/>
                </a:solidFill>
              </a:rPr>
              <a:t>Dřevo</a:t>
            </a:r>
            <a:r>
              <a:rPr lang="cs-CZ" sz="2400" dirty="0"/>
              <a:t> v různých formách:</a:t>
            </a:r>
          </a:p>
          <a:p>
            <a:pPr lvl="1"/>
            <a:r>
              <a:rPr lang="cs-CZ" sz="2400" dirty="0"/>
              <a:t>polena,</a:t>
            </a:r>
          </a:p>
          <a:p>
            <a:pPr lvl="1"/>
            <a:r>
              <a:rPr lang="cs-CZ" sz="2400" dirty="0"/>
              <a:t>štěpka,</a:t>
            </a:r>
          </a:p>
          <a:p>
            <a:pPr lvl="1"/>
            <a:r>
              <a:rPr lang="cs-CZ" sz="2400" dirty="0"/>
              <a:t>brikety,</a:t>
            </a:r>
          </a:p>
          <a:p>
            <a:pPr lvl="1"/>
            <a:r>
              <a:rPr lang="cs-CZ" sz="2400" dirty="0"/>
              <a:t>pelety,</a:t>
            </a:r>
          </a:p>
          <a:p>
            <a:pPr lvl="1"/>
            <a:r>
              <a:rPr lang="cs-CZ" sz="2400" dirty="0"/>
              <a:t>piliny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Sláma</a:t>
            </a:r>
            <a:r>
              <a:rPr lang="cs-CZ" sz="2400" dirty="0" smtClean="0"/>
              <a:t> ve </a:t>
            </a:r>
            <a:r>
              <a:rPr lang="cs-CZ" sz="2400" dirty="0"/>
              <a:t>formě briket a </a:t>
            </a:r>
            <a:r>
              <a:rPr lang="cs-CZ" sz="2400" dirty="0" smtClean="0"/>
              <a:t>pelet</a:t>
            </a:r>
            <a:endParaRPr lang="cs-CZ" sz="2400" dirty="0"/>
          </a:p>
          <a:p>
            <a:r>
              <a:rPr lang="cs-CZ" sz="2400" dirty="0" smtClean="0">
                <a:solidFill>
                  <a:srgbClr val="FFC000"/>
                </a:solidFill>
              </a:rPr>
              <a:t>Seno</a:t>
            </a:r>
            <a:r>
              <a:rPr lang="cs-CZ" sz="2400" dirty="0" smtClean="0"/>
              <a:t> ve </a:t>
            </a:r>
            <a:r>
              <a:rPr lang="cs-CZ" sz="2400" dirty="0"/>
              <a:t>formě briket či pelet.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028227"/>
            <a:ext cx="4622800" cy="434262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445000" y="537085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Dřevěné pelety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5291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314" y="59436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214" y="0"/>
            <a:ext cx="5486400" cy="4114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04800" y="457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Dřevní štěpka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" y="3048000"/>
            <a:ext cx="4419600" cy="38100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724400" y="4648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Slaměné brikety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705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12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41714" y="152399"/>
            <a:ext cx="5268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Kapalná biopaliva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1000" y="983396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Bioetanol</a:t>
            </a:r>
            <a:r>
              <a:rPr lang="cs-CZ" sz="2400" dirty="0" smtClean="0"/>
              <a:t> – je etanol (líh) vyráběný z rostlin obsahující větší množství škrobu a sacharidů - </a:t>
            </a:r>
            <a:r>
              <a:rPr lang="cs-CZ" sz="2400" dirty="0"/>
              <a:t>kukuřice, obilí, brambor, cukrové třtiny a cukrové řepy</a:t>
            </a:r>
            <a:r>
              <a:rPr lang="cs-CZ" sz="2400" dirty="0" smtClean="0"/>
              <a:t>.  - využívá se jako automobilové palivo hlavně v Brazílii</a:t>
            </a:r>
          </a:p>
          <a:p>
            <a:endParaRPr lang="cs-CZ" sz="2400" dirty="0"/>
          </a:p>
          <a:p>
            <a:r>
              <a:rPr lang="cs-CZ" sz="2400" dirty="0" err="1" smtClean="0">
                <a:solidFill>
                  <a:srgbClr val="FFC000"/>
                </a:solidFill>
              </a:rPr>
              <a:t>Biooleje</a:t>
            </a:r>
            <a:r>
              <a:rPr lang="cs-CZ" sz="2400" dirty="0" smtClean="0"/>
              <a:t> – používány v naftových motorech např. </a:t>
            </a:r>
            <a:r>
              <a:rPr lang="cs-CZ" sz="2400" dirty="0" smtClean="0">
                <a:solidFill>
                  <a:srgbClr val="FFC000"/>
                </a:solidFill>
              </a:rPr>
              <a:t>Bionafta</a:t>
            </a:r>
            <a:r>
              <a:rPr lang="cs-CZ" sz="2400" dirty="0" smtClean="0"/>
              <a:t> – z rostlinných olejů a živočišných tuků</a:t>
            </a:r>
          </a:p>
          <a:p>
            <a:endParaRPr lang="cs-CZ" sz="2400" dirty="0"/>
          </a:p>
          <a:p>
            <a:r>
              <a:rPr lang="cs-CZ" sz="2400" dirty="0" smtClean="0"/>
              <a:t>Zkapalněný </a:t>
            </a:r>
            <a:r>
              <a:rPr lang="cs-CZ" sz="2400" dirty="0" smtClean="0">
                <a:solidFill>
                  <a:srgbClr val="FFC000"/>
                </a:solidFill>
              </a:rPr>
              <a:t>bioplyn a dřevo plyn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733667"/>
            <a:ext cx="2730500" cy="311163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838200" y="4800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Bionafta vyrobená ze </a:t>
            </a:r>
            <a:r>
              <a:rPr lang="cs-CZ" sz="2400" dirty="0" err="1" smtClean="0"/>
              <a:t>sojového</a:t>
            </a:r>
            <a:r>
              <a:rPr lang="cs-CZ" sz="2400" dirty="0" smtClean="0"/>
              <a:t> oleje.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2016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12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937657" y="25399"/>
            <a:ext cx="5268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Plynná biopaliva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1000" y="983396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Bioplyn</a:t>
            </a:r>
            <a:r>
              <a:rPr lang="cs-CZ" sz="2400" dirty="0" smtClean="0"/>
              <a:t> </a:t>
            </a:r>
            <a:r>
              <a:rPr lang="cs-CZ" sz="2400" dirty="0"/>
              <a:t>– z </a:t>
            </a:r>
            <a:r>
              <a:rPr lang="cs-CZ" sz="2400" dirty="0" smtClean="0"/>
              <a:t>metanu </a:t>
            </a:r>
            <a:r>
              <a:rPr lang="cs-CZ" sz="2400" dirty="0"/>
              <a:t>a oxidu uhličitého a produkovaný přirozeným rozkladem na skládkách odpadů nebo v </a:t>
            </a:r>
            <a:r>
              <a:rPr lang="cs-CZ" sz="2400" dirty="0" smtClean="0"/>
              <a:t>zemědělství</a:t>
            </a:r>
            <a:endParaRPr lang="cs-CZ" sz="2400" dirty="0"/>
          </a:p>
          <a:p>
            <a:r>
              <a:rPr lang="cs-CZ" sz="2400" dirty="0" smtClean="0">
                <a:solidFill>
                  <a:srgbClr val="FFC000"/>
                </a:solidFill>
              </a:rPr>
              <a:t>Dřevo plyn</a:t>
            </a:r>
            <a:r>
              <a:rPr lang="cs-CZ" sz="2400" dirty="0" smtClean="0"/>
              <a:t> </a:t>
            </a:r>
            <a:r>
              <a:rPr lang="cs-CZ" sz="2400" dirty="0"/>
              <a:t>– skládající se z oxidu uhelnatého a vodíku vyráběný zplyňováním </a:t>
            </a:r>
            <a:r>
              <a:rPr lang="cs-CZ" sz="2400" dirty="0" smtClean="0"/>
              <a:t>biomasy</a:t>
            </a:r>
            <a:endParaRPr lang="cs-CZ" sz="2400" dirty="0"/>
          </a:p>
          <a:p>
            <a:r>
              <a:rPr lang="cs-CZ" sz="2400" dirty="0">
                <a:solidFill>
                  <a:srgbClr val="FFC000"/>
                </a:solidFill>
              </a:rPr>
              <a:t>Vodík</a:t>
            </a:r>
            <a:r>
              <a:rPr lang="cs-CZ" sz="2400" dirty="0"/>
              <a:t> - štěpením jakéhokoliv uhlovodíkového </a:t>
            </a:r>
            <a:r>
              <a:rPr lang="cs-CZ" sz="2400" dirty="0" smtClean="0"/>
              <a:t>biopaliva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314700"/>
            <a:ext cx="4724400" cy="35433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85800" y="4377898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Bioplynová stanice v Německu</a:t>
            </a:r>
          </a:p>
        </p:txBody>
      </p:sp>
    </p:spTree>
    <p:extLst>
      <p:ext uri="{BB962C8B-B14F-4D97-AF65-F5344CB8AC3E}">
        <p14:creationId xmlns:p14="http://schemas.microsoft.com/office/powerpoint/2010/main" val="621007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5943600"/>
            <a:ext cx="36576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62000" y="381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Výhody biomasy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0500" y="1752600"/>
            <a:ext cx="8343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obnovitelný zdroj – opět naroste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různé možnosti využití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energetická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cenově dostupná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podporovaná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dá se </a:t>
            </a:r>
            <a:r>
              <a:rPr lang="cs-CZ" sz="2400" dirty="0" err="1" smtClean="0"/>
              <a:t>spoluspalovat</a:t>
            </a:r>
            <a:r>
              <a:rPr lang="cs-CZ" sz="2400" dirty="0" smtClean="0"/>
              <a:t> spolu s neobnovitelným zdrojem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dirty="0" smtClean="0"/>
              <a:t>většinou se jedná u tuhých biopaliv o odpady nebo jinak nevyužitelné rostlinné zbytky</a:t>
            </a:r>
          </a:p>
        </p:txBody>
      </p:sp>
    </p:spTree>
    <p:extLst>
      <p:ext uri="{BB962C8B-B14F-4D97-AF65-F5344CB8AC3E}">
        <p14:creationId xmlns:p14="http://schemas.microsoft.com/office/powerpoint/2010/main" val="3028557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Živl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Živl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3737</TotalTime>
  <Words>636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Výchozí návrh</vt:lpstr>
      <vt:lpstr>Živly</vt:lpstr>
      <vt:lpstr>BIOMASA</vt:lpstr>
      <vt:lpstr>Anotace:</vt:lpstr>
      <vt:lpstr>Biomasa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opel</dc:creator>
  <cp:lastModifiedBy>Lenka</cp:lastModifiedBy>
  <cp:revision>115</cp:revision>
  <cp:lastPrinted>1601-01-01T00:00:00Z</cp:lastPrinted>
  <dcterms:created xsi:type="dcterms:W3CDTF">1601-01-01T00:00:00Z</dcterms:created>
  <dcterms:modified xsi:type="dcterms:W3CDTF">2013-09-12T15:46:50Z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