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5"/>
  </p:notesMasterIdLst>
  <p:sldIdLst>
    <p:sldId id="256" r:id="rId3"/>
    <p:sldId id="259" r:id="rId4"/>
    <p:sldId id="257" r:id="rId5"/>
    <p:sldId id="260" r:id="rId6"/>
    <p:sldId id="264" r:id="rId7"/>
    <p:sldId id="270" r:id="rId8"/>
    <p:sldId id="271" r:id="rId9"/>
    <p:sldId id="269" r:id="rId10"/>
    <p:sldId id="267" r:id="rId11"/>
    <p:sldId id="272" r:id="rId12"/>
    <p:sldId id="268" r:id="rId13"/>
    <p:sldId id="25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12. 9. 2013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NesjavellirPowerPlant_edit2.jpg" TargetMode="External"/><Relationship Id="rId2" Type="http://schemas.openxmlformats.org/officeDocument/2006/relationships/hyperlink" Target="http://cs.wikipedia.org/wiki/Soubor:Yellowstone_Castle_Geysir_Edit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GEOTERMÍLNÍ ENERGIE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Ch_113_Energie_Geotermální </a:t>
            </a:r>
            <a:r>
              <a:rPr lang="cs-CZ" b="1" dirty="0" smtClean="0"/>
              <a:t>energie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Výhody geotermální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75260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obnovitelný zdroj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minimálně znečisťují okolí</a:t>
            </a:r>
          </a:p>
        </p:txBody>
      </p:sp>
    </p:spTree>
    <p:extLst>
      <p:ext uri="{BB962C8B-B14F-4D97-AF65-F5344CB8AC3E}">
        <p14:creationId xmlns:p14="http://schemas.microsoft.com/office/powerpoint/2010/main" val="459888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152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Nevýhody geotermální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5100" y="1371600"/>
            <a:ext cx="872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technologicky náročné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častá údržba zařízení a čistění systému – silně mineralizovaná voda zanáší potrubí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geologická nestabilita oblasti – sopky, zemětřesení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nejistá návratnost financí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životnost může být zkrácena ochlazením geologického podloží</a:t>
            </a:r>
          </a:p>
        </p:txBody>
      </p:sp>
    </p:spTree>
    <p:extLst>
      <p:ext uri="{BB962C8B-B14F-4D97-AF65-F5344CB8AC3E}">
        <p14:creationId xmlns:p14="http://schemas.microsoft.com/office/powerpoint/2010/main" val="277727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Yellowstone</a:t>
            </a:r>
            <a:r>
              <a:rPr lang="cs-CZ" sz="1100" dirty="0"/>
              <a:t> </a:t>
            </a:r>
            <a:r>
              <a:rPr lang="cs-CZ" sz="1100" dirty="0" err="1"/>
              <a:t>Castle</a:t>
            </a:r>
            <a:r>
              <a:rPr lang="cs-CZ" sz="1100" dirty="0"/>
              <a:t> </a:t>
            </a:r>
            <a:r>
              <a:rPr lang="cs-CZ" sz="1100" dirty="0" err="1"/>
              <a:t>Geysir</a:t>
            </a:r>
            <a:r>
              <a:rPr lang="cs-CZ" sz="1100" dirty="0"/>
              <a:t> Edit.jpg.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2013-02-22].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cs.wikipedia.org/wiki/Soubor:Yellowstone_Castle_Geysir_Edit.jpg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NesjavellirPowerPlant</a:t>
            </a:r>
            <a:r>
              <a:rPr lang="cs-CZ" sz="1100" dirty="0"/>
              <a:t> edit2.jpg.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2013-02-22].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cs.wikipedia.org/wiki/Soubor:NesjavellirPowerPlant_edit2.jpg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a upevňování </a:t>
            </a:r>
            <a:r>
              <a:rPr lang="cs-CZ" dirty="0"/>
              <a:t>učiva o </a:t>
            </a:r>
            <a:r>
              <a:rPr lang="cs-CZ" dirty="0" smtClean="0"/>
              <a:t>obnovitelných zdrojích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obnovitelných zdrojích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</a:t>
            </a:r>
            <a:r>
              <a:rPr lang="cs-CZ" dirty="0" smtClean="0"/>
              <a:t>chemie </a:t>
            </a:r>
            <a:r>
              <a:rPr lang="cs-CZ" dirty="0"/>
              <a:t>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BENEŠ, </a:t>
            </a:r>
            <a:r>
              <a:rPr lang="cs-CZ" dirty="0" smtClean="0"/>
              <a:t>P., </a:t>
            </a:r>
            <a:r>
              <a:rPr lang="cs-CZ" dirty="0" smtClean="0"/>
              <a:t>PUMPR, </a:t>
            </a:r>
            <a:r>
              <a:rPr lang="cs-CZ" dirty="0" smtClean="0"/>
              <a:t>V., </a:t>
            </a:r>
            <a:r>
              <a:rPr lang="cs-CZ" dirty="0" smtClean="0"/>
              <a:t>BANÝR, J. </a:t>
            </a:r>
            <a:r>
              <a:rPr lang="cs-CZ" i="1" dirty="0" smtClean="0"/>
              <a:t>Základy </a:t>
            </a:r>
            <a:r>
              <a:rPr lang="cs-CZ" i="1" dirty="0" smtClean="0"/>
              <a:t>chemie 2 pro 2. stupeň  </a:t>
            </a:r>
          </a:p>
          <a:p>
            <a:pPr eaLnBrk="1" hangingPunct="1"/>
            <a:r>
              <a:rPr lang="cs-CZ" i="1" dirty="0"/>
              <a:t> </a:t>
            </a:r>
            <a:r>
              <a:rPr lang="cs-CZ" i="1" dirty="0" smtClean="0"/>
              <a:t>    základní </a:t>
            </a:r>
            <a:r>
              <a:rPr lang="cs-CZ" i="1" dirty="0"/>
              <a:t>školy a nižší ročníky víceletých </a:t>
            </a:r>
            <a:r>
              <a:rPr lang="cs-CZ" i="1" dirty="0" smtClean="0"/>
              <a:t>gymnázií a střední </a:t>
            </a:r>
            <a:r>
              <a:rPr lang="cs-CZ" i="1" dirty="0" smtClean="0"/>
              <a:t>školy</a:t>
            </a:r>
            <a:r>
              <a:rPr lang="cs-CZ" i="1" dirty="0"/>
              <a:t>.</a:t>
            </a:r>
            <a:endParaRPr lang="cs-CZ" i="1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FORTUNA, Praha 1997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70104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Geotermální energie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4460" y="12954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 to tepelná energie zemského jádra.</a:t>
            </a:r>
          </a:p>
          <a:p>
            <a:r>
              <a:rPr lang="cs-CZ" sz="2400" dirty="0" smtClean="0"/>
              <a:t>Vzniká radioaktivním rozpadem a přeskupováním hmoty.</a:t>
            </a:r>
          </a:p>
          <a:p>
            <a:r>
              <a:rPr lang="cs-CZ" sz="2400" dirty="0" smtClean="0"/>
              <a:t>Proudí k zemskému povrchu.</a:t>
            </a:r>
          </a:p>
          <a:p>
            <a:r>
              <a:rPr lang="cs-CZ" sz="2400" dirty="0" smtClean="0"/>
              <a:t>Ohřívá geologické podloží.</a:t>
            </a:r>
          </a:p>
          <a:p>
            <a:endParaRPr lang="cs-CZ" sz="2400" dirty="0" smtClean="0"/>
          </a:p>
          <a:p>
            <a:r>
              <a:rPr lang="cs-CZ" sz="2400" dirty="0" smtClean="0"/>
              <a:t>Jejími projevy jsou: </a:t>
            </a:r>
          </a:p>
          <a:p>
            <a:r>
              <a:rPr lang="cs-CZ" sz="2400" dirty="0" smtClean="0"/>
              <a:t>erupce sopek </a:t>
            </a:r>
          </a:p>
          <a:p>
            <a:r>
              <a:rPr lang="cs-CZ" sz="2400" dirty="0" smtClean="0"/>
              <a:t>gejzíry</a:t>
            </a:r>
          </a:p>
          <a:p>
            <a:r>
              <a:rPr lang="cs-CZ" sz="2400" dirty="0" smtClean="0"/>
              <a:t>horké prameny</a:t>
            </a:r>
          </a:p>
          <a:p>
            <a:r>
              <a:rPr lang="cs-CZ" sz="2400" dirty="0" smtClean="0"/>
              <a:t>vývěry horkých par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2256639"/>
            <a:ext cx="3035065" cy="4553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505200" y="3880723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Gejzír </a:t>
            </a:r>
            <a:r>
              <a:rPr lang="cs-CZ" sz="2400" dirty="0" err="1" smtClean="0"/>
              <a:t>Castle</a:t>
            </a:r>
            <a:r>
              <a:rPr lang="cs-CZ" sz="2400" dirty="0" smtClean="0"/>
              <a:t> v </a:t>
            </a:r>
            <a:r>
              <a:rPr lang="cs-CZ" sz="2400" dirty="0" err="1" smtClean="0"/>
              <a:t>Yellowstonském</a:t>
            </a:r>
            <a:r>
              <a:rPr lang="cs-CZ" sz="2400" dirty="0" smtClean="0"/>
              <a:t> národním parku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737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1219199"/>
            <a:ext cx="863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se: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1. na vytápění - Island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vytápění obytných domů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skleníky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veřejné budovy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bazény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vyhřívané chodníky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400" dirty="0" smtClean="0"/>
              <a:t>pěstování banánů a jižního ovoce</a:t>
            </a:r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 výrobu elektrické energie v geotermálních elektrárnách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1000" y="533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Řadí se mezi obnovitelné zdroje energie.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194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0" y="3048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Geotermální elektrárna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8120" y="1447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Dělení: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systém na suchou páru </a:t>
            </a:r>
            <a:r>
              <a:rPr lang="cs-CZ" sz="2400" dirty="0" smtClean="0"/>
              <a:t>– používá páru získanou ze země přímo na pohon turbíny</a:t>
            </a:r>
          </a:p>
          <a:p>
            <a:pPr marL="342900" indent="-3429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mokrá pára </a:t>
            </a:r>
            <a:r>
              <a:rPr lang="cs-CZ" sz="2400" dirty="0" smtClean="0"/>
              <a:t>– horká voda se mění na páru a ta pohání turbíny</a:t>
            </a:r>
          </a:p>
          <a:p>
            <a:pPr marL="342900" indent="-3429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horkovodní</a:t>
            </a:r>
            <a:r>
              <a:rPr lang="cs-CZ" sz="2400" dirty="0" smtClean="0"/>
              <a:t> (binární) systém – voda o nižší teplotě předá teplo ve výměníku jiné kapalině s nižší teplotou varu (propan, isobutan, freon) a její páry pohání turbínu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29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700" y="4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Geotermální elektrárna </a:t>
            </a:r>
            <a:r>
              <a:rPr lang="cs-CZ" sz="2400" dirty="0" err="1"/>
              <a:t>Nesjavellir</a:t>
            </a:r>
            <a:r>
              <a:rPr lang="cs-CZ" sz="2400" dirty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největší svého druhu na Islandu, produkuje 120 MW elektrické energie a zároveň ohřívá 1800 litrů vody za minutu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33500"/>
            <a:ext cx="8229600" cy="5486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0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6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8120" y="2286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Státy podle největší instalovaného výkonu (2010):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USA              3 086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Filipíny          1 904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Indonésie      1 197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Mexiko              958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Itálie                  843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Nový Zéland     627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Island                575 MW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Japonsko          536 MW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82880" y="3809999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Státy podle podílu na výrobě elektrické energie (2010):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Island          26,2 %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Salvador      25,2%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Filipíny         17,2%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Keňa            16,5%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Papua nová Guinea 15,2%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705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43150" y="152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Využití v  ČR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066800"/>
            <a:ext cx="8343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elmi problematické – nemáme hydrotermální zdroje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Ústí nad Labem </a:t>
            </a:r>
            <a:r>
              <a:rPr lang="cs-CZ" sz="2400" dirty="0" smtClean="0"/>
              <a:t>- </a:t>
            </a:r>
            <a:r>
              <a:rPr lang="cs-CZ" sz="2400" dirty="0"/>
              <a:t>vytápění plaveckých bazénů </a:t>
            </a:r>
            <a:r>
              <a:rPr lang="cs-CZ" sz="2400" dirty="0" smtClean="0"/>
              <a:t>a </a:t>
            </a:r>
            <a:r>
              <a:rPr lang="cs-CZ" sz="2400" dirty="0"/>
              <a:t>zoologické zahrady v Ústí nad </a:t>
            </a:r>
            <a:r>
              <a:rPr lang="cs-CZ" sz="2400" dirty="0" smtClean="0"/>
              <a:t>Labem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Děčín</a:t>
            </a:r>
            <a:r>
              <a:rPr lang="cs-CZ" sz="2400" dirty="0" smtClean="0"/>
              <a:t> – výtopna zásobuje polovinu města teplem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Litoměřice</a:t>
            </a:r>
            <a:r>
              <a:rPr lang="cs-CZ" sz="2400" dirty="0" smtClean="0"/>
              <a:t> – zkušební vrt pro vybudování první geotermální elektrárny – hloubka 2 500m (60°C) poté budou vyvrtány hlavní vrty do hloubky 5 000m kde je asi 200°C. Výkon se plánuje asi na 5 </a:t>
            </a:r>
            <a:r>
              <a:rPr lang="cs-CZ" sz="2400" dirty="0" err="1" smtClean="0"/>
              <a:t>MWe</a:t>
            </a:r>
            <a:r>
              <a:rPr lang="cs-CZ" sz="2400" dirty="0" smtClean="0"/>
              <a:t> a 50 MW tepelný. Bude vyrábět elektřinu i teplo. Metoda Hot Dry Rock  - vrty se bude vhánět voda na horké horniny.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>
                <a:solidFill>
                  <a:srgbClr val="FFC000"/>
                </a:solidFill>
              </a:rPr>
              <a:t>Liberec</a:t>
            </a:r>
            <a:r>
              <a:rPr lang="cs-CZ" sz="2400" dirty="0" smtClean="0"/>
              <a:t> – zkušební vrt pro elektrárnu v řádech jednotek MW.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2855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597</Words>
  <Application>Microsoft Office PowerPoint</Application>
  <PresentationFormat>Předvádění na obrazovce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Živly</vt:lpstr>
      <vt:lpstr>GEOTERMÍLNÍ ENERGIE</vt:lpstr>
      <vt:lpstr>Anotace:</vt:lpstr>
      <vt:lpstr>Geotermální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Lenka</cp:lastModifiedBy>
  <cp:revision>114</cp:revision>
  <cp:lastPrinted>1601-01-01T00:00:00Z</cp:lastPrinted>
  <dcterms:created xsi:type="dcterms:W3CDTF">1601-01-01T00:00:00Z</dcterms:created>
  <dcterms:modified xsi:type="dcterms:W3CDTF">2013-09-12T15:47:46Z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