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58" r:id="rId3"/>
    <p:sldId id="259" r:id="rId4"/>
    <p:sldId id="260" r:id="rId5"/>
    <p:sldId id="261" r:id="rId6"/>
    <p:sldId id="268"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76" r:id="rId20"/>
    <p:sldId id="275" r:id="rId21"/>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8860A9C1-39FC-442A-8A03-6FDDF92176ED}">
          <p14:sldIdLst>
            <p14:sldId id="256"/>
            <p14:sldId id="258"/>
            <p14:sldId id="259"/>
            <p14:sldId id="260"/>
            <p14:sldId id="261"/>
            <p14:sldId id="268"/>
            <p14:sldId id="262"/>
            <p14:sldId id="263"/>
            <p14:sldId id="264"/>
            <p14:sldId id="265"/>
            <p14:sldId id="266"/>
            <p14:sldId id="267"/>
            <p14:sldId id="269"/>
            <p14:sldId id="270"/>
            <p14:sldId id="271"/>
            <p14:sldId id="272"/>
            <p14:sldId id="273"/>
            <p14:sldId id="274"/>
            <p14:sldId id="276"/>
            <p14:sldId id="27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94660"/>
  </p:normalViewPr>
  <p:slideViewPr>
    <p:cSldViewPr>
      <p:cViewPr varScale="1">
        <p:scale>
          <a:sx n="87" d="100"/>
          <a:sy n="87" d="100"/>
        </p:scale>
        <p:origin x="-145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5DE9C796-8C03-4E77-AD8C-700E72FC714B}" type="datetimeFigureOut">
              <a:rPr lang="cs-CZ" smtClean="0"/>
              <a:t>17.12.2013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EC7F728-61D2-4277-9ED2-313C6EE663C1}" type="slidenum">
              <a:rPr lang="cs-CZ" smtClean="0"/>
              <a:t>‹#›</a:t>
            </a:fld>
            <a:endParaRPr lang="cs-CZ"/>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cs-CZ" smtClean="0"/>
              <a:t>Kliknutím lze upravit styl.</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5DE9C796-8C03-4E77-AD8C-700E72FC714B}" type="datetimeFigureOut">
              <a:rPr lang="cs-CZ" smtClean="0"/>
              <a:t>17.12.2013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EC7F728-61D2-4277-9ED2-313C6EE663C1}"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5DE9C796-8C03-4E77-AD8C-700E72FC714B}" type="datetimeFigureOut">
              <a:rPr lang="cs-CZ" smtClean="0"/>
              <a:t>17.12.2013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EC7F728-61D2-4277-9ED2-313C6EE663C1}"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cs-CZ" smtClean="0"/>
              <a:t>Kliknutím lze upravit styl.</a:t>
            </a:r>
            <a:endParaRPr lang="en-US" dirty="0"/>
          </a:p>
        </p:txBody>
      </p:sp>
      <p:sp>
        <p:nvSpPr>
          <p:cNvPr id="4" name="Date Placeholder 3"/>
          <p:cNvSpPr>
            <a:spLocks noGrp="1"/>
          </p:cNvSpPr>
          <p:nvPr>
            <p:ph type="dt" sz="half" idx="10"/>
          </p:nvPr>
        </p:nvSpPr>
        <p:spPr/>
        <p:txBody>
          <a:bodyPr/>
          <a:lstStyle/>
          <a:p>
            <a:fld id="{5DE9C796-8C03-4E77-AD8C-700E72FC714B}" type="datetimeFigureOut">
              <a:rPr lang="cs-CZ" smtClean="0"/>
              <a:t>17.12.2013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EC7F728-61D2-4277-9ED2-313C6EE663C1}" type="slidenum">
              <a:rPr lang="cs-CZ" smtClean="0"/>
              <a:t>‹#›</a:t>
            </a:fld>
            <a:endParaRPr lang="cs-CZ"/>
          </a:p>
        </p:txBody>
      </p:sp>
      <p:sp>
        <p:nvSpPr>
          <p:cNvPr id="8" name="Content Placeholder 7"/>
          <p:cNvSpPr>
            <a:spLocks noGrp="1"/>
          </p:cNvSpPr>
          <p:nvPr>
            <p:ph sz="quarter" idx="13"/>
          </p:nvPr>
        </p:nvSpPr>
        <p:spPr>
          <a:xfrm>
            <a:off x="609600" y="1600200"/>
            <a:ext cx="7924800" cy="41148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cs-CZ" smtClean="0"/>
              <a:t>Kliknutím lze upravit styl.</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5DE9C796-8C03-4E77-AD8C-700E72FC714B}" type="datetimeFigureOut">
              <a:rPr lang="cs-CZ" smtClean="0"/>
              <a:t>17.12.2013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EC7F728-61D2-4277-9ED2-313C6EE663C1}" type="slidenum">
              <a:rPr lang="cs-CZ" smtClean="0"/>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smtClean="0"/>
          </a:p>
        </p:txBody>
      </p:sp>
      <p:sp>
        <p:nvSpPr>
          <p:cNvPr id="2" name="Title 1"/>
          <p:cNvSpPr>
            <a:spLocks noGrp="1"/>
          </p:cNvSpPr>
          <p:nvPr>
            <p:ph type="title"/>
          </p:nvPr>
        </p:nvSpPr>
        <p:spPr>
          <a:xfrm>
            <a:off x="609600" y="274638"/>
            <a:ext cx="7924800" cy="1143000"/>
          </a:xfrm>
        </p:spPr>
        <p:txBody>
          <a:bodyPr/>
          <a:lstStyle/>
          <a:p>
            <a:r>
              <a:rPr lang="cs-CZ" smtClean="0"/>
              <a:t>Kliknutím lze upravit styl.</a:t>
            </a:r>
            <a:endParaRPr lang="en-US" dirty="0"/>
          </a:p>
        </p:txBody>
      </p:sp>
      <p:sp>
        <p:nvSpPr>
          <p:cNvPr id="5" name="Date Placeholder 4"/>
          <p:cNvSpPr>
            <a:spLocks noGrp="1"/>
          </p:cNvSpPr>
          <p:nvPr>
            <p:ph type="dt" sz="half" idx="10"/>
          </p:nvPr>
        </p:nvSpPr>
        <p:spPr/>
        <p:txBody>
          <a:bodyPr/>
          <a:lstStyle/>
          <a:p>
            <a:fld id="{5DE9C796-8C03-4E77-AD8C-700E72FC714B}" type="datetimeFigureOut">
              <a:rPr lang="cs-CZ" smtClean="0"/>
              <a:t>17.12.2013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FEC7F728-61D2-4277-9ED2-313C6EE663C1}"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cs-CZ" smtClean="0"/>
              <a:t>Kliknutím lze upravit styl.</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7" name="Date Placeholder 6"/>
          <p:cNvSpPr>
            <a:spLocks noGrp="1"/>
          </p:cNvSpPr>
          <p:nvPr>
            <p:ph type="dt" sz="half" idx="10"/>
          </p:nvPr>
        </p:nvSpPr>
        <p:spPr/>
        <p:txBody>
          <a:bodyPr/>
          <a:lstStyle/>
          <a:p>
            <a:fld id="{5DE9C796-8C03-4E77-AD8C-700E72FC714B}" type="datetimeFigureOut">
              <a:rPr lang="cs-CZ" smtClean="0"/>
              <a:t>17.12.2013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FEC7F728-61D2-4277-9ED2-313C6EE663C1}" type="slidenum">
              <a:rPr lang="cs-CZ" smtClean="0"/>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5DE9C796-8C03-4E77-AD8C-700E72FC714B}" type="datetimeFigureOut">
              <a:rPr lang="cs-CZ" smtClean="0"/>
              <a:t>17.12.2013</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FEC7F728-61D2-4277-9ED2-313C6EE663C1}"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E9C796-8C03-4E77-AD8C-700E72FC714B}" type="datetimeFigureOut">
              <a:rPr lang="cs-CZ" smtClean="0"/>
              <a:t>17.12.2013</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FEC7F728-61D2-4277-9ED2-313C6EE663C1}"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cs-CZ" smtClean="0"/>
              <a:t>Kliknutím lze upravit styl.</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5DE9C796-8C03-4E77-AD8C-700E72FC714B}" type="datetimeFigureOut">
              <a:rPr lang="cs-CZ" smtClean="0"/>
              <a:t>17.12.2013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FEC7F728-61D2-4277-9ED2-313C6EE663C1}" type="slidenum">
              <a:rPr lang="cs-CZ" smtClean="0"/>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cs-CZ" smtClean="0"/>
              <a:t>Kliknutím lze upravit styl.</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5DE9C796-8C03-4E77-AD8C-700E72FC714B}" type="datetimeFigureOut">
              <a:rPr lang="cs-CZ" smtClean="0"/>
              <a:t>17.12.2013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FEC7F728-61D2-4277-9ED2-313C6EE663C1}" type="slidenum">
              <a:rPr lang="cs-CZ" smtClean="0"/>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cs-CZ" smtClean="0"/>
              <a:t>Kliknutím lze upravit styl.</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5DE9C796-8C03-4E77-AD8C-700E72FC714B}" type="datetimeFigureOut">
              <a:rPr lang="cs-CZ" smtClean="0"/>
              <a:t>17.12.2013</a:t>
            </a:fld>
            <a:endParaRPr lang="cs-CZ"/>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cs-CZ"/>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FEC7F728-61D2-4277-9ED2-313C6EE663C1}" type="slidenum">
              <a:rPr lang="cs-CZ" smtClean="0"/>
              <a:t>‹#›</a:t>
            </a:fld>
            <a:endParaRPr lang="cs-CZ"/>
          </a:p>
        </p:txBody>
      </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p:txBody>
          <a:bodyPr/>
          <a:lstStyle/>
          <a:p>
            <a:r>
              <a:rPr lang="cs-CZ" dirty="0" smtClean="0"/>
              <a:t>Josef Hájek</a:t>
            </a:r>
            <a:endParaRPr lang="cs-CZ" dirty="0"/>
          </a:p>
        </p:txBody>
      </p:sp>
      <p:sp>
        <p:nvSpPr>
          <p:cNvPr id="2" name="Nadpis 1"/>
          <p:cNvSpPr>
            <a:spLocks noGrp="1"/>
          </p:cNvSpPr>
          <p:nvPr>
            <p:ph type="ctrTitle"/>
          </p:nvPr>
        </p:nvSpPr>
        <p:spPr/>
        <p:txBody>
          <a:bodyPr/>
          <a:lstStyle/>
          <a:p>
            <a:r>
              <a:rPr lang="cs-CZ" dirty="0" smtClean="0"/>
              <a:t>Albert Einstein</a:t>
            </a:r>
            <a:endParaRPr lang="cs-CZ" dirty="0"/>
          </a:p>
        </p:txBody>
      </p:sp>
    </p:spTree>
    <p:extLst>
      <p:ext uri="{BB962C8B-B14F-4D97-AF65-F5344CB8AC3E}">
        <p14:creationId xmlns:p14="http://schemas.microsoft.com/office/powerpoint/2010/main" val="24813215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Fotoelektrický efekt</a:t>
            </a:r>
            <a:endParaRPr lang="cs-CZ" dirty="0"/>
          </a:p>
        </p:txBody>
      </p:sp>
      <p:sp>
        <p:nvSpPr>
          <p:cNvPr id="3" name="Zástupný symbol pro obsah 2"/>
          <p:cNvSpPr>
            <a:spLocks noGrp="1"/>
          </p:cNvSpPr>
          <p:nvPr>
            <p:ph sz="quarter" idx="13"/>
          </p:nvPr>
        </p:nvSpPr>
        <p:spPr/>
        <p:txBody>
          <a:bodyPr>
            <a:normAutofit/>
          </a:bodyPr>
          <a:lstStyle/>
          <a:p>
            <a:r>
              <a:rPr lang="cs-CZ" sz="2400" dirty="0" smtClean="0"/>
              <a:t>Fotoelektrický </a:t>
            </a:r>
            <a:r>
              <a:rPr lang="cs-CZ" sz="2400" dirty="0"/>
              <a:t>jev - </a:t>
            </a:r>
            <a:r>
              <a:rPr lang="cs-CZ" sz="2400" dirty="0" smtClean="0"/>
              <a:t>fotoefekt.</a:t>
            </a:r>
            <a:r>
              <a:rPr lang="cs-CZ" sz="2400" dirty="0"/>
              <a:t> </a:t>
            </a:r>
            <a:endParaRPr lang="cs-CZ" sz="2400" dirty="0" smtClean="0"/>
          </a:p>
          <a:p>
            <a:r>
              <a:rPr lang="cs-CZ" sz="2400" dirty="0" smtClean="0"/>
              <a:t>Fyzikální</a:t>
            </a:r>
            <a:r>
              <a:rPr lang="cs-CZ" sz="2400" dirty="0"/>
              <a:t> </a:t>
            </a:r>
            <a:r>
              <a:rPr lang="cs-CZ" sz="2400" dirty="0" smtClean="0"/>
              <a:t>jev.</a:t>
            </a:r>
          </a:p>
          <a:p>
            <a:r>
              <a:rPr lang="cs-CZ" sz="2400" dirty="0"/>
              <a:t>P</a:t>
            </a:r>
            <a:r>
              <a:rPr lang="cs-CZ" sz="2400" dirty="0" smtClean="0"/>
              <a:t>ři </a:t>
            </a:r>
            <a:r>
              <a:rPr lang="cs-CZ" sz="2400" dirty="0"/>
              <a:t>němž jsou elektrony uvolňovány (vyzařovány) z látky (nejčastěji z kovu) v důsledku </a:t>
            </a:r>
            <a:r>
              <a:rPr lang="cs-CZ" sz="2400" dirty="0" smtClean="0"/>
              <a:t>vstřebání</a:t>
            </a:r>
            <a:r>
              <a:rPr lang="cs-CZ" sz="2400" dirty="0"/>
              <a:t> elektromagnetického záření </a:t>
            </a:r>
            <a:r>
              <a:rPr lang="cs-CZ" sz="2400" dirty="0" smtClean="0"/>
              <a:t>(rentgenové záření).</a:t>
            </a:r>
            <a:r>
              <a:rPr lang="cs-CZ" sz="2400" dirty="0"/>
              <a:t> </a:t>
            </a:r>
            <a:endParaRPr lang="cs-CZ" sz="2400" dirty="0" smtClean="0"/>
          </a:p>
          <a:p>
            <a:r>
              <a:rPr lang="cs-CZ" altLang="cs-CZ" sz="2400" dirty="0"/>
              <a:t>1922 - Nobelova cena – </a:t>
            </a:r>
            <a:r>
              <a:rPr lang="cs-CZ" altLang="cs-CZ" sz="2400" dirty="0" smtClean="0"/>
              <a:t>fotoelektrický efekt</a:t>
            </a:r>
            <a:endParaRPr lang="cs-CZ" sz="2400" dirty="0"/>
          </a:p>
        </p:txBody>
      </p:sp>
    </p:spTree>
    <p:extLst>
      <p:ext uri="{BB962C8B-B14F-4D97-AF65-F5344CB8AC3E}">
        <p14:creationId xmlns:p14="http://schemas.microsoft.com/office/powerpoint/2010/main" val="160571833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altLang="cs-CZ" sz="3200" dirty="0"/>
              <a:t>E = </a:t>
            </a:r>
            <a:r>
              <a:rPr lang="cs-CZ" altLang="cs-CZ" sz="3200" dirty="0" smtClean="0"/>
              <a:t>mc</a:t>
            </a:r>
            <a:r>
              <a:rPr lang="cs-CZ" altLang="cs-CZ" sz="3200" baseline="30000" dirty="0" smtClean="0"/>
              <a:t>2</a:t>
            </a:r>
            <a:endParaRPr lang="cs-CZ" dirty="0"/>
          </a:p>
        </p:txBody>
      </p:sp>
      <p:sp>
        <p:nvSpPr>
          <p:cNvPr id="3" name="Zástupný symbol pro obsah 2"/>
          <p:cNvSpPr>
            <a:spLocks noGrp="1"/>
          </p:cNvSpPr>
          <p:nvPr>
            <p:ph sz="quarter" idx="13"/>
          </p:nvPr>
        </p:nvSpPr>
        <p:spPr/>
        <p:txBody>
          <a:bodyPr/>
          <a:lstStyle/>
          <a:p>
            <a:r>
              <a:rPr lang="cs-CZ" sz="2400" dirty="0" smtClean="0"/>
              <a:t>Nejslavnější rovnice Alberta Einsteina.</a:t>
            </a:r>
          </a:p>
          <a:p>
            <a:r>
              <a:rPr lang="cs-CZ" sz="2400" dirty="0" smtClean="0"/>
              <a:t>Základ-jaderné energetice a atomové bombě.</a:t>
            </a:r>
          </a:p>
          <a:p>
            <a:endParaRPr lang="cs-CZ" dirty="0" smtClean="0"/>
          </a:p>
          <a:p>
            <a:pPr marL="0" indent="0">
              <a:buNone/>
            </a:pPr>
            <a:r>
              <a:rPr lang="cs-CZ" dirty="0" smtClean="0"/>
              <a:t> </a:t>
            </a:r>
            <a:endParaRPr lang="cs-CZ" dirty="0"/>
          </a:p>
          <a:p>
            <a:pPr marL="0" indent="0">
              <a:buNone/>
            </a:pPr>
            <a:endParaRPr lang="cs-CZ" dirty="0"/>
          </a:p>
        </p:txBody>
      </p:sp>
      <p:pic>
        <p:nvPicPr>
          <p:cNvPr id="4" name="Obrázek 3" descr="C:\Users\Pepa\Desktop\emc.jpg"/>
          <p:cNvPicPr/>
          <p:nvPr/>
        </p:nvPicPr>
        <p:blipFill>
          <a:blip r:embed="rId2">
            <a:extLst>
              <a:ext uri="{28A0092B-C50C-407E-A947-70E740481C1C}">
                <a14:useLocalDpi xmlns:a14="http://schemas.microsoft.com/office/drawing/2010/main" val="0"/>
              </a:ext>
            </a:extLst>
          </a:blip>
          <a:srcRect/>
          <a:stretch>
            <a:fillRect/>
          </a:stretch>
        </p:blipFill>
        <p:spPr bwMode="auto">
          <a:xfrm>
            <a:off x="6334771" y="1484784"/>
            <a:ext cx="2088232" cy="3024336"/>
          </a:xfrm>
          <a:prstGeom prst="rect">
            <a:avLst/>
          </a:prstGeom>
          <a:noFill/>
          <a:ln>
            <a:noFill/>
          </a:ln>
        </p:spPr>
      </p:pic>
    </p:spTree>
    <p:extLst>
      <p:ext uri="{BB962C8B-B14F-4D97-AF65-F5344CB8AC3E}">
        <p14:creationId xmlns:p14="http://schemas.microsoft.com/office/powerpoint/2010/main" val="258667790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
            </a:r>
            <a:br>
              <a:rPr lang="cs-CZ" dirty="0" smtClean="0"/>
            </a:br>
            <a:r>
              <a:rPr lang="cs-CZ" dirty="0" smtClean="0"/>
              <a:t>pobyt v </a:t>
            </a:r>
            <a:r>
              <a:rPr lang="cs-CZ" dirty="0" err="1" smtClean="0"/>
              <a:t>praze</a:t>
            </a:r>
            <a:endParaRPr lang="cs-CZ" dirty="0"/>
          </a:p>
        </p:txBody>
      </p:sp>
      <p:sp>
        <p:nvSpPr>
          <p:cNvPr id="3" name="Zástupný symbol pro obsah 2"/>
          <p:cNvSpPr>
            <a:spLocks noGrp="1"/>
          </p:cNvSpPr>
          <p:nvPr>
            <p:ph sz="quarter" idx="13"/>
          </p:nvPr>
        </p:nvSpPr>
        <p:spPr/>
        <p:txBody>
          <a:bodyPr>
            <a:normAutofit/>
          </a:bodyPr>
          <a:lstStyle/>
          <a:p>
            <a:r>
              <a:rPr lang="cs-CZ" sz="2400" dirty="0" smtClean="0"/>
              <a:t>Jmenován na univerzitu </a:t>
            </a:r>
            <a:r>
              <a:rPr lang="cs-CZ" sz="2400" dirty="0"/>
              <a:t>6. Ledna 1911 jako profesor teoretické fyziky a zároveň vedoucí Ústavu teoretické </a:t>
            </a:r>
            <a:r>
              <a:rPr lang="cs-CZ" sz="2400" dirty="0" smtClean="0"/>
              <a:t>fyziky</a:t>
            </a:r>
          </a:p>
          <a:p>
            <a:r>
              <a:rPr lang="cs-CZ" sz="2400" dirty="0" smtClean="0"/>
              <a:t>Odjel rok po narození syna Eduarda</a:t>
            </a:r>
          </a:p>
          <a:p>
            <a:r>
              <a:rPr lang="cs-CZ" sz="2400" dirty="0"/>
              <a:t>Koncem března odjel s manželkou, dvěma syny a tchyní ze Švýcarska do Prahy </a:t>
            </a:r>
            <a:endParaRPr lang="cs-CZ" sz="2400" dirty="0" smtClean="0"/>
          </a:p>
          <a:p>
            <a:r>
              <a:rPr lang="cs-CZ" sz="2400" dirty="0" smtClean="0"/>
              <a:t>Smíchov</a:t>
            </a:r>
            <a:endParaRPr lang="cs-CZ" sz="2400" dirty="0"/>
          </a:p>
        </p:txBody>
      </p:sp>
    </p:spTree>
    <p:extLst>
      <p:ext uri="{BB962C8B-B14F-4D97-AF65-F5344CB8AC3E}">
        <p14:creationId xmlns:p14="http://schemas.microsoft.com/office/powerpoint/2010/main" val="201282576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Obecná teorie relativity</a:t>
            </a:r>
            <a:endParaRPr lang="cs-CZ" dirty="0"/>
          </a:p>
        </p:txBody>
      </p:sp>
      <p:sp>
        <p:nvSpPr>
          <p:cNvPr id="3" name="Zástupný symbol pro obsah 2"/>
          <p:cNvSpPr>
            <a:spLocks noGrp="1"/>
          </p:cNvSpPr>
          <p:nvPr>
            <p:ph sz="quarter" idx="13"/>
          </p:nvPr>
        </p:nvSpPr>
        <p:spPr/>
        <p:txBody>
          <a:bodyPr>
            <a:normAutofit/>
          </a:bodyPr>
          <a:lstStyle/>
          <a:p>
            <a:r>
              <a:rPr lang="cs-CZ" sz="2400" dirty="0" smtClean="0"/>
              <a:t>1907 myšlenka-kdyby </a:t>
            </a:r>
            <a:r>
              <a:rPr lang="cs-CZ" sz="2400" dirty="0"/>
              <a:t>mu židle náhle podklouzla a on se zřítil na </a:t>
            </a:r>
            <a:r>
              <a:rPr lang="cs-CZ" sz="2400" dirty="0" smtClean="0"/>
              <a:t>podlahu, než </a:t>
            </a:r>
            <a:r>
              <a:rPr lang="cs-CZ" sz="2400" dirty="0"/>
              <a:t>by jeho sedací ústrojí pocítilo tvrdost podlahy, byl by na okamžik ve volném </a:t>
            </a:r>
            <a:r>
              <a:rPr lang="cs-CZ" sz="2400" dirty="0" smtClean="0"/>
              <a:t>pádu</a:t>
            </a:r>
          </a:p>
          <a:p>
            <a:r>
              <a:rPr lang="cs-CZ" sz="2400" dirty="0"/>
              <a:t>gravitace existuje pouze tehdy, pokud nám něco brání ve volném </a:t>
            </a:r>
            <a:r>
              <a:rPr lang="cs-CZ" sz="2400" dirty="0" smtClean="0"/>
              <a:t>pádu</a:t>
            </a:r>
            <a:endParaRPr lang="cs-CZ" sz="2400" dirty="0"/>
          </a:p>
        </p:txBody>
      </p:sp>
    </p:spTree>
    <p:extLst>
      <p:ext uri="{BB962C8B-B14F-4D97-AF65-F5344CB8AC3E}">
        <p14:creationId xmlns:p14="http://schemas.microsoft.com/office/powerpoint/2010/main" val="315361115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Vysvětlení Obecné teorie relativity</a:t>
            </a:r>
            <a:endParaRPr lang="cs-CZ" dirty="0"/>
          </a:p>
        </p:txBody>
      </p:sp>
      <p:pic>
        <p:nvPicPr>
          <p:cNvPr id="4" name="Zástupný symbol pro obsah 3"/>
          <p:cNvPicPr>
            <a:picLocks noGrp="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827584" y="1412776"/>
            <a:ext cx="7632848" cy="4680520"/>
          </a:xfrm>
          <a:prstGeom prst="rect">
            <a:avLst/>
          </a:prstGeom>
        </p:spPr>
      </p:pic>
    </p:spTree>
    <p:extLst>
      <p:ext uri="{BB962C8B-B14F-4D97-AF65-F5344CB8AC3E}">
        <p14:creationId xmlns:p14="http://schemas.microsoft.com/office/powerpoint/2010/main" val="157065903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Čtyřrozměrný prostor</a:t>
            </a:r>
            <a:endParaRPr lang="cs-CZ"/>
          </a:p>
        </p:txBody>
      </p:sp>
      <p:sp>
        <p:nvSpPr>
          <p:cNvPr id="3" name="Zástupný symbol pro obsah 2"/>
          <p:cNvSpPr>
            <a:spLocks noGrp="1"/>
          </p:cNvSpPr>
          <p:nvPr>
            <p:ph sz="quarter" idx="13"/>
          </p:nvPr>
        </p:nvSpPr>
        <p:spPr/>
        <p:txBody>
          <a:bodyPr>
            <a:noAutofit/>
          </a:bodyPr>
          <a:lstStyle/>
          <a:p>
            <a:r>
              <a:rPr lang="cs-CZ" sz="2400" dirty="0" smtClean="0"/>
              <a:t>Napnuté prostěradlo-na </a:t>
            </a:r>
            <a:r>
              <a:rPr lang="cs-CZ" sz="2400" dirty="0"/>
              <a:t>které hodíme kulečníkovou </a:t>
            </a:r>
            <a:r>
              <a:rPr lang="cs-CZ" sz="2400" dirty="0" smtClean="0"/>
              <a:t>kouli a ve se </a:t>
            </a:r>
            <a:r>
              <a:rPr lang="cs-CZ" sz="2400" dirty="0"/>
              <a:t>ve středu prohne a trochu jej zakřiví. Pokud místo kulečníkové koule použijeme kouli bowlingovou, vznikne větší prohlubeň </a:t>
            </a:r>
            <a:r>
              <a:rPr lang="cs-CZ" sz="2400" dirty="0" smtClean="0"/>
              <a:t>– čím hmotnější </a:t>
            </a:r>
            <a:r>
              <a:rPr lang="cs-CZ" sz="2400" dirty="0"/>
              <a:t>objekt je, tím více zakřivuje časoprostor.</a:t>
            </a:r>
            <a:endParaRPr lang="cs-CZ" sz="1600" dirty="0"/>
          </a:p>
          <a:p>
            <a:r>
              <a:rPr lang="cs-CZ" sz="2400" dirty="0"/>
              <a:t>Obrovská hmotnost Slunce zakřivila časoprostor natolik, že nám zkrátka nezbývá nic jiného, než obíhat kolem </a:t>
            </a:r>
            <a:r>
              <a:rPr lang="cs-CZ" sz="2400" dirty="0" smtClean="0"/>
              <a:t>dokola</a:t>
            </a:r>
          </a:p>
        </p:txBody>
      </p:sp>
    </p:spTree>
    <p:extLst>
      <p:ext uri="{BB962C8B-B14F-4D97-AF65-F5344CB8AC3E}">
        <p14:creationId xmlns:p14="http://schemas.microsoft.com/office/powerpoint/2010/main" val="417220879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Vysvětlení čtyřrozměrného prostoru</a:t>
            </a:r>
            <a:endParaRPr lang="cs-CZ" dirty="0"/>
          </a:p>
        </p:txBody>
      </p:sp>
      <p:pic>
        <p:nvPicPr>
          <p:cNvPr id="7" name="Zástupný symbol pro obsah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55576" y="1484784"/>
            <a:ext cx="7678934" cy="4464496"/>
          </a:xfrm>
        </p:spPr>
      </p:pic>
    </p:spTree>
    <p:extLst>
      <p:ext uri="{BB962C8B-B14F-4D97-AF65-F5344CB8AC3E}">
        <p14:creationId xmlns:p14="http://schemas.microsoft.com/office/powerpoint/2010/main" val="328390704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Dilatace času</a:t>
            </a:r>
            <a:endParaRPr lang="cs-CZ" dirty="0"/>
          </a:p>
        </p:txBody>
      </p:sp>
      <p:sp>
        <p:nvSpPr>
          <p:cNvPr id="3" name="Zástupný symbol pro obsah 2"/>
          <p:cNvSpPr>
            <a:spLocks noGrp="1"/>
          </p:cNvSpPr>
          <p:nvPr>
            <p:ph sz="quarter" idx="13"/>
          </p:nvPr>
        </p:nvSpPr>
        <p:spPr/>
        <p:txBody>
          <a:bodyPr/>
          <a:lstStyle/>
          <a:p>
            <a:r>
              <a:rPr lang="cs-CZ" sz="2400" dirty="0"/>
              <a:t>Dilatace času(roztažení, zpomalení času) je fyzikální jev pozorovaný u všech objektů, které vzhledem k pozorovateli.</a:t>
            </a:r>
          </a:p>
          <a:p>
            <a:r>
              <a:rPr lang="cs-CZ" sz="2400" dirty="0"/>
              <a:t>V případě dvou pohybujících se pozorovatelů je dilatace času vzájemná, tedy oba dva vnímají hodiny toho druhého jako pomalejší. Naproti tomu u dilatace času gravitačním polem se pozorovatelé shodnou na tom, že hodiny s vyšším gravitačním potenciálem jsou pomalejší než hodiny s nižším potenciálem.</a:t>
            </a:r>
          </a:p>
          <a:p>
            <a:endParaRPr lang="cs-CZ" dirty="0"/>
          </a:p>
        </p:txBody>
      </p:sp>
    </p:spTree>
    <p:extLst>
      <p:ext uri="{BB962C8B-B14F-4D97-AF65-F5344CB8AC3E}">
        <p14:creationId xmlns:p14="http://schemas.microsoft.com/office/powerpoint/2010/main" val="107719594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mtClean="0"/>
              <a:t>Paradox dvojčat</a:t>
            </a:r>
            <a:endParaRPr lang="cs-CZ" dirty="0"/>
          </a:p>
        </p:txBody>
      </p:sp>
      <p:sp>
        <p:nvSpPr>
          <p:cNvPr id="3" name="Zástupný symbol pro obsah 2"/>
          <p:cNvSpPr>
            <a:spLocks noGrp="1"/>
          </p:cNvSpPr>
          <p:nvPr>
            <p:ph sz="quarter" idx="13"/>
          </p:nvPr>
        </p:nvSpPr>
        <p:spPr/>
        <p:txBody>
          <a:bodyPr>
            <a:normAutofit fontScale="92500" lnSpcReduction="20000"/>
          </a:bodyPr>
          <a:lstStyle/>
          <a:p>
            <a:r>
              <a:rPr lang="cs-CZ" sz="2600" dirty="0"/>
              <a:t>Když dvojče na Zemi pozoruje hodiny na palubě kosmické lodi, zdá se mu, že se na ní zpomaluje čas. Pozorovatel v lodi však nic takového nepociťuje - pro něj jde čas normálně, za to při pohledu na pozemské hodiny, se mu zdá, že čas se naopak zpožďuje na Zemi. Jakmile se však rozhodne otočit svůj vesmírný koráb, dojde k něčemu zvláštnímu. Při otáčce dochází ke zrychlení a náš cestoval se chtě nechtě zaboří do sedadla, což si vyloží tak, že na něj působí gravitace. Všechno kolem něj se najednou zrychlí - hodinky, které vidí na Zemi, se najednou začnou otáčet jako divé, a nejenže dožene jejich časovou ztrátu, ale dokonce jí i překoná. Po návratu pak zjistí, že jeho pozemské dvojče bude skutečně starší než on sám.</a:t>
            </a:r>
          </a:p>
          <a:p>
            <a:endParaRPr lang="cs-CZ" dirty="0"/>
          </a:p>
        </p:txBody>
      </p:sp>
    </p:spTree>
    <p:extLst>
      <p:ext uri="{BB962C8B-B14F-4D97-AF65-F5344CB8AC3E}">
        <p14:creationId xmlns:p14="http://schemas.microsoft.com/office/powerpoint/2010/main" val="121973083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Paradox dvojčat</a:t>
            </a:r>
            <a:endParaRPr lang="cs-CZ" dirty="0"/>
          </a:p>
        </p:txBody>
      </p:sp>
      <p:sp>
        <p:nvSpPr>
          <p:cNvPr id="3" name="Zástupný symbol pro obsah 2"/>
          <p:cNvSpPr>
            <a:spLocks noGrp="1"/>
          </p:cNvSpPr>
          <p:nvPr>
            <p:ph sz="quarter" idx="13"/>
          </p:nvPr>
        </p:nvSpPr>
        <p:spPr/>
        <p:txBody>
          <a:bodyPr/>
          <a:lstStyle/>
          <a:p>
            <a:endParaRPr lang="cs-CZ" dirty="0"/>
          </a:p>
        </p:txBody>
      </p:sp>
      <p:pic>
        <p:nvPicPr>
          <p:cNvPr id="4" name="Obrázek 3" descr="C:\Users\Pepa\Desktop\twinparadox-2.jpg"/>
          <p:cNvPicPr/>
          <p:nvPr/>
        </p:nvPicPr>
        <p:blipFill>
          <a:blip r:embed="rId2">
            <a:extLst>
              <a:ext uri="{28A0092B-C50C-407E-A947-70E740481C1C}">
                <a14:useLocalDpi xmlns:a14="http://schemas.microsoft.com/office/drawing/2010/main" val="0"/>
              </a:ext>
            </a:extLst>
          </a:blip>
          <a:srcRect/>
          <a:stretch>
            <a:fillRect/>
          </a:stretch>
        </p:blipFill>
        <p:spPr bwMode="auto">
          <a:xfrm>
            <a:off x="611560" y="1392872"/>
            <a:ext cx="7920880" cy="4844440"/>
          </a:xfrm>
          <a:prstGeom prst="rect">
            <a:avLst/>
          </a:prstGeom>
          <a:noFill/>
          <a:ln>
            <a:noFill/>
          </a:ln>
        </p:spPr>
      </p:pic>
    </p:spTree>
    <p:extLst>
      <p:ext uri="{BB962C8B-B14F-4D97-AF65-F5344CB8AC3E}">
        <p14:creationId xmlns:p14="http://schemas.microsoft.com/office/powerpoint/2010/main" val="193910345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Dětství</a:t>
            </a:r>
            <a:endParaRPr lang="cs-CZ" dirty="0"/>
          </a:p>
        </p:txBody>
      </p:sp>
      <p:sp>
        <p:nvSpPr>
          <p:cNvPr id="3" name="Zástupný symbol pro obsah 2"/>
          <p:cNvSpPr>
            <a:spLocks noGrp="1"/>
          </p:cNvSpPr>
          <p:nvPr>
            <p:ph sz="quarter" idx="13"/>
          </p:nvPr>
        </p:nvSpPr>
        <p:spPr/>
        <p:txBody>
          <a:bodyPr>
            <a:normAutofit/>
          </a:bodyPr>
          <a:lstStyle/>
          <a:p>
            <a:r>
              <a:rPr lang="cs-CZ" altLang="cs-CZ" sz="2400" dirty="0"/>
              <a:t>Narozen 14. března 1879 v </a:t>
            </a:r>
            <a:r>
              <a:rPr lang="cs-CZ" altLang="cs-CZ" sz="2400" dirty="0" smtClean="0"/>
              <a:t>Ulmu.</a:t>
            </a:r>
            <a:endParaRPr lang="cs-CZ" altLang="cs-CZ" sz="2400" dirty="0"/>
          </a:p>
          <a:p>
            <a:r>
              <a:rPr lang="cs-CZ" altLang="cs-CZ" sz="2400" dirty="0"/>
              <a:t>Rodiče Hermann a </a:t>
            </a:r>
            <a:r>
              <a:rPr lang="cs-CZ" altLang="cs-CZ" sz="2400" dirty="0" err="1"/>
              <a:t>Pauline</a:t>
            </a:r>
            <a:r>
              <a:rPr lang="cs-CZ" altLang="cs-CZ" sz="2400" dirty="0"/>
              <a:t> </a:t>
            </a:r>
            <a:r>
              <a:rPr lang="cs-CZ" altLang="cs-CZ" sz="2400" dirty="0" smtClean="0"/>
              <a:t>Einsteinovi </a:t>
            </a:r>
            <a:r>
              <a:rPr lang="cs-CZ" altLang="cs-CZ" sz="2400" dirty="0"/>
              <a:t>1880 se celá rodina stěhuje do </a:t>
            </a:r>
            <a:r>
              <a:rPr lang="cs-CZ" altLang="cs-CZ" sz="2400" dirty="0" smtClean="0"/>
              <a:t>Mnichova.</a:t>
            </a:r>
            <a:endParaRPr lang="cs-CZ" altLang="cs-CZ" sz="2400" dirty="0"/>
          </a:p>
          <a:p>
            <a:r>
              <a:rPr lang="cs-CZ" altLang="cs-CZ" sz="2400" dirty="0"/>
              <a:t>V šesti letech hudební </a:t>
            </a:r>
            <a:r>
              <a:rPr lang="cs-CZ" altLang="cs-CZ" sz="2400" dirty="0" smtClean="0"/>
              <a:t>škola </a:t>
            </a:r>
            <a:r>
              <a:rPr lang="cs-CZ" altLang="cs-CZ" sz="2400" dirty="0"/>
              <a:t>(hra na housle</a:t>
            </a:r>
            <a:r>
              <a:rPr lang="cs-CZ" altLang="cs-CZ" sz="2400" dirty="0" smtClean="0"/>
              <a:t>). </a:t>
            </a:r>
            <a:endParaRPr lang="cs-CZ" altLang="cs-CZ" sz="2400" dirty="0"/>
          </a:p>
          <a:p>
            <a:r>
              <a:rPr lang="cs-CZ" sz="2400" dirty="0" smtClean="0"/>
              <a:t>V roce </a:t>
            </a:r>
            <a:r>
              <a:rPr lang="cs-CZ" sz="2400" dirty="0"/>
              <a:t>1889 začal navštěvovat </a:t>
            </a:r>
            <a:r>
              <a:rPr lang="cs-CZ" sz="2400" dirty="0" smtClean="0"/>
              <a:t>gymnázium.</a:t>
            </a:r>
          </a:p>
          <a:p>
            <a:r>
              <a:rPr lang="cs-CZ" sz="2400" dirty="0" smtClean="0"/>
              <a:t>O </a:t>
            </a:r>
            <a:r>
              <a:rPr lang="cs-CZ" sz="2400" dirty="0"/>
              <a:t>pět let později školu opustil bez závěrečných zkoušek a odjel za rodinou do Milána, kam se rodina přestěhovala za otcovým obchodem.</a:t>
            </a:r>
          </a:p>
        </p:txBody>
      </p:sp>
    </p:spTree>
    <p:extLst>
      <p:ext uri="{BB962C8B-B14F-4D97-AF65-F5344CB8AC3E}">
        <p14:creationId xmlns:p14="http://schemas.microsoft.com/office/powerpoint/2010/main" val="359837922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err="1" smtClean="0"/>
              <a:t>SMrt</a:t>
            </a:r>
            <a:r>
              <a:rPr lang="cs-CZ" dirty="0"/>
              <a:t> </a:t>
            </a:r>
            <a:r>
              <a:rPr lang="cs-CZ" dirty="0" err="1" smtClean="0"/>
              <a:t>einsteina</a:t>
            </a:r>
            <a:endParaRPr lang="cs-CZ" dirty="0"/>
          </a:p>
        </p:txBody>
      </p:sp>
      <p:sp>
        <p:nvSpPr>
          <p:cNvPr id="3" name="Zástupný symbol pro obsah 2"/>
          <p:cNvSpPr>
            <a:spLocks noGrp="1"/>
          </p:cNvSpPr>
          <p:nvPr>
            <p:ph sz="quarter" idx="13"/>
          </p:nvPr>
        </p:nvSpPr>
        <p:spPr>
          <a:xfrm>
            <a:off x="539552" y="1628800"/>
            <a:ext cx="7924800" cy="4114800"/>
          </a:xfrm>
        </p:spPr>
        <p:txBody>
          <a:bodyPr>
            <a:normAutofit/>
          </a:bodyPr>
          <a:lstStyle/>
          <a:p>
            <a:r>
              <a:rPr lang="cs-CZ" sz="2400" dirty="0"/>
              <a:t>18. </a:t>
            </a:r>
            <a:r>
              <a:rPr lang="cs-CZ" sz="2400" dirty="0" smtClean="0"/>
              <a:t>dubna</a:t>
            </a:r>
            <a:r>
              <a:rPr lang="cs-CZ" sz="2400" dirty="0"/>
              <a:t> </a:t>
            </a:r>
            <a:r>
              <a:rPr lang="cs-CZ" sz="2400" dirty="0" smtClean="0"/>
              <a:t>1955</a:t>
            </a:r>
            <a:r>
              <a:rPr lang="cs-CZ" sz="2400" dirty="0"/>
              <a:t> </a:t>
            </a:r>
            <a:r>
              <a:rPr lang="cs-CZ" sz="2400" dirty="0" err="1" smtClean="0"/>
              <a:t>Princeton</a:t>
            </a:r>
            <a:r>
              <a:rPr lang="cs-CZ" sz="2400" dirty="0" smtClean="0"/>
              <a:t>,</a:t>
            </a:r>
            <a:r>
              <a:rPr lang="cs-CZ" sz="2400" dirty="0"/>
              <a:t> New Jersey, </a:t>
            </a:r>
            <a:r>
              <a:rPr lang="cs-CZ" sz="2400" dirty="0" smtClean="0"/>
              <a:t>USA</a:t>
            </a:r>
          </a:p>
          <a:p>
            <a:pPr marL="0" indent="0">
              <a:buNone/>
            </a:pPr>
            <a:endParaRPr lang="cs-CZ" sz="2400"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6891" y="2135126"/>
            <a:ext cx="3238089" cy="3238089"/>
          </a:xfrm>
          <a:prstGeom prst="rect">
            <a:avLst/>
          </a:prstGeom>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2280345"/>
            <a:ext cx="4680520" cy="3510391"/>
          </a:xfrm>
          <a:prstGeom prst="rect">
            <a:avLst/>
          </a:prstGeom>
        </p:spPr>
      </p:pic>
    </p:spTree>
    <p:extLst>
      <p:ext uri="{BB962C8B-B14F-4D97-AF65-F5344CB8AC3E}">
        <p14:creationId xmlns:p14="http://schemas.microsoft.com/office/powerpoint/2010/main" val="279574843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Rodiče</a:t>
            </a:r>
            <a:endParaRPr lang="cs-CZ" dirty="0"/>
          </a:p>
        </p:txBody>
      </p:sp>
      <p:sp>
        <p:nvSpPr>
          <p:cNvPr id="5" name="Zástupný symbol pro obsah 4"/>
          <p:cNvSpPr>
            <a:spLocks noGrp="1"/>
          </p:cNvSpPr>
          <p:nvPr>
            <p:ph sz="quarter" idx="13"/>
          </p:nvPr>
        </p:nvSpPr>
        <p:spPr/>
        <p:txBody>
          <a:bodyPr>
            <a:normAutofit/>
          </a:bodyPr>
          <a:lstStyle/>
          <a:p>
            <a:r>
              <a:rPr lang="cs-CZ" sz="2400" dirty="0" smtClean="0"/>
              <a:t>Otec Hermann- byl velmi nadaný matematik</a:t>
            </a:r>
          </a:p>
          <a:p>
            <a:r>
              <a:rPr lang="cs-CZ" sz="2400" dirty="0" smtClean="0"/>
              <a:t>Matka Paulina-bohatá rodina, hudební talent</a:t>
            </a:r>
          </a:p>
          <a:p>
            <a:endParaRPr lang="cs-CZ" dirty="0"/>
          </a:p>
          <a:p>
            <a:endParaRPr lang="cs-CZ" dirty="0" smtClean="0"/>
          </a:p>
          <a:p>
            <a:endParaRPr lang="cs-CZ" dirty="0"/>
          </a:p>
          <a:p>
            <a:endParaRPr lang="cs-CZ" dirty="0" smtClean="0"/>
          </a:p>
          <a:p>
            <a:endParaRPr lang="cs-CZ" dirty="0"/>
          </a:p>
          <a:p>
            <a:endParaRPr lang="cs-CZ" dirty="0" smtClean="0"/>
          </a:p>
          <a:p>
            <a:endParaRPr lang="cs-CZ" dirty="0"/>
          </a:p>
          <a:p>
            <a:endParaRPr lang="cs-CZ" dirty="0" smtClean="0"/>
          </a:p>
          <a:p>
            <a:pPr marL="0" indent="0">
              <a:buNone/>
            </a:pPr>
            <a:endParaRPr lang="cs-CZ" dirty="0"/>
          </a:p>
        </p:txBody>
      </p:sp>
      <p:pic>
        <p:nvPicPr>
          <p:cNvPr id="6" name="Picture 9" descr="Obrázek1"/>
          <p:cNvPicPr>
            <a:picLocks noGrp="1"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1306665"/>
            <a:ext cx="2520280" cy="3219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Obrázek2"/>
          <p:cNvPicPr>
            <a:picLocks noGrp="1"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1823" y="2773224"/>
            <a:ext cx="1958249" cy="3138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554266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Studium</a:t>
            </a:r>
            <a:endParaRPr lang="cs-CZ" dirty="0"/>
          </a:p>
        </p:txBody>
      </p:sp>
      <p:sp>
        <p:nvSpPr>
          <p:cNvPr id="3" name="Zástupný symbol pro obsah 2"/>
          <p:cNvSpPr>
            <a:spLocks noGrp="1"/>
          </p:cNvSpPr>
          <p:nvPr>
            <p:ph sz="quarter" idx="13"/>
          </p:nvPr>
        </p:nvSpPr>
        <p:spPr>
          <a:xfrm>
            <a:off x="539552" y="1628800"/>
            <a:ext cx="7924800" cy="4114800"/>
          </a:xfrm>
        </p:spPr>
        <p:txBody>
          <a:bodyPr>
            <a:normAutofit fontScale="92500" lnSpcReduction="20000"/>
          </a:bodyPr>
          <a:lstStyle/>
          <a:p>
            <a:r>
              <a:rPr lang="cs-CZ" sz="2600" dirty="0" smtClean="0"/>
              <a:t>1896- odmaturoval na Kantonální škole v </a:t>
            </a:r>
            <a:r>
              <a:rPr lang="cs-CZ" sz="2600" dirty="0" err="1" smtClean="0"/>
              <a:t>Aarau</a:t>
            </a:r>
            <a:r>
              <a:rPr lang="cs-CZ" sz="2600" dirty="0" smtClean="0"/>
              <a:t> </a:t>
            </a:r>
          </a:p>
          <a:p>
            <a:r>
              <a:rPr lang="cs-CZ" sz="2600" dirty="0" smtClean="0"/>
              <a:t>1900- získal v Curychu učitelský diplom a neúspěšně se ucházel o místo asistenta</a:t>
            </a:r>
          </a:p>
          <a:p>
            <a:r>
              <a:rPr lang="cs-CZ" altLang="cs-CZ" sz="2600" dirty="0" smtClean="0"/>
              <a:t>Studium latiny, řečtiny a francouzštiny.</a:t>
            </a:r>
          </a:p>
          <a:p>
            <a:r>
              <a:rPr lang="cs-CZ" altLang="cs-CZ" sz="2600" dirty="0" smtClean="0"/>
              <a:t>Při studiu mu dělala problém dyslexie.</a:t>
            </a:r>
          </a:p>
          <a:p>
            <a:r>
              <a:rPr lang="cs-CZ" altLang="cs-CZ" sz="2600" dirty="0" smtClean="0"/>
              <a:t>Aspergerův syndrom.</a:t>
            </a:r>
            <a:endParaRPr lang="cs-CZ" sz="2600" dirty="0" smtClean="0"/>
          </a:p>
          <a:p>
            <a:r>
              <a:rPr lang="cs-CZ" sz="2600" dirty="0" smtClean="0"/>
              <a:t>Obtížné hledání zaměstnání, jelikož neměl švýcarské občanství.</a:t>
            </a:r>
          </a:p>
          <a:p>
            <a:r>
              <a:rPr lang="cs-CZ" sz="2600" dirty="0" smtClean="0"/>
              <a:t>1901- zakoupení občanství</a:t>
            </a:r>
          </a:p>
          <a:p>
            <a:r>
              <a:rPr lang="cs-CZ" altLang="cs-CZ" sz="2600" dirty="0" smtClean="0"/>
              <a:t>1902- místo na bernském úřadě</a:t>
            </a:r>
          </a:p>
          <a:p>
            <a:endParaRPr lang="cs-CZ" dirty="0"/>
          </a:p>
        </p:txBody>
      </p:sp>
    </p:spTree>
    <p:extLst>
      <p:ext uri="{BB962C8B-B14F-4D97-AF65-F5344CB8AC3E}">
        <p14:creationId xmlns:p14="http://schemas.microsoft.com/office/powerpoint/2010/main" val="356689403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Soukromý život</a:t>
            </a:r>
            <a:endParaRPr lang="cs-CZ" dirty="0"/>
          </a:p>
        </p:txBody>
      </p:sp>
      <p:sp>
        <p:nvSpPr>
          <p:cNvPr id="3" name="Zástupný symbol pro obsah 2"/>
          <p:cNvSpPr>
            <a:spLocks noGrp="1"/>
          </p:cNvSpPr>
          <p:nvPr>
            <p:ph sz="quarter" idx="13"/>
          </p:nvPr>
        </p:nvSpPr>
        <p:spPr/>
        <p:txBody>
          <a:bodyPr>
            <a:normAutofit/>
          </a:bodyPr>
          <a:lstStyle/>
          <a:p>
            <a:r>
              <a:rPr lang="cs-CZ" altLang="cs-CZ" sz="2400" dirty="0"/>
              <a:t>1902 - smrt otce</a:t>
            </a:r>
          </a:p>
          <a:p>
            <a:r>
              <a:rPr lang="cs-CZ" altLang="cs-CZ" sz="2400" dirty="0"/>
              <a:t>1903 - svatba Maričové s Einsteinem</a:t>
            </a:r>
          </a:p>
          <a:p>
            <a:r>
              <a:rPr lang="cs-CZ" sz="2400" dirty="0" smtClean="0"/>
              <a:t>Mileva Maričová byla dcera srbského úředníka.</a:t>
            </a:r>
          </a:p>
          <a:p>
            <a:r>
              <a:rPr lang="cs-CZ" altLang="cs-CZ" sz="2400" dirty="0"/>
              <a:t>1904 syn Hans Albert → později univerzitní profesor</a:t>
            </a:r>
          </a:p>
          <a:p>
            <a:r>
              <a:rPr lang="cs-CZ" altLang="cs-CZ" sz="2400" dirty="0"/>
              <a:t>1910 syn Eduard → ústav pro </a:t>
            </a:r>
            <a:r>
              <a:rPr lang="cs-CZ" altLang="cs-CZ" sz="2400" dirty="0" smtClean="0"/>
              <a:t>choromyslné</a:t>
            </a:r>
          </a:p>
          <a:p>
            <a:r>
              <a:rPr lang="cs-CZ" altLang="cs-CZ" sz="2400" dirty="0"/>
              <a:t>1919 rozvod s Milevou </a:t>
            </a:r>
            <a:r>
              <a:rPr lang="cs-CZ" altLang="cs-CZ" sz="2400" dirty="0" smtClean="0"/>
              <a:t>Maričovou</a:t>
            </a:r>
          </a:p>
          <a:p>
            <a:r>
              <a:rPr lang="cs-CZ" sz="2400" dirty="0" smtClean="0"/>
              <a:t>Po rozvodu si bere svou sestřenici </a:t>
            </a:r>
            <a:r>
              <a:rPr lang="cs-CZ" altLang="cs-CZ" sz="2400" dirty="0"/>
              <a:t>Elsu </a:t>
            </a:r>
            <a:r>
              <a:rPr lang="cs-CZ" altLang="cs-CZ" sz="2400" dirty="0" err="1" smtClean="0"/>
              <a:t>Löwenthalovou</a:t>
            </a:r>
            <a:r>
              <a:rPr lang="cs-CZ" altLang="cs-CZ" sz="2400" dirty="0" smtClean="0"/>
              <a:t>. </a:t>
            </a:r>
            <a:endParaRPr lang="cs-CZ" sz="2400" dirty="0"/>
          </a:p>
        </p:txBody>
      </p:sp>
    </p:spTree>
    <p:extLst>
      <p:ext uri="{BB962C8B-B14F-4D97-AF65-F5344CB8AC3E}">
        <p14:creationId xmlns:p14="http://schemas.microsoft.com/office/powerpoint/2010/main" val="319844402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 Rozvod ALBERTA S MANŽELKOU</a:t>
            </a:r>
            <a:endParaRPr lang="cs-CZ" dirty="0"/>
          </a:p>
        </p:txBody>
      </p:sp>
      <p:sp>
        <p:nvSpPr>
          <p:cNvPr id="3" name="Zástupný symbol pro obsah 2"/>
          <p:cNvSpPr>
            <a:spLocks noGrp="1"/>
          </p:cNvSpPr>
          <p:nvPr>
            <p:ph sz="quarter" idx="13"/>
          </p:nvPr>
        </p:nvSpPr>
        <p:spPr>
          <a:xfrm>
            <a:off x="683568" y="1772816"/>
            <a:ext cx="7924800" cy="4114800"/>
          </a:xfrm>
        </p:spPr>
        <p:txBody>
          <a:bodyPr/>
          <a:lstStyle/>
          <a:p>
            <a:r>
              <a:rPr lang="cs-CZ" altLang="cs-CZ" sz="2400" dirty="0"/>
              <a:t>Einsteinovi chyběl dar otcovského </a:t>
            </a:r>
            <a:r>
              <a:rPr lang="cs-CZ" altLang="cs-CZ" sz="2400" dirty="0" smtClean="0"/>
              <a:t>citu.</a:t>
            </a:r>
          </a:p>
          <a:p>
            <a:r>
              <a:rPr lang="cs-CZ" altLang="cs-CZ" sz="2400" dirty="0" smtClean="0"/>
              <a:t>Matka se musela starat chronicky nemocného synka sama. </a:t>
            </a:r>
          </a:p>
          <a:p>
            <a:endParaRPr lang="cs-CZ" dirty="0"/>
          </a:p>
        </p:txBody>
      </p:sp>
      <p:pic>
        <p:nvPicPr>
          <p:cNvPr id="4" name="Picture 8" descr="Obrázek8"/>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2799286"/>
            <a:ext cx="2520280" cy="3162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414426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sz="quarter" idx="13"/>
          </p:nvPr>
        </p:nvSpPr>
        <p:spPr/>
        <p:txBody>
          <a:bodyPr/>
          <a:lstStyle/>
          <a:p>
            <a:endParaRPr lang="cs-CZ" altLang="cs-CZ" sz="1600" dirty="0" smtClean="0"/>
          </a:p>
          <a:p>
            <a:pPr marL="0" indent="0">
              <a:buNone/>
            </a:pPr>
            <a:r>
              <a:rPr lang="cs-CZ" sz="1600" dirty="0" smtClean="0"/>
              <a:t>     </a:t>
            </a:r>
            <a:endParaRPr lang="cs-CZ" sz="1600" dirty="0"/>
          </a:p>
          <a:p>
            <a:pPr marL="0" indent="0">
              <a:buNone/>
            </a:pPr>
            <a:r>
              <a:rPr lang="cs-CZ" altLang="cs-CZ" sz="1600" dirty="0" smtClean="0"/>
              <a:t>     </a:t>
            </a:r>
            <a:r>
              <a:rPr lang="cs-CZ" altLang="cs-CZ" sz="2400" dirty="0" smtClean="0"/>
              <a:t>Mileva Maričová                                            Eduard Einstein</a:t>
            </a:r>
          </a:p>
          <a:p>
            <a:pPr marL="0" indent="0">
              <a:buNone/>
            </a:pPr>
            <a:endParaRPr lang="cs-CZ" altLang="cs-CZ" sz="2400" dirty="0"/>
          </a:p>
          <a:p>
            <a:pPr marL="0" indent="0">
              <a:buNone/>
            </a:pPr>
            <a:endParaRPr lang="cs-CZ" altLang="cs-CZ" sz="2400" dirty="0" smtClean="0"/>
          </a:p>
          <a:p>
            <a:pPr marL="0" indent="0">
              <a:buNone/>
            </a:pPr>
            <a:endParaRPr lang="cs-CZ" altLang="cs-CZ" sz="2400" dirty="0"/>
          </a:p>
          <a:p>
            <a:pPr marL="0" indent="0">
              <a:buNone/>
            </a:pPr>
            <a:endParaRPr lang="cs-CZ" altLang="cs-CZ" sz="2400" dirty="0" smtClean="0"/>
          </a:p>
          <a:p>
            <a:pPr marL="0" indent="0">
              <a:buNone/>
            </a:pPr>
            <a:r>
              <a:rPr lang="cs-CZ" altLang="cs-CZ" sz="2400" dirty="0"/>
              <a:t>Elsa </a:t>
            </a:r>
            <a:r>
              <a:rPr lang="cs-CZ" altLang="cs-CZ" sz="2400" dirty="0" err="1" smtClean="0"/>
              <a:t>Löwenthalová</a:t>
            </a:r>
            <a:r>
              <a:rPr lang="cs-CZ" altLang="cs-CZ" sz="2400" dirty="0" smtClean="0"/>
              <a:t>                                  </a:t>
            </a:r>
            <a:endParaRPr lang="cs-CZ" altLang="cs-CZ" sz="2400" dirty="0"/>
          </a:p>
          <a:p>
            <a:pPr marL="0" indent="0">
              <a:buNone/>
            </a:pPr>
            <a:endParaRPr lang="cs-CZ" altLang="cs-CZ" sz="2400" dirty="0"/>
          </a:p>
          <a:p>
            <a:pPr marL="0" indent="0">
              <a:buNone/>
            </a:pPr>
            <a:endParaRPr lang="cs-CZ" altLang="cs-CZ" sz="2400" dirty="0"/>
          </a:p>
          <a:p>
            <a:endParaRPr lang="cs-CZ" dirty="0"/>
          </a:p>
        </p:txBody>
      </p:sp>
      <p:pic>
        <p:nvPicPr>
          <p:cNvPr id="4" name="Picture 4" descr="527px-Mileva_Mari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036" y="183637"/>
            <a:ext cx="1823748" cy="20761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7" descr="hans-albert-einste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183637"/>
            <a:ext cx="1805293" cy="25636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Segundo Filho de Einstein Edua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149892"/>
            <a:ext cx="1728192" cy="22516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Elsa_Lowenth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036" y="2928293"/>
            <a:ext cx="1967764" cy="19807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9" descr="milevaandkids-thum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4221" y="2928293"/>
            <a:ext cx="3810000" cy="260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56388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PRÁCE</a:t>
            </a:r>
            <a:endParaRPr lang="cs-CZ" dirty="0"/>
          </a:p>
        </p:txBody>
      </p:sp>
      <p:sp>
        <p:nvSpPr>
          <p:cNvPr id="3" name="Zástupný symbol pro obsah 2"/>
          <p:cNvSpPr>
            <a:spLocks noGrp="1"/>
          </p:cNvSpPr>
          <p:nvPr>
            <p:ph sz="quarter" idx="13"/>
          </p:nvPr>
        </p:nvSpPr>
        <p:spPr/>
        <p:txBody>
          <a:bodyPr/>
          <a:lstStyle/>
          <a:p>
            <a:r>
              <a:rPr lang="cs-CZ" sz="2400" dirty="0" smtClean="0"/>
              <a:t>V roce 1905 shrnul mnoho prací</a:t>
            </a:r>
          </a:p>
          <a:p>
            <a:r>
              <a:rPr lang="cs-CZ" sz="2400" dirty="0" smtClean="0"/>
              <a:t>Obhájil </a:t>
            </a:r>
            <a:r>
              <a:rPr lang="cs-CZ" sz="2400" dirty="0"/>
              <a:t>na curyšské univerzitě </a:t>
            </a:r>
            <a:r>
              <a:rPr lang="cs-CZ" sz="2400" dirty="0" smtClean="0"/>
              <a:t>s</a:t>
            </a:r>
            <a:r>
              <a:rPr lang="cs-CZ" sz="2400" dirty="0"/>
              <a:t> názvem Nové určení rozměrů molekul</a:t>
            </a:r>
            <a:endParaRPr lang="cs-CZ" sz="2400" dirty="0" smtClean="0"/>
          </a:p>
          <a:p>
            <a:r>
              <a:rPr lang="cs-CZ" sz="2400" dirty="0"/>
              <a:t>Brownova </a:t>
            </a:r>
            <a:r>
              <a:rPr lang="cs-CZ" sz="2400" dirty="0" smtClean="0"/>
              <a:t>pohybu</a:t>
            </a:r>
          </a:p>
          <a:p>
            <a:r>
              <a:rPr lang="cs-CZ" altLang="cs-CZ" sz="2400" dirty="0"/>
              <a:t>Fotoelektrický efekt</a:t>
            </a:r>
          </a:p>
          <a:p>
            <a:r>
              <a:rPr lang="cs-CZ" altLang="cs-CZ" sz="2400" dirty="0"/>
              <a:t>E = mc</a:t>
            </a:r>
            <a:r>
              <a:rPr lang="cs-CZ" altLang="cs-CZ" sz="2400" baseline="30000" dirty="0"/>
              <a:t>2</a:t>
            </a:r>
            <a:endParaRPr lang="cs-CZ" altLang="cs-CZ" sz="2400" baseline="30000" noProof="1"/>
          </a:p>
          <a:p>
            <a:endParaRPr lang="cs-CZ" dirty="0"/>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4128" y="2659895"/>
            <a:ext cx="2304256" cy="2975366"/>
          </a:xfrm>
          <a:prstGeom prst="rect">
            <a:avLst/>
          </a:prstGeom>
        </p:spPr>
      </p:pic>
    </p:spTree>
    <p:extLst>
      <p:ext uri="{BB962C8B-B14F-4D97-AF65-F5344CB8AC3E}">
        <p14:creationId xmlns:p14="http://schemas.microsoft.com/office/powerpoint/2010/main" val="126582429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smtClean="0"/>
              <a:t>Brownův pohyb</a:t>
            </a:r>
            <a:endParaRPr lang="cs-CZ" dirty="0"/>
          </a:p>
        </p:txBody>
      </p:sp>
      <p:sp>
        <p:nvSpPr>
          <p:cNvPr id="3" name="Zástupný symbol pro obsah 2"/>
          <p:cNvSpPr>
            <a:spLocks noGrp="1"/>
          </p:cNvSpPr>
          <p:nvPr>
            <p:ph sz="quarter" idx="13"/>
          </p:nvPr>
        </p:nvSpPr>
        <p:spPr/>
        <p:txBody>
          <a:bodyPr>
            <a:normAutofit/>
          </a:bodyPr>
          <a:lstStyle/>
          <a:p>
            <a:r>
              <a:rPr lang="cs-CZ" sz="2400" dirty="0"/>
              <a:t>M</a:t>
            </a:r>
            <a:r>
              <a:rPr lang="cs-CZ" sz="2400" dirty="0" smtClean="0"/>
              <a:t>olekuly </a:t>
            </a:r>
            <a:r>
              <a:rPr lang="cs-CZ" sz="2400" dirty="0"/>
              <a:t>v roztoku se vlivem tepelného pohybu neustále srážejí, přičemž směr a síla těchto srážek jsou náhodné, díky čemuž je i okamžitá poloha částice </a:t>
            </a:r>
            <a:r>
              <a:rPr lang="cs-CZ" sz="2400" dirty="0" smtClean="0"/>
              <a:t>náhodná</a:t>
            </a:r>
          </a:p>
          <a:p>
            <a:r>
              <a:rPr lang="cs-CZ" sz="2400" dirty="0"/>
              <a:t>Rychlost Brownova pohybu je úměrná teplotě </a:t>
            </a:r>
            <a:r>
              <a:rPr lang="cs-CZ" sz="2400" dirty="0" smtClean="0"/>
              <a:t>systému</a:t>
            </a:r>
            <a:endParaRPr lang="cs-CZ" sz="2400" dirty="0"/>
          </a:p>
        </p:txBody>
      </p:sp>
    </p:spTree>
    <p:extLst>
      <p:ext uri="{BB962C8B-B14F-4D97-AF65-F5344CB8AC3E}">
        <p14:creationId xmlns:p14="http://schemas.microsoft.com/office/powerpoint/2010/main" val="342985817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Horizont">
  <a:themeElements>
    <a:clrScheme name="Horizont">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t">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t">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291</TotalTime>
  <Words>470</Words>
  <Application>Microsoft Office PowerPoint</Application>
  <PresentationFormat>Předvádění na obrazovce (4:3)</PresentationFormat>
  <Paragraphs>87</Paragraphs>
  <Slides>20</Slides>
  <Notes>0</Notes>
  <HiddenSlides>0</HiddenSlides>
  <MMClips>0</MMClips>
  <ScaleCrop>false</ScaleCrop>
  <HeadingPairs>
    <vt:vector size="4" baseType="variant">
      <vt:variant>
        <vt:lpstr>Motiv</vt:lpstr>
      </vt:variant>
      <vt:variant>
        <vt:i4>1</vt:i4>
      </vt:variant>
      <vt:variant>
        <vt:lpstr>Nadpisy snímků</vt:lpstr>
      </vt:variant>
      <vt:variant>
        <vt:i4>20</vt:i4>
      </vt:variant>
    </vt:vector>
  </HeadingPairs>
  <TitlesOfParts>
    <vt:vector size="21" baseType="lpstr">
      <vt:lpstr>Horizont</vt:lpstr>
      <vt:lpstr>Albert Einstein</vt:lpstr>
      <vt:lpstr>Dětství</vt:lpstr>
      <vt:lpstr>Rodiče</vt:lpstr>
      <vt:lpstr>Studium</vt:lpstr>
      <vt:lpstr>Soukromý život</vt:lpstr>
      <vt:lpstr> Rozvod ALBERTA S MANŽELKOU</vt:lpstr>
      <vt:lpstr>Prezentace aplikace PowerPoint</vt:lpstr>
      <vt:lpstr>PRÁCE</vt:lpstr>
      <vt:lpstr>Brownův pohyb</vt:lpstr>
      <vt:lpstr>Fotoelektrický efekt</vt:lpstr>
      <vt:lpstr>E = mc2</vt:lpstr>
      <vt:lpstr> pobyt v praze</vt:lpstr>
      <vt:lpstr>Obecná teorie relativity</vt:lpstr>
      <vt:lpstr>Vysvětlení Obecné teorie relativity</vt:lpstr>
      <vt:lpstr>Čtyřrozměrný prostor</vt:lpstr>
      <vt:lpstr>Vysvětlení čtyřrozměrného prostoru</vt:lpstr>
      <vt:lpstr>Dilatace času</vt:lpstr>
      <vt:lpstr>Paradox dvojčat</vt:lpstr>
      <vt:lpstr>Paradox dvojčat</vt:lpstr>
      <vt:lpstr>SMrt einsteina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Albert Einstein</dc:title>
  <dc:creator>Pepa</dc:creator>
  <cp:lastModifiedBy>ucitel</cp:lastModifiedBy>
  <cp:revision>28</cp:revision>
  <dcterms:created xsi:type="dcterms:W3CDTF">2013-12-14T15:23:58Z</dcterms:created>
  <dcterms:modified xsi:type="dcterms:W3CDTF">2013-12-17T07:45:18Z</dcterms:modified>
</cp:coreProperties>
</file>