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E8D5-31AA-468A-A49F-8CE91C2F0707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13E1-2FA0-4E3B-A99D-896E134D562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E8D5-31AA-468A-A49F-8CE91C2F0707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13E1-2FA0-4E3B-A99D-896E134D56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E8D5-31AA-468A-A49F-8CE91C2F0707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13E1-2FA0-4E3B-A99D-896E134D56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E8D5-31AA-468A-A49F-8CE91C2F0707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13E1-2FA0-4E3B-A99D-896E134D56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E8D5-31AA-468A-A49F-8CE91C2F0707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13E1-2FA0-4E3B-A99D-896E134D562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E8D5-31AA-468A-A49F-8CE91C2F0707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13E1-2FA0-4E3B-A99D-896E134D56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E8D5-31AA-468A-A49F-8CE91C2F0707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13E1-2FA0-4E3B-A99D-896E134D56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E8D5-31AA-468A-A49F-8CE91C2F0707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13E1-2FA0-4E3B-A99D-896E134D56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E8D5-31AA-468A-A49F-8CE91C2F0707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13E1-2FA0-4E3B-A99D-896E134D56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E8D5-31AA-468A-A49F-8CE91C2F0707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13E1-2FA0-4E3B-A99D-896E134D56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E8D5-31AA-468A-A49F-8CE91C2F0707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C913E1-2FA0-4E3B-A99D-896E134D562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A5E8D5-31AA-468A-A49F-8CE91C2F0707}" type="datetimeFigureOut">
              <a:rPr lang="cs-CZ" smtClean="0"/>
              <a:t>11.6.2014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C913E1-2FA0-4E3B-A99D-896E134D562E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92480" cy="1470025"/>
          </a:xfrm>
        </p:spPr>
        <p:txBody>
          <a:bodyPr/>
          <a:lstStyle/>
          <a:p>
            <a:pPr algn="ctr"/>
            <a:r>
              <a:rPr lang="cs-CZ" u="sng" dirty="0" smtClean="0"/>
              <a:t>Ozon a vše kolem něho</a:t>
            </a:r>
            <a:endParaRPr lang="cs-CZ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55776" y="5157192"/>
            <a:ext cx="6400800" cy="1752600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Jan Bajaja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688632" cy="433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560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u="sng" dirty="0" smtClean="0"/>
              <a:t>Důsledky ozonové díry</a:t>
            </a:r>
            <a:endParaRPr lang="cs-CZ" sz="48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Zeslabená vrstva ozonu představuje větší pravděpodobnost průniku UV-B a UV-C záření, které je karcinogenní. U lidí a zvířat může zvýšená intenzita UV záření způsobit poškození </a:t>
            </a:r>
            <a:r>
              <a:rPr lang="cs-CZ" sz="2400" dirty="0" smtClean="0"/>
              <a:t>zraku, vyvolat </a:t>
            </a:r>
            <a:r>
              <a:rPr lang="cs-CZ" sz="2400" dirty="0"/>
              <a:t>rakovinu kůže a snížení imunity.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808312" cy="29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4485683" cy="29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4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u="sng" dirty="0" smtClean="0"/>
              <a:t>Dávali jste pozor?!</a:t>
            </a:r>
            <a:endParaRPr lang="cs-CZ" sz="48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 </a:t>
            </a:r>
            <a:r>
              <a:rPr lang="cs-CZ" sz="2400" dirty="0" err="1"/>
              <a:t>kolikati</a:t>
            </a:r>
            <a:r>
              <a:rPr lang="cs-CZ" sz="2400" dirty="0"/>
              <a:t> atomů kyslíku sestávají molekuly ozonu</a:t>
            </a:r>
            <a:r>
              <a:rPr lang="cs-CZ" sz="2400" dirty="0" smtClean="0"/>
              <a:t>?</a:t>
            </a:r>
          </a:p>
          <a:p>
            <a:r>
              <a:rPr lang="cs-CZ" sz="2400" dirty="0" smtClean="0"/>
              <a:t>Jak se jmenuje druh ozonu v přírodě, kde se vyskytuje a co může způsobit?</a:t>
            </a:r>
            <a:endParaRPr lang="cs-CZ" sz="2400" dirty="0"/>
          </a:p>
          <a:p>
            <a:r>
              <a:rPr lang="cs-CZ" sz="2400" dirty="0" smtClean="0"/>
              <a:t>Co je to ozonová díra?</a:t>
            </a:r>
          </a:p>
          <a:p>
            <a:r>
              <a:rPr lang="cs-CZ" sz="2400" dirty="0" smtClean="0"/>
              <a:t>V jaké výšce se nachází ozonová vrstva?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34802"/>
            <a:ext cx="1625205" cy="243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13682"/>
            <a:ext cx="1625206" cy="243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79" y="4270080"/>
            <a:ext cx="1656184" cy="248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13682"/>
            <a:ext cx="947643" cy="240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65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u="sng" dirty="0" smtClean="0"/>
              <a:t>Děkuji za pozornost</a:t>
            </a:r>
            <a:endParaRPr lang="cs-CZ" sz="48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400" dirty="0" smtClean="0">
              <a:sym typeface="Wingdings" panose="05000000000000000000" pitchFamily="2" charset="2"/>
            </a:endParaRPr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26955"/>
            <a:ext cx="714319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11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u="sng" dirty="0" smtClean="0"/>
              <a:t>Popis</a:t>
            </a:r>
            <a:endParaRPr lang="cs-CZ" sz="48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Molekuly ozonu sestávají ze tří atomů kyslíku </a:t>
            </a:r>
            <a:endParaRPr lang="cs-CZ" sz="2400" dirty="0" smtClean="0"/>
          </a:p>
          <a:p>
            <a:r>
              <a:rPr lang="cs-CZ" sz="2400" dirty="0" smtClean="0"/>
              <a:t>Kromě </a:t>
            </a:r>
            <a:r>
              <a:rPr lang="cs-CZ" sz="2400" dirty="0"/>
              <a:t>obvyklých dvouatomových molekul O</a:t>
            </a:r>
            <a:r>
              <a:rPr lang="cs-CZ" sz="2400" baseline="-25000" dirty="0"/>
              <a:t>2</a:t>
            </a:r>
            <a:r>
              <a:rPr lang="cs-CZ" sz="2400" dirty="0"/>
              <a:t> se kyslík vyskytuje i ve formě tříatomové molekuly jako ozon </a:t>
            </a:r>
            <a:r>
              <a:rPr lang="cs-CZ" sz="2400" dirty="0" smtClean="0"/>
              <a:t>O</a:t>
            </a:r>
            <a:r>
              <a:rPr lang="cs-CZ" sz="2400" baseline="-25000" dirty="0" smtClean="0"/>
              <a:t>3</a:t>
            </a:r>
            <a:endParaRPr lang="cs-CZ" sz="2400" dirty="0" smtClean="0"/>
          </a:p>
          <a:p>
            <a:r>
              <a:rPr lang="cs-CZ" sz="2400" dirty="0" smtClean="0"/>
              <a:t>Při </a:t>
            </a:r>
            <a:r>
              <a:rPr lang="cs-CZ" sz="2400" dirty="0"/>
              <a:t>teplotě -112 °C kondenzuje na kapalný tmavě modrý ozon a při -193 °C se tvoří červenofialový pevný ozon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150503"/>
            <a:ext cx="4104456" cy="249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9070"/>
            <a:ext cx="2812093" cy="259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850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5300" u="sng" dirty="0" smtClean="0"/>
              <a:t>Vlastnosti</a:t>
            </a:r>
            <a:endParaRPr lang="cs-CZ" sz="53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Molekula ozonu je lomená a úhel, který svírají vazby mezi atomy kyslíku, je 116,8°. </a:t>
            </a:r>
          </a:p>
          <a:p>
            <a:r>
              <a:rPr lang="cs-CZ" sz="2400" dirty="0"/>
              <a:t>Při normální teplotě a tlaku je ozon namodralý plyn s intenzivním </a:t>
            </a:r>
            <a:r>
              <a:rPr lang="cs-CZ" sz="2400" dirty="0" smtClean="0"/>
              <a:t>pachem</a:t>
            </a:r>
            <a:endParaRPr lang="cs-CZ" sz="2400" dirty="0"/>
          </a:p>
          <a:p>
            <a:r>
              <a:rPr lang="cs-CZ" sz="2400" dirty="0" smtClean="0"/>
              <a:t>Ve </a:t>
            </a:r>
            <a:r>
              <a:rPr lang="cs-CZ" sz="2400" dirty="0"/>
              <a:t>vysokých koncentracích je jedovatý. 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27759"/>
            <a:ext cx="3731637" cy="247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9000"/>
            <a:ext cx="2016224" cy="32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64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u="sng" dirty="0" smtClean="0"/>
              <a:t>Vlastnosti</a:t>
            </a:r>
            <a:endParaRPr lang="cs-CZ" sz="48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Ozon je silné oxidační činidlo. Je nestabilní a reakcí se rozkládá na obyčejný </a:t>
            </a:r>
            <a:r>
              <a:rPr lang="cs-CZ" sz="2400" dirty="0" smtClean="0"/>
              <a:t>kyslík</a:t>
            </a:r>
          </a:p>
          <a:p>
            <a:r>
              <a:rPr lang="cs-CZ" sz="2400" dirty="0" smtClean="0"/>
              <a:t>Na </a:t>
            </a:r>
            <a:r>
              <a:rPr lang="cs-CZ" sz="2400" dirty="0"/>
              <a:t>prostředním atomu ozonu je kladný náboj, zatímco na </a:t>
            </a:r>
            <a:r>
              <a:rPr lang="cs-CZ" sz="2400" dirty="0" smtClean="0"/>
              <a:t>krajních </a:t>
            </a:r>
            <a:r>
              <a:rPr lang="cs-CZ" sz="2400" dirty="0"/>
              <a:t>je záporný náboj poloviční velikosti. </a:t>
            </a:r>
            <a:endParaRPr lang="cs-CZ" sz="2400" dirty="0" smtClean="0"/>
          </a:p>
          <a:p>
            <a:r>
              <a:rPr lang="cs-CZ" sz="2400" dirty="0" smtClean="0"/>
              <a:t>Při </a:t>
            </a:r>
            <a:r>
              <a:rPr lang="cs-CZ" sz="2400" dirty="0"/>
              <a:t>ochlazování se </a:t>
            </a:r>
            <a:r>
              <a:rPr lang="cs-CZ" sz="2400" dirty="0" smtClean="0"/>
              <a:t>přeměňuje </a:t>
            </a:r>
            <a:r>
              <a:rPr lang="cs-CZ" sz="2400" dirty="0"/>
              <a:t>na tmavě modrou kapalinu, a potom v tmavě modrou pevnou látku.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75" y="4293096"/>
            <a:ext cx="3767125" cy="240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74198"/>
            <a:ext cx="4076085" cy="222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138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u="sng" dirty="0" smtClean="0"/>
              <a:t>Vznik</a:t>
            </a:r>
            <a:endParaRPr lang="cs-CZ" sz="48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Ozon vzniká působením elektrických výbojů nebo krátkovlnného ultrafialového </a:t>
            </a:r>
            <a:r>
              <a:rPr lang="cs-CZ" sz="2400" dirty="0" smtClean="0"/>
              <a:t>záření </a:t>
            </a:r>
            <a:r>
              <a:rPr lang="cs-CZ" sz="2400" dirty="0"/>
              <a:t>na molekuly obyčejného </a:t>
            </a:r>
            <a:r>
              <a:rPr lang="cs-CZ" sz="2400" dirty="0" smtClean="0"/>
              <a:t>kyslíku.</a:t>
            </a:r>
          </a:p>
          <a:p>
            <a:r>
              <a:rPr lang="cs-CZ" sz="2400" dirty="0" smtClean="0"/>
              <a:t>Přeměnu </a:t>
            </a:r>
            <a:r>
              <a:rPr lang="cs-CZ" sz="2400" dirty="0"/>
              <a:t>ozonu na kyslík urychlují </a:t>
            </a:r>
            <a:r>
              <a:rPr lang="cs-CZ" sz="2400" dirty="0" smtClean="0"/>
              <a:t>například </a:t>
            </a:r>
            <a:r>
              <a:rPr lang="cs-CZ" sz="2400" dirty="0"/>
              <a:t>atomy fluoru a chloru 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99490"/>
            <a:ext cx="8508829" cy="182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1439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u="sng" dirty="0" smtClean="0"/>
              <a:t>Ozon v přírodě</a:t>
            </a:r>
            <a:endParaRPr lang="cs-CZ" sz="48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</a:t>
            </a:r>
            <a:r>
              <a:rPr lang="cs-CZ" sz="2400" dirty="0" smtClean="0"/>
              <a:t>řízemní, </a:t>
            </a:r>
            <a:r>
              <a:rPr lang="cs-CZ" sz="2400" dirty="0"/>
              <a:t>vyskytující se těsně nad zemským povrchem. Tento plyn je lidskému zdraví </a:t>
            </a:r>
            <a:r>
              <a:rPr lang="cs-CZ" sz="2400" dirty="0" smtClean="0"/>
              <a:t>nebezpečný</a:t>
            </a:r>
          </a:p>
          <a:p>
            <a:r>
              <a:rPr lang="cs-CZ" sz="2400" dirty="0" smtClean="0"/>
              <a:t>Bývá za horkých </a:t>
            </a:r>
            <a:r>
              <a:rPr lang="cs-CZ" sz="2400" dirty="0"/>
              <a:t>letních dnů v lokalitách s vysokou koncentrací výfukových plynů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356992"/>
            <a:ext cx="364411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71872"/>
            <a:ext cx="47434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8579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u="sng" dirty="0" smtClean="0"/>
              <a:t>Použití</a:t>
            </a:r>
            <a:endParaRPr lang="cs-CZ" sz="48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 chemických laboratořích slouží jako oxidační </a:t>
            </a:r>
            <a:r>
              <a:rPr lang="cs-CZ" sz="2400" dirty="0" smtClean="0"/>
              <a:t>činidlo</a:t>
            </a:r>
          </a:p>
          <a:p>
            <a:r>
              <a:rPr lang="cs-CZ" sz="2400" dirty="0" smtClean="0"/>
              <a:t>V </a:t>
            </a:r>
            <a:r>
              <a:rPr lang="cs-CZ" sz="2400" dirty="0"/>
              <a:t>průmyslu se používá především k </a:t>
            </a:r>
            <a:r>
              <a:rPr lang="cs-CZ" sz="2400" dirty="0" smtClean="0"/>
              <a:t>bělení, při dezinfekci, k </a:t>
            </a:r>
            <a:r>
              <a:rPr lang="cs-CZ" sz="2400" dirty="0"/>
              <a:t>povrchovému ošetření zeleniny a ovoce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3724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33714"/>
            <a:ext cx="4464496" cy="334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3524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5300" u="sng" dirty="0" smtClean="0"/>
              <a:t>Ozonová vrstva</a:t>
            </a:r>
            <a:endParaRPr lang="cs-CZ" sz="53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Ozonová vrstva je část stratosféry ve výšce 25 – 35 km nad zemským </a:t>
            </a:r>
            <a:r>
              <a:rPr lang="cs-CZ" sz="2400" dirty="0" smtClean="0"/>
              <a:t>povrchem </a:t>
            </a:r>
          </a:p>
          <a:p>
            <a:r>
              <a:rPr lang="cs-CZ" sz="2400" dirty="0"/>
              <a:t>N</a:t>
            </a:r>
            <a:r>
              <a:rPr lang="cs-CZ" sz="2400" dirty="0" smtClean="0"/>
              <a:t>achází se v ní značně </a:t>
            </a:r>
            <a:r>
              <a:rPr lang="cs-CZ" sz="2400" dirty="0"/>
              <a:t>zvýšený poměr </a:t>
            </a:r>
            <a:r>
              <a:rPr lang="cs-CZ" sz="2400" dirty="0" smtClean="0"/>
              <a:t>ozonu</a:t>
            </a:r>
          </a:p>
          <a:p>
            <a:r>
              <a:rPr lang="cs-CZ" sz="2400" dirty="0" smtClean="0"/>
              <a:t>Chrání </a:t>
            </a:r>
            <a:r>
              <a:rPr lang="cs-CZ" sz="2400" dirty="0"/>
              <a:t>planetu před ultrafialovým </a:t>
            </a:r>
            <a:r>
              <a:rPr lang="cs-CZ" sz="2400" dirty="0" smtClean="0"/>
              <a:t>zářením</a:t>
            </a:r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3920094"/>
            <a:ext cx="4032448" cy="25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6623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u="sng" dirty="0" smtClean="0"/>
              <a:t>Ozonová díra</a:t>
            </a:r>
            <a:endParaRPr lang="cs-CZ" sz="48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Ozonová díra je </a:t>
            </a:r>
            <a:r>
              <a:rPr lang="cs-CZ" sz="2400" dirty="0" smtClean="0"/>
              <a:t>oblast </a:t>
            </a:r>
            <a:r>
              <a:rPr lang="cs-CZ" sz="2400" dirty="0"/>
              <a:t>stratosféry s oslabenou vrstvou ozonu</a:t>
            </a:r>
            <a:r>
              <a:rPr lang="cs-CZ" sz="2400" dirty="0" smtClean="0"/>
              <a:t>.</a:t>
            </a:r>
          </a:p>
          <a:p>
            <a:r>
              <a:rPr lang="cs-CZ" sz="2400" dirty="0"/>
              <a:t>F</a:t>
            </a:r>
            <a:r>
              <a:rPr lang="cs-CZ" sz="2400" dirty="0" smtClean="0"/>
              <a:t>reony, </a:t>
            </a:r>
            <a:r>
              <a:rPr lang="cs-CZ" sz="2400" dirty="0"/>
              <a:t>které jsou použity v chladicích a hnacích médiích, v aerosolech, </a:t>
            </a:r>
            <a:r>
              <a:rPr lang="cs-CZ" sz="2400" dirty="0" smtClean="0"/>
              <a:t>hasicích </a:t>
            </a:r>
            <a:r>
              <a:rPr lang="cs-CZ" sz="2400" dirty="0"/>
              <a:t>a čisticích </a:t>
            </a:r>
            <a:r>
              <a:rPr lang="cs-CZ" sz="2400" dirty="0" smtClean="0"/>
              <a:t>přístrojích pronikají </a:t>
            </a:r>
            <a:r>
              <a:rPr lang="cs-CZ" sz="2400" dirty="0"/>
              <a:t>do stratosféry </a:t>
            </a:r>
            <a:r>
              <a:rPr lang="cs-CZ" sz="2400" dirty="0" smtClean="0"/>
              <a:t>kde </a:t>
            </a:r>
            <a:r>
              <a:rPr lang="cs-CZ" sz="2400" dirty="0"/>
              <a:t>se z nich odštěpuje chlór, který se podílí na </a:t>
            </a:r>
            <a:r>
              <a:rPr lang="cs-CZ" sz="2400" dirty="0" smtClean="0"/>
              <a:t>rozkladu</a:t>
            </a:r>
            <a:r>
              <a:rPr lang="cs-CZ" sz="2400" dirty="0"/>
              <a:t> ozonu.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28975"/>
            <a:ext cx="450049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02101"/>
            <a:ext cx="302433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6543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119</TotalTime>
  <Words>160</Words>
  <Application>Microsoft Office PowerPoint</Application>
  <PresentationFormat>Předvádění na obrazovce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Tok</vt:lpstr>
      <vt:lpstr>Ozon a vše kolem něho</vt:lpstr>
      <vt:lpstr>Popis</vt:lpstr>
      <vt:lpstr>   Vlastnosti</vt:lpstr>
      <vt:lpstr>Vlastnosti</vt:lpstr>
      <vt:lpstr>Vznik</vt:lpstr>
      <vt:lpstr>Ozon v přírodě</vt:lpstr>
      <vt:lpstr>Použití</vt:lpstr>
      <vt:lpstr> Ozonová vrstva</vt:lpstr>
      <vt:lpstr>Ozonová díra</vt:lpstr>
      <vt:lpstr>Důsledky ozonové díry</vt:lpstr>
      <vt:lpstr>Dávali jste pozor?!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Ozon a vše kolem něho</dc:title>
  <dc:creator>zak15</dc:creator>
  <cp:lastModifiedBy>ucitel</cp:lastModifiedBy>
  <cp:revision>11</cp:revision>
  <dcterms:created xsi:type="dcterms:W3CDTF">2014-05-16T10:38:53Z</dcterms:created>
  <dcterms:modified xsi:type="dcterms:W3CDTF">2014-06-11T10:02:36Z</dcterms:modified>
</cp:coreProperties>
</file>