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0"/>
  </p:notesMasterIdLst>
  <p:sldIdLst>
    <p:sldId id="256" r:id="rId2"/>
    <p:sldId id="259" r:id="rId3"/>
    <p:sldId id="257" r:id="rId4"/>
    <p:sldId id="268" r:id="rId5"/>
    <p:sldId id="258" r:id="rId6"/>
    <p:sldId id="261" r:id="rId7"/>
    <p:sldId id="262" r:id="rId8"/>
    <p:sldId id="267" r:id="rId9"/>
    <p:sldId id="288" r:id="rId10"/>
    <p:sldId id="282" r:id="rId11"/>
    <p:sldId id="287" r:id="rId12"/>
    <p:sldId id="269" r:id="rId13"/>
    <p:sldId id="281" r:id="rId14"/>
    <p:sldId id="265" r:id="rId15"/>
    <p:sldId id="271" r:id="rId16"/>
    <p:sldId id="276" r:id="rId17"/>
    <p:sldId id="263" r:id="rId18"/>
    <p:sldId id="274" r:id="rId19"/>
    <p:sldId id="273" r:id="rId20"/>
    <p:sldId id="275" r:id="rId21"/>
    <p:sldId id="277" r:id="rId22"/>
    <p:sldId id="279" r:id="rId23"/>
    <p:sldId id="264" r:id="rId24"/>
    <p:sldId id="283" r:id="rId25"/>
    <p:sldId id="284" r:id="rId26"/>
    <p:sldId id="285" r:id="rId27"/>
    <p:sldId id="289" r:id="rId28"/>
    <p:sldId id="286" r:id="rId29"/>
    <p:sldId id="290" r:id="rId30"/>
    <p:sldId id="266" r:id="rId31"/>
    <p:sldId id="291" r:id="rId32"/>
    <p:sldId id="292" r:id="rId33"/>
    <p:sldId id="293" r:id="rId34"/>
    <p:sldId id="294" r:id="rId35"/>
    <p:sldId id="295" r:id="rId36"/>
    <p:sldId id="296" r:id="rId37"/>
    <p:sldId id="308" r:id="rId38"/>
    <p:sldId id="297" r:id="rId39"/>
    <p:sldId id="307" r:id="rId40"/>
    <p:sldId id="309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8566" autoAdjust="0"/>
  </p:normalViewPr>
  <p:slideViewPr>
    <p:cSldViewPr>
      <p:cViewPr varScale="1">
        <p:scale>
          <a:sx n="73" d="100"/>
          <a:sy n="73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9DC3B-7C06-417B-8018-69D6D3B1A610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1FB4-FBC9-49D6-A893-B46A8AD0DC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1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F1FB4-FBC9-49D6-A893-B46A8AD0DCB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69F3E35-3164-41DF-859C-ACE8EF887588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E2CB9F1-0673-4234-A75B-75F176AA251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Alena </a:t>
            </a:r>
            <a:r>
              <a:rPr lang="cs-CZ" dirty="0" err="1" smtClean="0"/>
              <a:t>Šperlingová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1916832"/>
            <a:ext cx="4022824" cy="1080368"/>
          </a:xfrm>
        </p:spPr>
        <p:txBody>
          <a:bodyPr>
            <a:normAutofit/>
          </a:bodyPr>
          <a:lstStyle/>
          <a:p>
            <a:r>
              <a:rPr lang="cs-CZ" sz="2700" dirty="0" smtClean="0"/>
              <a:t>Drogová závislost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07501844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642910" y="5072074"/>
            <a:ext cx="6763730" cy="993446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J</a:t>
            </a:r>
            <a:r>
              <a:rPr lang="cs-CZ" sz="2400" dirty="0" smtClean="0"/>
              <a:t>oint</a:t>
            </a:r>
            <a:endParaRPr lang="cs-CZ" sz="2400" dirty="0"/>
          </a:p>
        </p:txBody>
      </p:sp>
      <p:pic>
        <p:nvPicPr>
          <p:cNvPr id="22530" name="Picture 2" descr="http://upload.wikimedia.org/wikipedia/commons/9/94/Join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239" r="10239"/>
          <a:stretch>
            <a:fillRect/>
          </a:stretch>
        </p:blipFill>
        <p:spPr bwMode="auto">
          <a:xfrm>
            <a:off x="642910" y="500042"/>
            <a:ext cx="7984375" cy="47906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85720" y="5516880"/>
            <a:ext cx="7120920" cy="54864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Sušené konopí</a:t>
            </a:r>
            <a:endParaRPr lang="cs-CZ" sz="2400" dirty="0"/>
          </a:p>
        </p:txBody>
      </p:sp>
      <p:pic>
        <p:nvPicPr>
          <p:cNvPr id="46082" name="Picture 2" descr="http://upload.wikimedia.org/wikipedia/commons/f/f7/ST-3-bu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992" b="9992"/>
          <a:stretch>
            <a:fillRect/>
          </a:stretch>
        </p:blipFill>
        <p:spPr bwMode="auto">
          <a:xfrm>
            <a:off x="357158" y="500042"/>
            <a:ext cx="8341565" cy="50049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928670"/>
            <a:ext cx="8229600" cy="5167330"/>
          </a:xfrm>
        </p:spPr>
        <p:txBody>
          <a:bodyPr>
            <a:normAutofit/>
          </a:bodyPr>
          <a:lstStyle/>
          <a:p>
            <a:pPr marL="342900" indent="-342900" algn="l"/>
            <a:r>
              <a:rPr lang="cs-CZ" sz="2400" b="1" dirty="0" smtClean="0"/>
              <a:t>HAŠIŠ: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konopná pryskyřice, obvykle obsahující malý obsah květenství a drobných nečistot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je užíván především kouřením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 menším měřítku perorální užití, obvykle jako součást pokrmů a nápojů</a:t>
            </a:r>
          </a:p>
          <a:p>
            <a:pPr algn="l">
              <a:buFont typeface="Wingdings" pitchFamily="2" charset="2"/>
              <a:buChar char="§"/>
            </a:pPr>
            <a:endParaRPr lang="cs-CZ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hasi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519" r="6519"/>
          <a:stretch>
            <a:fillRect/>
          </a:stretch>
        </p:blipFill>
        <p:spPr>
          <a:xfrm>
            <a:off x="642910" y="714356"/>
            <a:ext cx="7865312" cy="4719188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67544" y="5516880"/>
            <a:ext cx="6939096" cy="548640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H</a:t>
            </a:r>
            <a:r>
              <a:rPr lang="cs-CZ" sz="2400" dirty="0" smtClean="0"/>
              <a:t>ašiš</a:t>
            </a:r>
            <a:endParaRPr lang="cs-CZ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4085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jsou to  látky, které mají tlumivý účinek na centrální  nervový systém, především na mozek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při požití dochází k útlumu dechového centra, který může být příčinou smrti, silný je také proti bolestivý účinek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centrálním účinkem je rozšíření zornice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tlumí aktivitu hladkého svalstva – tím vyvolávají zácpy, retenci moče, poruchu transportu vajíčka vejcovodem a následně i sterilitu</a:t>
            </a:r>
          </a:p>
          <a:p>
            <a:pPr algn="l">
              <a:buFont typeface="Wingdings" pitchFamily="2" charset="2"/>
              <a:buChar char="§"/>
            </a:pPr>
            <a:endParaRPr lang="cs-CZ" sz="2400" b="1" dirty="0" smtClean="0"/>
          </a:p>
          <a:p>
            <a:pPr algn="l">
              <a:buFont typeface="Wingdings" pitchFamily="2" charset="2"/>
              <a:buChar char="§"/>
            </a:pPr>
            <a:endParaRPr lang="cs-CZ" sz="2400" b="1" dirty="0" smtClean="0"/>
          </a:p>
          <a:p>
            <a:pPr algn="l">
              <a:buFont typeface="Wingdings" pitchFamily="2" charset="2"/>
              <a:buChar char="§"/>
            </a:pPr>
            <a:endParaRPr lang="cs-CZ" sz="24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OPIÁTY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5894394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928670"/>
            <a:ext cx="8229600" cy="516733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HEROIN: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hnědý heroin se před nitrožilním užíváním musí ještě upravit přidáním kyseliny, lépe se kouří a žhaví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bílí heroin se podobá mouce, dá se po rozpuštění přímo vstřikovat do tělního oběhu, kouřit se ale nedá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 současnosti představuje jednu z nejnebezpečnějších, masově zneužívaných drog</a:t>
            </a:r>
          </a:p>
          <a:p>
            <a:pPr algn="l"/>
            <a:endParaRPr lang="cs-CZ" sz="28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428596" y="5643578"/>
            <a:ext cx="6906606" cy="1214422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H</a:t>
            </a:r>
            <a:r>
              <a:rPr lang="cs-CZ" sz="2400" dirty="0" smtClean="0"/>
              <a:t>nědý a bílí heroin</a:t>
            </a:r>
            <a:endParaRPr lang="cs-CZ" sz="2400" dirty="0"/>
          </a:p>
        </p:txBody>
      </p:sp>
      <p:pic>
        <p:nvPicPr>
          <p:cNvPr id="6" name="Zástupný symbol pro obsah 5" descr="heroin_asian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113024" cy="5429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r>
              <a:rPr lang="cs-CZ" sz="2400" dirty="0" smtClean="0"/>
              <a:t>navyšují </a:t>
            </a:r>
            <a:r>
              <a:rPr lang="cs-CZ" sz="2400" dirty="0"/>
              <a:t>funkci </a:t>
            </a:r>
            <a:r>
              <a:rPr lang="cs-CZ" sz="2400" dirty="0" smtClean="0"/>
              <a:t>CNS (centrální nervové soustavy), užívají se pro </a:t>
            </a:r>
            <a:r>
              <a:rPr lang="cs-CZ" sz="2400" dirty="0"/>
              <a:t>euforické efekty a pocit dostatku </a:t>
            </a:r>
            <a:r>
              <a:rPr lang="cs-CZ" sz="2400" dirty="0" smtClean="0"/>
              <a:t>vitality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cs-CZ" sz="2400" dirty="0" smtClean="0"/>
              <a:t>patří sem především kokain, amfetamin, různé deriváty amfetaminu (pervitin), extáze atd.</a:t>
            </a:r>
          </a:p>
          <a:p>
            <a:pPr algn="l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STIMULAnty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6629907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857232"/>
            <a:ext cx="8229600" cy="550072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PERVITIN: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bývá často nazýván tradiční česká droga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při předávkování může dojít k akutnímu selhání srdce s možností úmrtí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jednorázová </a:t>
            </a:r>
            <a:r>
              <a:rPr lang="cs-CZ" sz="2400" dirty="0" smtClean="0"/>
              <a:t>vysoká dávky, nebo pravidelné užívání menších dávek vyvolá toxickou psychosu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ta se obvykle projevuje vztahovačností, obavami že je postiženému ukládáno o život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než </a:t>
            </a:r>
            <a:r>
              <a:rPr lang="cs-CZ" sz="2400" dirty="0"/>
              <a:t>se ze zemí, kde je produkován, dostane k uživateli, získá řadu přísad, které do něj vmíchávají jednotlivý obchodníci, aby tak zvýšili objem látky a tedy svůj </a:t>
            </a:r>
            <a:r>
              <a:rPr lang="cs-CZ" sz="2400" dirty="0" smtClean="0"/>
              <a:t>zisk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používaná je jedlá soda, cukr, kofein ale také prací </a:t>
            </a:r>
            <a:r>
              <a:rPr lang="cs-CZ" sz="2400" dirty="0" smtClean="0"/>
              <a:t>prášek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při podání má náhlý nárazový účinek (</a:t>
            </a:r>
            <a:r>
              <a:rPr lang="cs-CZ" sz="2400" dirty="0" err="1"/>
              <a:t>kick</a:t>
            </a:r>
            <a:r>
              <a:rPr lang="cs-CZ" sz="2400" dirty="0"/>
              <a:t>, </a:t>
            </a:r>
            <a:r>
              <a:rPr lang="cs-CZ" sz="2400" dirty="0" err="1"/>
              <a:t>flash</a:t>
            </a:r>
            <a:r>
              <a:rPr lang="cs-CZ" sz="2400" dirty="0"/>
              <a:t>)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2400" dirty="0"/>
          </a:p>
          <a:p>
            <a:pPr algn="l"/>
            <a:endParaRPr lang="cs-CZ" sz="2400" dirty="0" smtClean="0"/>
          </a:p>
          <a:p>
            <a:pPr algn="l"/>
            <a:endParaRPr lang="cs-CZ" sz="28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1428736"/>
            <a:ext cx="8229600" cy="507209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při nedostatku se objevují abstinenční příznaky: bolesti svalů, kloubů, průjem, svalově křeče, pocení, zimnice, neklid, nespavost… (trvá nejvýše 4 dny, odezní do 2 týdnů)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droga již nemá příjemné účinky, ale je nutná k dosažení původního normálního stavu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život se začíná měnit v drogový stereotyp</a:t>
            </a:r>
          </a:p>
          <a:p>
            <a:pPr algn="l"/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dopad  </a:t>
            </a:r>
            <a:r>
              <a:rPr lang="cs-CZ" sz="2400" dirty="0"/>
              <a:t>závislosti na psychiku drogově </a:t>
            </a:r>
            <a:r>
              <a:rPr lang="cs-CZ" sz="2400" dirty="0" smtClean="0"/>
              <a:t>závislého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druhy </a:t>
            </a:r>
            <a:r>
              <a:rPr lang="cs-CZ" sz="2400" dirty="0"/>
              <a:t>drog a jejich </a:t>
            </a:r>
            <a:r>
              <a:rPr lang="cs-CZ" sz="2400" dirty="0" smtClean="0"/>
              <a:t>účinky</a:t>
            </a:r>
            <a:endParaRPr lang="cs-CZ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t</a:t>
            </a:r>
            <a:r>
              <a:rPr lang="cs-CZ" sz="2400" dirty="0" smtClean="0"/>
              <a:t>ohle </a:t>
            </a:r>
            <a:r>
              <a:rPr lang="cs-CZ" sz="2400" dirty="0"/>
              <a:t>téma jsem zvolila, protože mě tahle problematika dnešní mládeže </a:t>
            </a:r>
            <a:r>
              <a:rPr lang="cs-CZ" sz="2400" dirty="0" smtClean="0"/>
              <a:t>zaujala</a:t>
            </a:r>
          </a:p>
          <a:p>
            <a:pPr algn="l"/>
            <a:endParaRPr lang="cs-CZ" b="1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úvod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8062031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KOKAIN: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vyrábí se máčením listů koky v benzínu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nejčastějším způsobem užívání je šňupání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účinky se dostaví za několik vteřin a trvají pouze 30-40 minut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povzbuzuje nervový systém a zvyšuje sebevědomí, pokles chuti k jídlu, kolísání nálad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po odeznění může přijít těžká kocovina a často silné deprese a vyčerpání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viditelné příznaky jsou, rozšířené zornice, výtok z nosu (při šňupání), chraplavý hlas, bledost a hubnutí</a:t>
            </a:r>
          </a:p>
          <a:p>
            <a:pPr algn="l">
              <a:buFont typeface="Wingdings" pitchFamily="2" charset="2"/>
              <a:buChar char="§"/>
            </a:pPr>
            <a:endParaRPr lang="cs-CZ" sz="2800" b="1" dirty="0" smtClean="0"/>
          </a:p>
          <a:p>
            <a:pPr algn="l"/>
            <a:endParaRPr lang="cs-CZ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115616" y="5516880"/>
            <a:ext cx="6291024" cy="548640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P</a:t>
            </a:r>
            <a:r>
              <a:rPr lang="cs-CZ" sz="2400" dirty="0" smtClean="0"/>
              <a:t>ervitin </a:t>
            </a:r>
            <a:r>
              <a:rPr lang="cs-CZ" sz="2400" dirty="0" smtClean="0"/>
              <a:t>připravený ke šňupání do tzv. lajny </a:t>
            </a:r>
            <a:endParaRPr lang="cs-CZ" sz="2400" dirty="0"/>
          </a:p>
        </p:txBody>
      </p:sp>
      <p:sp>
        <p:nvSpPr>
          <p:cNvPr id="2" name="Zástupný symbol pro obrázek 1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4659" r="11655" b="5085"/>
          <a:stretch/>
        </p:blipFill>
        <p:spPr bwMode="auto">
          <a:xfrm>
            <a:off x="1187624" y="511944"/>
            <a:ext cx="6192688" cy="493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5" descr="drog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" r="10"/>
          <a:stretch>
            <a:fillRect/>
          </a:stretch>
        </p:blipFill>
        <p:spPr>
          <a:xfrm>
            <a:off x="1214414" y="1428736"/>
            <a:ext cx="6436552" cy="3861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115616" y="5516880"/>
            <a:ext cx="6291024" cy="548640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P</a:t>
            </a:r>
            <a:r>
              <a:rPr lang="cs-CZ" sz="2400" dirty="0" smtClean="0"/>
              <a:t>omůcky </a:t>
            </a:r>
            <a:r>
              <a:rPr lang="cs-CZ" sz="2400" dirty="0" smtClean="0"/>
              <a:t>pro nitrožilní užití</a:t>
            </a:r>
            <a:endParaRPr lang="cs-CZ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2288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způsobují </a:t>
            </a:r>
            <a:r>
              <a:rPr lang="cs-CZ" sz="2400" dirty="0"/>
              <a:t>stavy podobné transu, meditaci či </a:t>
            </a:r>
            <a:r>
              <a:rPr lang="cs-CZ" sz="2400" dirty="0" smtClean="0"/>
              <a:t>snění a halucinace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halucinogenní látky patří dosud k nejméně předpověditelným drogám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EXTÁZE(MDMA):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vyskytuje se nejčastěji v podobě malé tablety s vyraženým symbolem (např. holubice, hvězdy, sluníčka atd.)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další podobou může být výjimečně gelová kapsle různých barev, jemný bílí prášek nebo roztok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užívá se výlučně orálně a působí cca po 30 minutách</a:t>
            </a:r>
          </a:p>
          <a:p>
            <a:pPr algn="l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HALUCINOGENY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6865377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1357298"/>
            <a:ext cx="8229600" cy="473870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mezi nejvážnější komplikace užívání patří přehřátí organismu, může vyskytnout zvláště na celonoční párty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pravděpodobnost přirůstá při nadměrné tělesné aktivitě, vyšší teplotě okolí, vyšší dávce, a při nedostatečné konzumaci tekutin s minerály</a:t>
            </a:r>
          </a:p>
          <a:p>
            <a:pPr algn="l"/>
            <a:endParaRPr lang="cs-CZ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5" descr="extaze-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003" b="11003"/>
          <a:stretch>
            <a:fillRect/>
          </a:stretch>
        </p:blipFill>
        <p:spPr>
          <a:xfrm>
            <a:off x="928662" y="1000108"/>
            <a:ext cx="7381925" cy="44291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928662" y="5500702"/>
            <a:ext cx="5669280" cy="54864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Extáze v prášcích</a:t>
            </a:r>
            <a:endParaRPr lang="cs-CZ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LYSOHLÁVKA ČESKÁ: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obsahuje přírodní halucinogen </a:t>
            </a:r>
            <a:r>
              <a:rPr lang="cs-CZ" sz="2400" dirty="0" err="1" smtClean="0"/>
              <a:t>Psilocybin</a:t>
            </a:r>
            <a:r>
              <a:rPr lang="cs-CZ" sz="2400" dirty="0" smtClean="0"/>
              <a:t>, který dokáže měnit vnímání i myšlení – její užívání může způsobit duševní onemocnění, např. schizofrenii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plodnice se jí se přímo čerstvé nebo sušené, mají poměrně nepříjemnou chuť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nevyzpytatelná je koncentrace </a:t>
            </a:r>
            <a:r>
              <a:rPr lang="cs-CZ" sz="2400" dirty="0" err="1" smtClean="0"/>
              <a:t>psilocynu</a:t>
            </a:r>
            <a:r>
              <a:rPr lang="cs-CZ" sz="2400" dirty="0" smtClean="0"/>
              <a:t> v jednotlivých plodnicích, a tak může dojít snadno k předávkování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 lidském organismu vyvolává euforii, zrakové a sluchové halucinace, poruchy vnímání prostoru i času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 některých případech se objevuje sebevražedné jednání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i zmíněná euforie přináší riziko – a to získání pocitu, že jedinec umí létat</a:t>
            </a:r>
            <a:endParaRPr lang="cs-CZ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500166" y="5516880"/>
            <a:ext cx="5906474" cy="54864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Lysohlávka česká</a:t>
            </a:r>
            <a:endParaRPr lang="cs-CZ" sz="2400" b="1" dirty="0"/>
          </a:p>
        </p:txBody>
      </p:sp>
      <p:pic>
        <p:nvPicPr>
          <p:cNvPr id="48130" name="Picture 2" descr="http://upload.wikimedia.org/wikipedia/commons/e/e7/Psilocybe.bohemica.gkoll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815" b="13815"/>
          <a:stretch>
            <a:fillRect/>
          </a:stretch>
        </p:blipFill>
        <p:spPr bwMode="auto">
          <a:xfrm>
            <a:off x="1571604" y="1643050"/>
            <a:ext cx="6079362" cy="36476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928670"/>
            <a:ext cx="8229600" cy="516733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LSD-25: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LSD se v současnosti užívá téměř výhradně formou ,,</a:t>
            </a:r>
            <a:r>
              <a:rPr lang="cs-CZ" sz="2400" dirty="0" err="1" smtClean="0"/>
              <a:t>tripu</a:t>
            </a:r>
            <a:r>
              <a:rPr lang="cs-CZ" sz="2400" dirty="0" smtClean="0"/>
              <a:t>“, což jsou malé papírky zhruba o rozměrech 5 x 5 mm, napuštěné roztokem LSD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vyšší dávky mohou navodit intenzivní halucinogenní stav bez možnosti ovlivnění vůlí, což mohou osoby se silnou potřebou kontroly brát velmi negativně, tak vzniká tzv. </a:t>
            </a:r>
            <a:r>
              <a:rPr lang="cs-CZ" sz="2400" dirty="0" err="1" smtClean="0"/>
              <a:t>badtrip</a:t>
            </a:r>
            <a:endParaRPr lang="cs-CZ" sz="24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vysoké dávky mohou způsobit poruchu paměti, výrazné poruchy myšlení a zvýšenou vztahovačnost až paranoiu</a:t>
            </a:r>
          </a:p>
          <a:p>
            <a:pPr algn="l">
              <a:buFont typeface="Wingdings" pitchFamily="2" charset="2"/>
              <a:buChar char="§"/>
            </a:pPr>
            <a:endParaRPr lang="cs-CZ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 smtClean="0"/>
              <a:t>LSD</a:t>
            </a:r>
            <a:endParaRPr lang="cs-CZ" sz="2400" b="1" dirty="0"/>
          </a:p>
        </p:txBody>
      </p:sp>
      <p:pic>
        <p:nvPicPr>
          <p:cNvPr id="49154" name="Picture 2" descr="http://youthrise.org/sites/default/files/userimages/LSD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294" r="1029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448323" y="2003069"/>
            <a:ext cx="8229600" cy="407517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Co </a:t>
            </a:r>
            <a:r>
              <a:rPr lang="cs-CZ" sz="2400" dirty="0" smtClean="0"/>
              <a:t>je to droga?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D</a:t>
            </a:r>
            <a:r>
              <a:rPr lang="cs-CZ" sz="2400" dirty="0" smtClean="0"/>
              <a:t>rogová závislost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Některé psychoaktivní drogy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Základní rozdělení nelegálních drog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Konopné drogy</a:t>
            </a:r>
            <a:endParaRPr lang="cs-CZ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Opiáty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Stimulanty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Halucinogeny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Psychotropní léky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2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obsah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9375184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jedná </a:t>
            </a:r>
            <a:r>
              <a:rPr lang="cs-CZ" sz="2400" dirty="0"/>
              <a:t>se o často zneužívané preparáty s vysokým rizikem návyku </a:t>
            </a:r>
            <a:endParaRPr lang="cs-CZ" sz="24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existuje </a:t>
            </a:r>
            <a:r>
              <a:rPr lang="cs-CZ" sz="2400" dirty="0"/>
              <a:t>zde i nepatrné riziko předávkování s následky smrti. </a:t>
            </a:r>
            <a:endParaRPr lang="cs-CZ" sz="24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všechny </a:t>
            </a:r>
            <a:r>
              <a:rPr lang="cs-CZ" sz="2400" dirty="0"/>
              <a:t>tyto </a:t>
            </a:r>
            <a:r>
              <a:rPr lang="cs-CZ" sz="2400" dirty="0" smtClean="0"/>
              <a:t>léky </a:t>
            </a:r>
            <a:r>
              <a:rPr lang="cs-CZ" sz="2400" dirty="0"/>
              <a:t>slouží buď jako náhrada opiátů (heroinu), nebo se používají jako zdroje k užívání ještě účinnějších </a:t>
            </a:r>
            <a:r>
              <a:rPr lang="cs-CZ" sz="2400" dirty="0" smtClean="0"/>
              <a:t>drog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83768" y="980728"/>
            <a:ext cx="4114800" cy="70104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PSYCHOTROPNÍ LÉKY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566813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sz="quarter" idx="13"/>
          </p:nvPr>
        </p:nvSpPr>
        <p:spPr>
          <a:xfrm>
            <a:off x="457200" y="908050"/>
            <a:ext cx="8229600" cy="518795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err="1"/>
              <a:t>Spice</a:t>
            </a:r>
            <a:r>
              <a:rPr lang="cs-CZ" sz="2400" b="1" dirty="0"/>
              <a:t>, </a:t>
            </a:r>
            <a:r>
              <a:rPr lang="cs-CZ" sz="2400" b="1" dirty="0" smtClean="0"/>
              <a:t>K2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asi </a:t>
            </a:r>
            <a:r>
              <a:rPr lang="cs-CZ" sz="2400" dirty="0"/>
              <a:t>nejznámější z těchto drog jsou směsi ke kouření SPICE nebo </a:t>
            </a:r>
            <a:r>
              <a:rPr lang="cs-CZ" sz="2400" dirty="0" smtClean="0"/>
              <a:t>K2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f</a:t>
            </a:r>
            <a:r>
              <a:rPr lang="cs-CZ" sz="2400" dirty="0" smtClean="0"/>
              <a:t>ungují </a:t>
            </a:r>
            <a:r>
              <a:rPr lang="cs-CZ" sz="2400" dirty="0"/>
              <a:t>podobně jako THC obsažené v </a:t>
            </a:r>
            <a:r>
              <a:rPr lang="cs-CZ" sz="2400" dirty="0" smtClean="0"/>
              <a:t>konopí</a:t>
            </a:r>
          </a:p>
          <a:p>
            <a:pPr algn="l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93697744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611560" y="5516880"/>
            <a:ext cx="6795080" cy="54864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SPICE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488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8033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619672" y="5516880"/>
            <a:ext cx="5786968" cy="54864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K2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405171" cy="36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78959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1872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err="1"/>
              <a:t>Mefedron</a:t>
            </a:r>
            <a:endParaRPr lang="cs-CZ" sz="2400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j</a:t>
            </a:r>
            <a:r>
              <a:rPr lang="cs-CZ" sz="2400" dirty="0" smtClean="0"/>
              <a:t>e </a:t>
            </a:r>
            <a:r>
              <a:rPr lang="cs-CZ" sz="2400" dirty="0"/>
              <a:t>to </a:t>
            </a:r>
            <a:r>
              <a:rPr lang="cs-CZ" sz="2400" dirty="0" smtClean="0"/>
              <a:t>stimulant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j</a:t>
            </a:r>
            <a:r>
              <a:rPr lang="cs-CZ" sz="2400" dirty="0" smtClean="0"/>
              <a:t>de </a:t>
            </a:r>
            <a:r>
              <a:rPr lang="cs-CZ" sz="2400" dirty="0"/>
              <a:t>téměř o  </a:t>
            </a:r>
            <a:r>
              <a:rPr lang="cs-CZ" sz="2400" dirty="0" err="1"/>
              <a:t>metamphetamin</a:t>
            </a:r>
            <a:r>
              <a:rPr lang="cs-CZ" sz="2400" dirty="0"/>
              <a:t> (neboli pervitin) s trochou euforičtějšími účinky. </a:t>
            </a:r>
            <a:endParaRPr lang="cs-CZ" sz="24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vláda ČR </a:t>
            </a:r>
            <a:r>
              <a:rPr lang="cs-CZ" sz="2400" dirty="0"/>
              <a:t>2. března 2011 zařadila tuhle drogu do seznamu zakázaných </a:t>
            </a:r>
            <a:r>
              <a:rPr lang="cs-CZ" sz="2400" dirty="0" smtClean="0"/>
              <a:t>látek</a:t>
            </a:r>
            <a:endParaRPr lang="cs-CZ" sz="2400" dirty="0"/>
          </a:p>
          <a:p>
            <a:pPr algn="l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0198942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83768" y="5516880"/>
            <a:ext cx="4922872" cy="548640"/>
          </a:xfrm>
        </p:spPr>
        <p:txBody>
          <a:bodyPr>
            <a:normAutofit/>
          </a:bodyPr>
          <a:lstStyle/>
          <a:p>
            <a:pPr algn="l"/>
            <a:r>
              <a:rPr lang="cs-CZ" sz="2400" dirty="0" err="1" smtClean="0"/>
              <a:t>Mefedron</a:t>
            </a:r>
            <a:endParaRPr lang="cs-CZ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399914" cy="380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6813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 smtClean="0"/>
              <a:t>ALKOHOL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alkohol je omamná látka, obsažená v některých </a:t>
            </a:r>
            <a:r>
              <a:rPr lang="cs-CZ" sz="2400" dirty="0" smtClean="0"/>
              <a:t>nápojích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jeho </a:t>
            </a:r>
            <a:r>
              <a:rPr lang="cs-CZ" sz="2400" dirty="0"/>
              <a:t>požití způsobuje v menších </a:t>
            </a:r>
            <a:r>
              <a:rPr lang="cs-CZ" sz="2400" dirty="0" smtClean="0"/>
              <a:t>dávkách uvolnění </a:t>
            </a:r>
            <a:r>
              <a:rPr lang="cs-CZ" sz="2400" dirty="0"/>
              <a:t>a euforické stavy, ve větších dávkách útlum, nevolnost  až </a:t>
            </a:r>
            <a:r>
              <a:rPr lang="cs-CZ" sz="2400" dirty="0" smtClean="0"/>
              <a:t>otravu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u člověka </a:t>
            </a:r>
            <a:r>
              <a:rPr lang="cs-CZ" sz="2400" dirty="0"/>
              <a:t>způsobuje změny ve vnímání a </a:t>
            </a:r>
            <a:r>
              <a:rPr lang="cs-CZ" sz="2400" dirty="0" smtClean="0"/>
              <a:t>chování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je </a:t>
            </a:r>
            <a:r>
              <a:rPr lang="cs-CZ" sz="2400" dirty="0"/>
              <a:t>návykový </a:t>
            </a:r>
            <a:r>
              <a:rPr lang="cs-CZ" sz="2400" dirty="0" smtClean="0"/>
              <a:t>proto </a:t>
            </a:r>
            <a:r>
              <a:rPr lang="cs-CZ" sz="2400" dirty="0"/>
              <a:t>ho řadíme mezi </a:t>
            </a:r>
            <a:r>
              <a:rPr lang="cs-CZ" sz="2400" dirty="0" smtClean="0"/>
              <a:t>drogy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z</a:t>
            </a:r>
            <a:r>
              <a:rPr lang="cs-CZ" sz="2400" dirty="0" smtClean="0"/>
              <a:t>ávislost </a:t>
            </a:r>
            <a:r>
              <a:rPr lang="cs-CZ" sz="2400" dirty="0"/>
              <a:t>na alkoholu se nazývá </a:t>
            </a:r>
            <a:r>
              <a:rPr lang="cs-CZ" sz="2400" dirty="0" smtClean="0"/>
              <a:t>alkoholismus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Legální drogy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4641643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 smtClean="0"/>
              <a:t>Alkohol</a:t>
            </a:r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39"/>
            <a:ext cx="5714492" cy="5279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91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1872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Tabák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tabák </a:t>
            </a:r>
            <a:r>
              <a:rPr lang="cs-CZ" sz="2400" dirty="0"/>
              <a:t>je </a:t>
            </a:r>
            <a:r>
              <a:rPr lang="cs-CZ" sz="2400" dirty="0" smtClean="0"/>
              <a:t>pojmenování </a:t>
            </a:r>
            <a:r>
              <a:rPr lang="cs-CZ" sz="2400" dirty="0"/>
              <a:t>pro známý produkt z listů </a:t>
            </a:r>
            <a:r>
              <a:rPr lang="cs-CZ" sz="2400" dirty="0" smtClean="0"/>
              <a:t>rostliny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 </a:t>
            </a:r>
            <a:r>
              <a:rPr lang="cs-CZ" sz="2400" dirty="0"/>
              <a:t>listech je obsažen alkaloid nikotin, kvůli kterému se tabák užívá ve </a:t>
            </a:r>
            <a:r>
              <a:rPr lang="cs-CZ" sz="2400" dirty="0" smtClean="0"/>
              <a:t>formě </a:t>
            </a:r>
            <a:r>
              <a:rPr lang="cs-CZ" sz="2400" dirty="0"/>
              <a:t>cigaret, doutníků a různých </a:t>
            </a:r>
            <a:r>
              <a:rPr lang="cs-CZ" sz="2400" dirty="0" smtClean="0"/>
              <a:t>dýmek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kouření </a:t>
            </a:r>
            <a:r>
              <a:rPr lang="cs-CZ" sz="2400" dirty="0"/>
              <a:t>je činnost, při které je skrze spalování nějaké látky, nejčastěji tabák, nebo marihuana, uvolňován a následně vdechován či ochutnáván její kouř obsahující pevné </a:t>
            </a:r>
            <a:r>
              <a:rPr lang="cs-CZ" sz="2400" dirty="0" smtClean="0"/>
              <a:t>částice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2148547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42844" y="5516880"/>
            <a:ext cx="7263796" cy="76964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Listy tabáku</a:t>
            </a:r>
            <a:endParaRPr lang="cs-CZ" sz="2400" dirty="0"/>
          </a:p>
        </p:txBody>
      </p:sp>
      <p:pic>
        <p:nvPicPr>
          <p:cNvPr id="1026" name="Picture 2" descr="http://www.tabak.maxcz.cz/fotky/tabak_suseni_list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08" b="308"/>
          <a:stretch>
            <a:fillRect/>
          </a:stretch>
        </p:blipFill>
        <p:spPr bwMode="auto">
          <a:xfrm>
            <a:off x="214282" y="428604"/>
            <a:ext cx="8715404" cy="52292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Legální </a:t>
            </a:r>
            <a:r>
              <a:rPr lang="cs-CZ" sz="2400" dirty="0" smtClean="0"/>
              <a:t>drogy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Vznik závislosti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Jako odhalit braní drog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Důsledky drogové závislosti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Léčba závislosti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Konec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Obsah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7287737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234354" y="5516880"/>
            <a:ext cx="6172285" cy="54864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Cigarety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55" y="980728"/>
            <a:ext cx="6667500" cy="444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50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28596" y="857232"/>
            <a:ext cx="8229600" cy="4667264"/>
          </a:xfrm>
        </p:spPr>
        <p:txBody>
          <a:bodyPr/>
          <a:lstStyle/>
          <a:p>
            <a:pPr marL="342900" indent="-342900" algn="l"/>
            <a:r>
              <a:rPr lang="cs-CZ" sz="2400" b="1" dirty="0" smtClean="0"/>
              <a:t>Těkavé látky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mezi těkavé láky, zneužívané jako omamné a psychotropní látky (inhalační drogy), paří některá rozpouštědla, ředidla a lepidlo, ale i plynné látky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err="1" smtClean="0"/>
              <a:t>Toulen</a:t>
            </a:r>
            <a:r>
              <a:rPr lang="cs-CZ" sz="2400" dirty="0" smtClean="0"/>
              <a:t> je dosud nejrozšířenějším zástupcem skupiny inhalačních drog v ČR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84292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1928802"/>
            <a:ext cx="8229600" cy="4714908"/>
          </a:xfrm>
        </p:spPr>
        <p:txBody>
          <a:bodyPr>
            <a:normAutofit lnSpcReduction="10000"/>
          </a:bodyPr>
          <a:lstStyle/>
          <a:p>
            <a:pPr marL="342900" indent="-342900" algn="l"/>
            <a:r>
              <a:rPr lang="cs-CZ" sz="2400" b="1" dirty="0" smtClean="0"/>
              <a:t>1. fáze-Experimentální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daný člověk je drogou nadšen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vše mu jde najednou lehce, s nadhledem, nic mu nedělá starosti</a:t>
            </a:r>
          </a:p>
          <a:p>
            <a:pPr marL="342900" indent="-342900" algn="l"/>
            <a:r>
              <a:rPr lang="cs-CZ" sz="2400" b="1" dirty="0" smtClean="0"/>
              <a:t>2. fáze-Sociální užívání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této fázi se také někdy říká "Víkendové braní„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 této fázi se již začíná projevovat závislost a droga už začíná být zdrojem problémů</a:t>
            </a:r>
          </a:p>
          <a:p>
            <a:pPr marL="342900" indent="-342900" algn="l"/>
            <a:r>
              <a:rPr lang="cs-CZ" sz="2400" b="1" dirty="0" smtClean="0"/>
              <a:t>3. fáze-Každodenní užívání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v této fázi již člověk ztrácí kontrolu nad drogou a svojí závislostí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celý jeho život se začíná točit kolem drogy, myslí jen na to, kdy si dá příští dávku</a:t>
            </a:r>
            <a:endParaRPr lang="cs-CZ" sz="2400" b="1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Vznik závislosti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9813546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pPr marL="342900" indent="-342900" algn="l"/>
            <a:endParaRPr lang="cs-CZ" b="1" dirty="0" smtClean="0"/>
          </a:p>
          <a:p>
            <a:pPr marL="342900" indent="-342900" algn="l"/>
            <a:r>
              <a:rPr lang="cs-CZ" sz="2400" b="1" dirty="0" smtClean="0"/>
              <a:t>4. fáze-užívaní k dosažení normálu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toto je poslední fáze závislosti a často končí smrtí předávkováním čí naprostým selháním organismu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droga již uživateli v této fázi nic nepřináší, je pro něj jen úlevou od fyzické i psychické bolesti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dávky již jsou pro tělo téměř na hranici snesitelnosti, jsou však také jedinou věcí, která je schopna ho udržet při životě</a:t>
            </a:r>
          </a:p>
          <a:p>
            <a:pPr marL="342900" indent="-342900" algn="l"/>
            <a:endParaRPr lang="cs-CZ" b="1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6024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1428736"/>
            <a:ext cx="8229600" cy="5214974"/>
          </a:xfrm>
        </p:spPr>
        <p:txBody>
          <a:bodyPr>
            <a:noAutofit/>
          </a:bodyPr>
          <a:lstStyle/>
          <a:p>
            <a:pPr marL="342900" indent="-342900" algn="l"/>
            <a:endParaRPr lang="cs-CZ" sz="24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Problémy ve škole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Ztráta původních zájmů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Změna přátel a party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Změna chování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Slabost a spaní přes den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Ztráta chuti k jídlu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Kožní defekty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Mizení peněz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Nález stříkaček, jehel a drog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Stopy po injekčním vpichu na končetinách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>Jak odhalit braní drog?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4526877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1500174"/>
            <a:ext cx="8229600" cy="4595826"/>
          </a:xfrm>
        </p:spPr>
        <p:txBody>
          <a:bodyPr/>
          <a:lstStyle/>
          <a:p>
            <a:pPr marL="342900" indent="-342900" algn="l"/>
            <a:endParaRPr lang="cs-CZ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1" dirty="0" smtClean="0"/>
              <a:t>Zdravotní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1" dirty="0" smtClean="0"/>
              <a:t>Sociální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1" dirty="0" smtClean="0"/>
              <a:t> Rodinné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b="1" dirty="0" smtClean="0"/>
              <a:t>Finanční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>Důsledky drogové závislosti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8027791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pPr marL="342900" indent="-342900" algn="l"/>
            <a:endParaRPr lang="cs-CZ" dirty="0" smtClean="0"/>
          </a:p>
          <a:p>
            <a:pPr marL="342900" indent="-342900" algn="l"/>
            <a:r>
              <a:rPr lang="cs-CZ" sz="2400" b="1" dirty="0" smtClean="0"/>
              <a:t>Psychologická léčba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cs-CZ" sz="2400" dirty="0" smtClean="0"/>
              <a:t>tato metoda je založená práci s psychologem či psychiatrem, účast v terapeutické skupině a psychoterapii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cs-CZ" sz="2400" dirty="0" smtClean="0"/>
              <a:t>psychoterapie naučí pacienta zvládat těžké nebo krizové situace bez drog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cs-CZ" sz="2400" dirty="0" smtClean="0"/>
              <a:t>při léčbě se postupně snižují dávky drogy až na naprosté minimum</a:t>
            </a:r>
          </a:p>
          <a:p>
            <a:pPr marL="342900" indent="-342900" algn="l"/>
            <a:r>
              <a:rPr lang="cs-CZ" sz="2400" b="1" dirty="0" smtClean="0"/>
              <a:t>Farmakologická léčba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cs-CZ" sz="2400" dirty="0" smtClean="0"/>
              <a:t>Detoxifikace: pomalé snižování dávek tak, aby nedošlo k abstinenčním příznakům 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cs-CZ" sz="2400" dirty="0" smtClean="0"/>
          </a:p>
          <a:p>
            <a:pPr marL="342900" indent="-342900" algn="l">
              <a:buFont typeface="Wingdings" pitchFamily="2" charset="2"/>
              <a:buChar char="§"/>
            </a:pPr>
            <a:endParaRPr lang="cs-CZ" sz="2400" b="1" dirty="0" smtClean="0"/>
          </a:p>
          <a:p>
            <a:pPr marL="342900" indent="-342900" algn="l">
              <a:buFont typeface="Wingdings" pitchFamily="2" charset="2"/>
              <a:buChar char="§"/>
            </a:pPr>
            <a:endParaRPr lang="cs-CZ" sz="2400" b="1" dirty="0" smtClean="0"/>
          </a:p>
          <a:p>
            <a:pPr marL="342900" indent="-342900" algn="l">
              <a:buFont typeface="Wingdings" pitchFamily="2" charset="2"/>
              <a:buChar char="§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Léčba závislosti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1417745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pPr marL="342900" indent="-342900" algn="l"/>
            <a:endParaRPr lang="cs-CZ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Substituce: nahrazení návykové látky takovou látkou, která je méně škodlivá, ale zároveň se nedostaví abstinenční příznaky. Dávky této látky rovněž zmenšovat do doby nakonec vysadit úplně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3849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sz="3200" b="1" dirty="0" smtClean="0"/>
              <a:t>KONEC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54040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p</a:t>
            </a:r>
            <a:r>
              <a:rPr lang="cs-CZ" sz="2400" dirty="0" smtClean="0"/>
              <a:t>sychoaktivní droga je </a:t>
            </a:r>
            <a:r>
              <a:rPr lang="cs-CZ" sz="2400" dirty="0"/>
              <a:t>chemická látka primárně působící na centrálně nervovou </a:t>
            </a:r>
            <a:r>
              <a:rPr lang="cs-CZ" sz="2400" dirty="0" smtClean="0"/>
              <a:t>soustavu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mění </a:t>
            </a:r>
            <a:r>
              <a:rPr lang="cs-CZ" sz="2400" dirty="0"/>
              <a:t>mozkové </a:t>
            </a:r>
            <a:r>
              <a:rPr lang="cs-CZ" sz="2400" dirty="0" smtClean="0"/>
              <a:t>funkce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způsobuje </a:t>
            </a:r>
            <a:r>
              <a:rPr lang="cs-CZ" sz="2400" dirty="0"/>
              <a:t>dočasné změny ve vnímání, náladě, vědomí a </a:t>
            </a:r>
            <a:r>
              <a:rPr lang="cs-CZ" sz="2400" dirty="0" smtClean="0"/>
              <a:t>chování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záměrně </a:t>
            </a:r>
            <a:r>
              <a:rPr lang="cs-CZ" sz="2400" dirty="0"/>
              <a:t>bývá využívána k rekreačním účelům, jako </a:t>
            </a:r>
            <a:r>
              <a:rPr lang="cs-CZ" sz="2400" dirty="0" err="1"/>
              <a:t>entheogen</a:t>
            </a:r>
            <a:r>
              <a:rPr lang="cs-CZ" sz="2400" dirty="0"/>
              <a:t> pro rituální a duchovní účely, jako nástroj pro studium a rozšíření mysli nebo jako </a:t>
            </a:r>
            <a:r>
              <a:rPr lang="cs-CZ" sz="2400" dirty="0" smtClean="0"/>
              <a:t>léčivo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114800" cy="70104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CO JE TO DROGA?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414895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28596" y="2071678"/>
            <a:ext cx="8229600" cy="442915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(</a:t>
            </a:r>
            <a:r>
              <a:rPr lang="cs-CZ" sz="2400" dirty="0"/>
              <a:t>též látková závislost, narkomanie </a:t>
            </a:r>
            <a:r>
              <a:rPr lang="cs-CZ" sz="2400" dirty="0" smtClean="0"/>
              <a:t>či </a:t>
            </a:r>
            <a:r>
              <a:rPr lang="cs-CZ" sz="2400" dirty="0"/>
              <a:t>toxikomanie) je abnormální </a:t>
            </a:r>
            <a:r>
              <a:rPr lang="cs-CZ" sz="2400" dirty="0" smtClean="0"/>
              <a:t>stav </a:t>
            </a:r>
            <a:r>
              <a:rPr lang="cs-CZ" sz="2400" dirty="0"/>
              <a:t>vyvolaný častým užíváním </a:t>
            </a:r>
            <a:r>
              <a:rPr lang="cs-CZ" sz="2400" dirty="0" smtClean="0"/>
              <a:t>drog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začíná </a:t>
            </a:r>
            <a:r>
              <a:rPr lang="cs-CZ" sz="2400" dirty="0"/>
              <a:t>zpravidla častým užíváním drog, které vyvolá potřebu drogy cíleně </a:t>
            </a:r>
            <a:r>
              <a:rPr lang="cs-CZ" sz="2400" dirty="0" smtClean="0"/>
              <a:t>vyhledávat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v</a:t>
            </a:r>
            <a:r>
              <a:rPr lang="cs-CZ" sz="2400" dirty="0" smtClean="0"/>
              <a:t>e </a:t>
            </a:r>
            <a:r>
              <a:rPr lang="cs-CZ" sz="2400" dirty="0"/>
              <a:t>vážnějších stádiích vede k narušení </a:t>
            </a:r>
            <a:r>
              <a:rPr lang="cs-CZ" sz="2400" dirty="0" smtClean="0"/>
              <a:t>základních </a:t>
            </a:r>
            <a:r>
              <a:rPr lang="cs-CZ" sz="2400" dirty="0"/>
              <a:t>životních činností a nakonec k selhání funkcí tělesných orgánů po jejich trvalém </a:t>
            </a:r>
            <a:r>
              <a:rPr lang="cs-CZ" sz="2400" dirty="0" smtClean="0"/>
              <a:t>poškození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55776" y="975360"/>
            <a:ext cx="4073624" cy="797456"/>
          </a:xfrm>
        </p:spPr>
        <p:txBody>
          <a:bodyPr>
            <a:noAutofit/>
          </a:bodyPr>
          <a:lstStyle/>
          <a:p>
            <a:r>
              <a:rPr lang="cs-CZ" sz="2800" dirty="0" smtClean="0"/>
              <a:t>Drogová závislost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8876733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endParaRPr lang="cs-CZ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1</a:t>
            </a:r>
            <a:r>
              <a:rPr lang="cs-CZ" sz="2400" dirty="0"/>
              <a:t>. skupina……. Konopné drogy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2. skupina……. Opiáty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3. skupina……. Stimulační látky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4. skupina……. Halucinogeny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5. skupina……. Psychotropní léky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67744" y="908720"/>
            <a:ext cx="4608512" cy="1080120"/>
          </a:xfrm>
        </p:spPr>
        <p:txBody>
          <a:bodyPr>
            <a:noAutofit/>
          </a:bodyPr>
          <a:lstStyle/>
          <a:p>
            <a:r>
              <a:rPr lang="cs-CZ" sz="2800" dirty="0" smtClean="0"/>
              <a:t>Základní rozdělení  Nelegálních drog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5543611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28596" y="2071678"/>
            <a:ext cx="8229600" cy="44085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ř</a:t>
            </a:r>
            <a:r>
              <a:rPr lang="cs-CZ" sz="2400" dirty="0" smtClean="0"/>
              <a:t>adíme </a:t>
            </a:r>
            <a:r>
              <a:rPr lang="cs-CZ" sz="2400" dirty="0"/>
              <a:t>sem drogy vyrobené z konopí, tj. </a:t>
            </a:r>
            <a:r>
              <a:rPr lang="cs-CZ" sz="2400" dirty="0" smtClean="0"/>
              <a:t>tzv. marihuanu</a:t>
            </a:r>
            <a:r>
              <a:rPr lang="cs-CZ" sz="2400" dirty="0"/>
              <a:t>, hašiš a hašišový </a:t>
            </a:r>
            <a:r>
              <a:rPr lang="cs-CZ" sz="2400" dirty="0" smtClean="0"/>
              <a:t>olej</a:t>
            </a:r>
          </a:p>
          <a:p>
            <a:pPr algn="l"/>
            <a:r>
              <a:rPr lang="cs-CZ" sz="2400" dirty="0" smtClean="0"/>
              <a:t>KONOPÍ:</a:t>
            </a:r>
            <a:r>
              <a:rPr lang="cs-CZ" sz="2400" dirty="0"/>
              <a:t> </a:t>
            </a:r>
            <a:endParaRPr lang="cs-CZ" sz="2400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je směs listů, okvětí a stonků rostliny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 smtClean="0"/>
              <a:t>po aplikaci se mohou projevovat poruchy vnímání času, emoční změny (nápadná veselost, ale i skleslost), poruchy myšlení, sucho v ústech, pocit hladu atd.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Konopné drogy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0869088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14282" y="5516880"/>
            <a:ext cx="7192358" cy="841078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K</a:t>
            </a:r>
            <a:r>
              <a:rPr lang="cs-CZ" sz="2400" dirty="0" smtClean="0"/>
              <a:t>onopí</a:t>
            </a:r>
            <a:endParaRPr lang="cs-CZ" sz="2400" dirty="0"/>
          </a:p>
        </p:txBody>
      </p:sp>
      <p:pic>
        <p:nvPicPr>
          <p:cNvPr id="47106" name="Picture 2" descr="http://swamp.mysteria.cz/hul/cannabis_sa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992" b="9992"/>
          <a:stretch>
            <a:fillRect/>
          </a:stretch>
        </p:blipFill>
        <p:spPr bwMode="auto">
          <a:xfrm>
            <a:off x="214282" y="428604"/>
            <a:ext cx="8715404" cy="52292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474</TotalTime>
  <Words>1001</Words>
  <Application>Microsoft Office PowerPoint</Application>
  <PresentationFormat>Předvádění na obrazovce (4:3)</PresentationFormat>
  <Paragraphs>195</Paragraphs>
  <Slides>48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BlackTie</vt:lpstr>
      <vt:lpstr>Drogová závislost</vt:lpstr>
      <vt:lpstr>úvod</vt:lpstr>
      <vt:lpstr>obsah</vt:lpstr>
      <vt:lpstr>Obsah</vt:lpstr>
      <vt:lpstr>CO JE TO DROGA?</vt:lpstr>
      <vt:lpstr>Drogová závislost</vt:lpstr>
      <vt:lpstr>Základní rozdělení  Nelegálních drog</vt:lpstr>
      <vt:lpstr>Konopné drogy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OPIÁTY</vt:lpstr>
      <vt:lpstr>Prezentace aplikace PowerPoint</vt:lpstr>
      <vt:lpstr>Prezentace aplikace PowerPoint</vt:lpstr>
      <vt:lpstr>STIMULAnty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HALUCINOGENY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PSYCHOTROPNÍ LÉKY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Legální drogy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Vznik závislosti</vt:lpstr>
      <vt:lpstr>Prezentace aplikace PowerPoint</vt:lpstr>
      <vt:lpstr>Jak odhalit braní drog?</vt:lpstr>
      <vt:lpstr>Důsledky drogové závislosti</vt:lpstr>
      <vt:lpstr>Léčba závislosti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Drogová závislost</dc:title>
  <dc:creator>zak5</dc:creator>
  <cp:lastModifiedBy>učitel</cp:lastModifiedBy>
  <cp:revision>58</cp:revision>
  <dcterms:created xsi:type="dcterms:W3CDTF">2013-11-27T09:47:35Z</dcterms:created>
  <dcterms:modified xsi:type="dcterms:W3CDTF">2013-12-17T09:19:06Z</dcterms:modified>
</cp:coreProperties>
</file>