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9" r:id="rId4"/>
    <p:sldId id="27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1" r:id="rId15"/>
    <p:sldId id="268" r:id="rId16"/>
    <p:sldId id="272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7C81-5798-4FF5-8413-CA50A61342AA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7C81-5798-4FF5-8413-CA50A61342AA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7C81-5798-4FF5-8413-CA50A61342AA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FE971-43C4-452F-9D38-107C92DCE28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9766403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DA72E-A14C-436C-8998-E2A39BA1590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0905229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24F45-8B63-4C5D-80FE-26203270D6C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3143508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5F6CE-A5C1-4BFD-A651-955A70D6F0A0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0881732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FBD5D-B9E0-4123-92D9-5C74EF83434C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6727708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D49DB-0A30-4304-A2DA-C5D6FA5217C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8612643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4B799-3FD6-4AB9-91E1-D1EB78ED292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3156197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B1108-FAEE-47E8-81BB-D371C908C896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5629798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7C81-5798-4FF5-8413-CA50A61342AA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EFDD2-BD99-474A-A205-2D5C62BE9D4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4157085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92053-331F-40F6-BE52-83F7B8BA1E39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5428275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34206-826D-45E6-B075-4F9582C8514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5087374"/>
      </p:ext>
    </p:extLst>
  </p:cSld>
  <p:clrMapOvr>
    <a:masterClrMapping/>
  </p:clrMapOvr>
  <p:transition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FE971-43C4-452F-9D38-107C92DCE28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6142834"/>
      </p:ext>
    </p:extLst>
  </p:cSld>
  <p:clrMapOvr>
    <a:masterClrMapping/>
  </p:clrMapOvr>
  <p:transition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DA72E-A14C-436C-8998-E2A39BA1590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1790701"/>
      </p:ext>
    </p:extLst>
  </p:cSld>
  <p:clrMapOvr>
    <a:masterClrMapping/>
  </p:clrMapOvr>
  <p:transition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24F45-8B63-4C5D-80FE-26203270D6C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619426"/>
      </p:ext>
    </p:extLst>
  </p:cSld>
  <p:clrMapOvr>
    <a:masterClrMapping/>
  </p:clrMapOvr>
  <p:transition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5F6CE-A5C1-4BFD-A651-955A70D6F0A0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9531639"/>
      </p:ext>
    </p:extLst>
  </p:cSld>
  <p:clrMapOvr>
    <a:masterClrMapping/>
  </p:clrMapOvr>
  <p:transition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FBD5D-B9E0-4123-92D9-5C74EF83434C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2529490"/>
      </p:ext>
    </p:extLst>
  </p:cSld>
  <p:clrMapOvr>
    <a:masterClrMapping/>
  </p:clrMapOvr>
  <p:transition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D49DB-0A30-4304-A2DA-C5D6FA5217C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6462599"/>
      </p:ext>
    </p:extLst>
  </p:cSld>
  <p:clrMapOvr>
    <a:masterClrMapping/>
  </p:clrMapOvr>
  <p:transition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4B799-3FD6-4AB9-91E1-D1EB78ED292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8842533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7C81-5798-4FF5-8413-CA50A61342AA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B1108-FAEE-47E8-81BB-D371C908C896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930510"/>
      </p:ext>
    </p:extLst>
  </p:cSld>
  <p:clrMapOvr>
    <a:masterClrMapping/>
  </p:clrMapOvr>
  <p:transition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EFDD2-BD99-474A-A205-2D5C62BE9D4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0932236"/>
      </p:ext>
    </p:extLst>
  </p:cSld>
  <p:clrMapOvr>
    <a:masterClrMapping/>
  </p:clrMapOvr>
  <p:transition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92053-331F-40F6-BE52-83F7B8BA1E39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0522253"/>
      </p:ext>
    </p:extLst>
  </p:cSld>
  <p:clrMapOvr>
    <a:masterClrMapping/>
  </p:clrMapOvr>
  <p:transition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34206-826D-45E6-B075-4F9582C8514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2406690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7C81-5798-4FF5-8413-CA50A61342AA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7C81-5798-4FF5-8413-CA50A61342AA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7C81-5798-4FF5-8413-CA50A61342AA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7C81-5798-4FF5-8413-CA50A61342AA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7C81-5798-4FF5-8413-CA50A61342AA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7C81-5798-4FF5-8413-CA50A61342AA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67C81-5798-4FF5-8413-CA50A61342AA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EF4D9-67F9-4B20-A094-0D697C0366F6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487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EF4D9-67F9-4B20-A094-0D697C0366F6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361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96952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Stojánek na ubrousky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Autor: Mgr. Helena </a:t>
            </a:r>
            <a:r>
              <a:rPr lang="cs-CZ" b="1" dirty="0" err="1" smtClean="0">
                <a:solidFill>
                  <a:srgbClr val="171A1B"/>
                </a:solidFill>
              </a:rPr>
              <a:t>Uhříková</a:t>
            </a:r>
            <a:endParaRPr lang="cs-CZ" b="1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Škola: Základní škola Fryšták, okres Zlín, příspěvková organizace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smtClean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3933056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err="1" smtClean="0">
                <a:solidFill>
                  <a:srgbClr val="171A1B"/>
                </a:solidFill>
              </a:rPr>
              <a:t>PČ</a:t>
            </a:r>
            <a:r>
              <a:rPr lang="cs-CZ" b="1" smtClean="0">
                <a:solidFill>
                  <a:srgbClr val="171A1B"/>
                </a:solidFill>
              </a:rPr>
              <a:t>_003_Práce s drobným materiálem_Stojánek na ubrousky</a:t>
            </a:r>
            <a:endParaRPr lang="cs-CZ" b="1" dirty="0" smtClean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415488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5373216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Krok č. 7.</a:t>
            </a:r>
            <a:endParaRPr lang="cs-CZ" sz="2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94300" y="5949280"/>
            <a:ext cx="5486400" cy="804862"/>
          </a:xfrm>
        </p:spPr>
        <p:txBody>
          <a:bodyPr>
            <a:normAutofit fontScale="92500"/>
          </a:bodyPr>
          <a:lstStyle/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sz="2400" dirty="0" smtClean="0"/>
              <a:t> Takto vypadá vějíř po nalepení spodní části.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sz="2400" dirty="0" smtClean="0"/>
              <a:t> Z druhé strany přilepíme druhý vějíř.</a:t>
            </a:r>
          </a:p>
        </p:txBody>
      </p:sp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pic>
        <p:nvPicPr>
          <p:cNvPr id="9" name="Zástupný symbol pro obrázek 8" descr="SAM_1719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2421" r="2421"/>
          <a:stretch>
            <a:fillRect/>
          </a:stretch>
        </p:blipFill>
        <p:spPr>
          <a:xfrm>
            <a:off x="1835696" y="1196752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5517232"/>
            <a:ext cx="4608512" cy="566738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Krok č. 8.</a:t>
            </a:r>
            <a:endParaRPr lang="cs-CZ" sz="2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09936" y="6237312"/>
            <a:ext cx="5724128" cy="514914"/>
          </a:xfrm>
        </p:spPr>
        <p:txBody>
          <a:bodyPr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dirty="0" smtClean="0"/>
              <a:t> </a:t>
            </a:r>
            <a:r>
              <a:rPr lang="cs-CZ" sz="2200" dirty="0" smtClean="0"/>
              <a:t>Pohled na stojánek ze shora - konečná fáze.</a:t>
            </a:r>
            <a:endParaRPr lang="cs-CZ" sz="2200" dirty="0"/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pic>
        <p:nvPicPr>
          <p:cNvPr id="9" name="Obrázek 8" descr="SAM_17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784" y="1124744"/>
            <a:ext cx="8460432" cy="4505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 descr="SAM_173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811" r="2811"/>
          <a:stretch>
            <a:fillRect/>
          </a:stretch>
        </p:blipFill>
        <p:spPr>
          <a:xfrm>
            <a:off x="1828800" y="1196752"/>
            <a:ext cx="5486400" cy="41148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40768" y="5373216"/>
            <a:ext cx="6062464" cy="1308918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sz="2400" dirty="0" smtClean="0"/>
              <a:t> Hotový stojánek můžeme nalakovat vhodným lakem na dřevo, dozdobit ubrouskovou technikou nebo pomalovat dle fantazie žáků.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sz="2400" dirty="0" smtClean="0"/>
              <a:t> Pak už do něj jen vložíme ubrousky.</a:t>
            </a:r>
          </a:p>
          <a:p>
            <a:pPr algn="just"/>
            <a:endParaRPr lang="cs-CZ" sz="2400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060848"/>
            <a:ext cx="9144000" cy="2304256"/>
          </a:xfrm>
        </p:spPr>
        <p:txBody>
          <a:bodyPr>
            <a:normAutofit/>
          </a:bodyPr>
          <a:lstStyle/>
          <a:p>
            <a:pPr algn="ctr"/>
            <a:r>
              <a:rPr lang="cs-CZ" sz="7200" b="0" dirty="0" smtClean="0"/>
              <a:t>KONEC</a:t>
            </a:r>
            <a:endParaRPr lang="cs-CZ" sz="7200" b="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827584" y="2339121"/>
            <a:ext cx="28226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cs-CZ" sz="2800" dirty="0">
                <a:latin typeface="+mn-lt"/>
              </a:rPr>
              <a:t> vlastní </a:t>
            </a:r>
            <a:r>
              <a:rPr lang="cs-CZ" sz="2800" dirty="0" smtClean="0">
                <a:latin typeface="+mn-lt"/>
              </a:rPr>
              <a:t>fotografie</a:t>
            </a:r>
            <a:endParaRPr lang="cs-CZ" sz="2800" dirty="0">
              <a:latin typeface="+mn-lt"/>
            </a:endParaRP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3131840" y="1482600"/>
            <a:ext cx="3313023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500" b="1" dirty="0" smtClean="0">
                <a:latin typeface="+mn-lt"/>
              </a:rPr>
              <a:t>POUŽITÉ ZDROJE</a:t>
            </a:r>
            <a:endParaRPr lang="cs-CZ" sz="3500" b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088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2003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Digitální učební materiál </a:t>
            </a:r>
            <a:r>
              <a:rPr lang="cs-CZ" dirty="0"/>
              <a:t>obsahuje pracovní postup výroby </a:t>
            </a:r>
            <a:r>
              <a:rPr lang="cs-CZ" dirty="0" smtClean="0"/>
              <a:t>stojánku na ubrousky za použití kolíků na prádlo.</a:t>
            </a:r>
            <a:endParaRPr lang="cs-CZ" dirty="0"/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Materiál vysvětluje celý pracovní postup výroby </a:t>
            </a:r>
            <a:r>
              <a:rPr lang="cs-CZ" dirty="0" smtClean="0">
                <a:solidFill>
                  <a:srgbClr val="171A1B"/>
                </a:solidFill>
              </a:rPr>
              <a:t>stojánku.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Je určen pro předmět pracovní činnosti a 4. – 5. ročník </a:t>
            </a:r>
          </a:p>
        </p:txBody>
      </p:sp>
    </p:spTree>
    <p:extLst>
      <p:ext uri="{BB962C8B-B14F-4D97-AF65-F5344CB8AC3E}">
        <p14:creationId xmlns="" xmlns:p14="http://schemas.microsoft.com/office/powerpoint/2010/main" val="67424826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5085184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Pomůcky</a:t>
            </a:r>
            <a:endParaRPr lang="cs-CZ" sz="2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61964" y="5699994"/>
            <a:ext cx="6020072" cy="115800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sz="2200" dirty="0" smtClean="0"/>
              <a:t> Barvy, štětec, lepidlo, dřevěné kolíky na prádlo (min. 30 kusů) a ubrousky.</a:t>
            </a:r>
            <a:endParaRPr lang="cs-CZ" sz="2200" dirty="0"/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pic>
        <p:nvPicPr>
          <p:cNvPr id="8" name="Zástupný symbol pro obrázek 7" descr="SAM_1698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71" r="171"/>
          <a:stretch>
            <a:fillRect/>
          </a:stretch>
        </p:blipFill>
        <p:spPr>
          <a:xfrm>
            <a:off x="1828800" y="1052736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5085184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Krok č. 1.</a:t>
            </a:r>
            <a:endParaRPr lang="cs-CZ" sz="2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91680" y="5661248"/>
            <a:ext cx="5760640" cy="1008112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sz="2200" dirty="0" smtClean="0"/>
              <a:t> Všechny kolíky rozebereme na základní součásti, kovovou pružinu odstraníme. </a:t>
            </a:r>
            <a:endParaRPr lang="cs-CZ" sz="2200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pic>
        <p:nvPicPr>
          <p:cNvPr id="8" name="Zástupný symbol pro obrázek 7" descr="SAM_1699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013" b="2013"/>
          <a:stretch>
            <a:fillRect/>
          </a:stretch>
        </p:blipFill>
        <p:spPr>
          <a:xfrm>
            <a:off x="1828800" y="1124744"/>
            <a:ext cx="5486400" cy="411480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5157192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Krok č. 2.</a:t>
            </a:r>
            <a:endParaRPr lang="cs-CZ" sz="2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61964" y="5633864"/>
            <a:ext cx="6020072" cy="122413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sz="2200" dirty="0" smtClean="0"/>
              <a:t> Vezmeme si rozložený kolík a oba jeho hřbety natřeme lepidlem a přilepíme k sobě. </a:t>
            </a:r>
            <a:endParaRPr lang="cs-CZ" sz="2200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pic>
        <p:nvPicPr>
          <p:cNvPr id="8" name="Zástupný symbol pro obrázek 7" descr="SAM_170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627" r="627"/>
          <a:stretch>
            <a:fillRect/>
          </a:stretch>
        </p:blipFill>
        <p:spPr>
          <a:xfrm>
            <a:off x="179512" y="1052736"/>
            <a:ext cx="5486400" cy="4114800"/>
          </a:xfrm>
          <a:ln>
            <a:solidFill>
              <a:schemeClr val="tx1"/>
            </a:solidFill>
          </a:ln>
        </p:spPr>
      </p:pic>
      <p:pic>
        <p:nvPicPr>
          <p:cNvPr id="9" name="Obrázek 8" descr="SAM_17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772816"/>
            <a:ext cx="3802863" cy="24922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5157192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Krok č. 3.</a:t>
            </a:r>
            <a:endParaRPr lang="cs-CZ" sz="2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5877272"/>
            <a:ext cx="5486400" cy="804862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sz="2200" dirty="0" smtClean="0"/>
              <a:t> Takto vypadají slepené kolíky, připravíme si jich 24.</a:t>
            </a:r>
            <a:endParaRPr lang="cs-CZ" sz="2200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pic>
        <p:nvPicPr>
          <p:cNvPr id="8" name="Zástupný symbol pro obrázek 7" descr="SAM_170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6170" r="16170"/>
          <a:stretch>
            <a:fillRect/>
          </a:stretch>
        </p:blipFill>
        <p:spPr>
          <a:xfrm>
            <a:off x="1828800" y="1124744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5085184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Krok č. 4.</a:t>
            </a:r>
            <a:endParaRPr lang="cs-CZ" sz="2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59632" y="5526329"/>
            <a:ext cx="6624736" cy="1296144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sz="2200" dirty="0" smtClean="0"/>
              <a:t> Na vyznačenou část kolíku naneseme větší vrstvu lepidla a postupně k sobě přilepíme 12 kolíků.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sz="2200" dirty="0" smtClean="0"/>
              <a:t> Vznikne vějíř.</a:t>
            </a:r>
            <a:endParaRPr lang="cs-CZ" sz="2200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pic>
        <p:nvPicPr>
          <p:cNvPr id="8" name="Zástupný symbol pro obrázek 7" descr="SAM_1708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8784" r="8784"/>
          <a:stretch>
            <a:fillRect/>
          </a:stretch>
        </p:blipFill>
        <p:spPr>
          <a:xfrm>
            <a:off x="323528" y="1124744"/>
            <a:ext cx="5486400" cy="4114800"/>
          </a:xfrm>
          <a:ln>
            <a:solidFill>
              <a:schemeClr val="tx1"/>
            </a:solidFill>
          </a:ln>
        </p:spPr>
      </p:pic>
      <p:pic>
        <p:nvPicPr>
          <p:cNvPr id="9" name="Obrázek 8" descr="SAM_17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1772816"/>
            <a:ext cx="3381672" cy="27782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Ovál 2"/>
          <p:cNvSpPr/>
          <p:nvPr/>
        </p:nvSpPr>
        <p:spPr>
          <a:xfrm>
            <a:off x="2267744" y="3161940"/>
            <a:ext cx="1368152" cy="1275171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5013176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Krok č. 5.</a:t>
            </a:r>
            <a:endParaRPr lang="cs-CZ" sz="2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439652" y="5517232"/>
            <a:ext cx="6516724" cy="1340768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sz="2400" dirty="0" smtClean="0"/>
              <a:t> Takto vypadá konečná část jedné strany stojánku - tyto vějíře vytvoříme dva.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sz="2400" dirty="0" smtClean="0"/>
              <a:t> Slepených kolíků musí být tolik, aby krajní část byla lehce šikmá.</a:t>
            </a:r>
            <a:endParaRPr lang="cs-CZ" sz="2400" dirty="0"/>
          </a:p>
        </p:txBody>
      </p:sp>
      <p:pic>
        <p:nvPicPr>
          <p:cNvPr id="1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pic>
        <p:nvPicPr>
          <p:cNvPr id="13" name="Zástupný symbol pro obrázek 12" descr="SAM_1714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6936" r="6936"/>
          <a:stretch>
            <a:fillRect/>
          </a:stretch>
        </p:blipFill>
        <p:spPr>
          <a:xfrm>
            <a:off x="1835696" y="1052736"/>
            <a:ext cx="5486400" cy="4114800"/>
          </a:xfrm>
        </p:spPr>
      </p:pic>
      <p:sp>
        <p:nvSpPr>
          <p:cNvPr id="15" name="Volný tvar 14"/>
          <p:cNvSpPr/>
          <p:nvPr/>
        </p:nvSpPr>
        <p:spPr>
          <a:xfrm>
            <a:off x="5462016" y="5145024"/>
            <a:ext cx="3375152" cy="1532128"/>
          </a:xfrm>
          <a:custGeom>
            <a:avLst/>
            <a:gdLst>
              <a:gd name="connsiteX0" fmla="*/ 0 w 3375152"/>
              <a:gd name="connsiteY0" fmla="*/ 1365504 h 1532128"/>
              <a:gd name="connsiteX1" fmla="*/ 3035808 w 3375152"/>
              <a:gd name="connsiteY1" fmla="*/ 1304544 h 1532128"/>
              <a:gd name="connsiteX2" fmla="*/ 2036064 w 3375152"/>
              <a:gd name="connsiteY2" fmla="*/ 0 h 153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5152" h="1532128">
                <a:moveTo>
                  <a:pt x="0" y="1365504"/>
                </a:moveTo>
                <a:cubicBezTo>
                  <a:pt x="1348232" y="1448816"/>
                  <a:pt x="2696464" y="1532128"/>
                  <a:pt x="3035808" y="1304544"/>
                </a:cubicBezTo>
                <a:cubicBezTo>
                  <a:pt x="3375152" y="1076960"/>
                  <a:pt x="2705608" y="538480"/>
                  <a:pt x="2036064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Přímá spojovací čára 16"/>
          <p:cNvCxnSpPr>
            <a:stCxn id="15" idx="2"/>
          </p:cNvCxnSpPr>
          <p:nvPr/>
        </p:nvCxnSpPr>
        <p:spPr>
          <a:xfrm>
            <a:off x="7498080" y="5145024"/>
            <a:ext cx="26248" cy="2281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>
            <a:stCxn id="15" idx="2"/>
          </p:cNvCxnSpPr>
          <p:nvPr/>
        </p:nvCxnSpPr>
        <p:spPr>
          <a:xfrm>
            <a:off x="7498080" y="5145024"/>
            <a:ext cx="242272" cy="121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5085184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Krok č. 6.</a:t>
            </a:r>
            <a:endParaRPr lang="cs-CZ" sz="2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83668" y="5633864"/>
            <a:ext cx="5976664" cy="1224136"/>
          </a:xfrm>
        </p:spPr>
        <p:txBody>
          <a:bodyPr>
            <a:normAutofit fontScale="92500"/>
          </a:bodyPr>
          <a:lstStyle/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sz="2400" dirty="0" smtClean="0"/>
              <a:t> Z dalšího rozloženého kolíku vytvoříme spodní část stojánku: slepením dvou jeho části vedle sebe.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sz="2400" dirty="0" smtClean="0"/>
              <a:t> Ty pak přilepíme k vějíři.</a:t>
            </a:r>
            <a:endParaRPr lang="cs-CZ" sz="2400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pic>
        <p:nvPicPr>
          <p:cNvPr id="9" name="Obrázek 8" descr="SAM_17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268759"/>
            <a:ext cx="4968552" cy="38490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Zástupný symbol pro obrázek 7" descr="SAM_1716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11328" r="11328"/>
          <a:stretch>
            <a:fillRect/>
          </a:stretch>
        </p:blipFill>
        <p:spPr>
          <a:xfrm>
            <a:off x="5076056" y="1988840"/>
            <a:ext cx="3651646" cy="2738735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328</Words>
  <Application>Microsoft Office PowerPoint</Application>
  <PresentationFormat>Předvádění na obrazovce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Motiv sady Office</vt:lpstr>
      <vt:lpstr>Výchozí návrh</vt:lpstr>
      <vt:lpstr>1_Výchozí návrh</vt:lpstr>
      <vt:lpstr>Stojánek na ubrousky</vt:lpstr>
      <vt:lpstr>Anotace:</vt:lpstr>
      <vt:lpstr>Pomůcky</vt:lpstr>
      <vt:lpstr>Krok č. 1.</vt:lpstr>
      <vt:lpstr>Krok č. 2.</vt:lpstr>
      <vt:lpstr>Krok č. 3.</vt:lpstr>
      <vt:lpstr>Krok č. 4.</vt:lpstr>
      <vt:lpstr>Krok č. 5.</vt:lpstr>
      <vt:lpstr>Krok č. 6.</vt:lpstr>
      <vt:lpstr>Krok č. 7.</vt:lpstr>
      <vt:lpstr>Krok č. 8.</vt:lpstr>
      <vt:lpstr>Snímek 12</vt:lpstr>
      <vt:lpstr>KONEC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uzivatel</dc:creator>
  <cp:lastModifiedBy>Zdeněk</cp:lastModifiedBy>
  <cp:revision>28</cp:revision>
  <dcterms:created xsi:type="dcterms:W3CDTF">2012-11-20T18:13:17Z</dcterms:created>
  <dcterms:modified xsi:type="dcterms:W3CDTF">2013-08-19T10:43:54Z</dcterms:modified>
</cp:coreProperties>
</file>