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70" r:id="rId3"/>
    <p:sldId id="271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9" r:id="rId17"/>
    <p:sldId id="268" r:id="rId18"/>
    <p:sldId id="273" r:id="rId19"/>
    <p:sldId id="272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1.5.2013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4854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1.5.2013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4234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1.5.2013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5594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6FE971-43C4-452F-9D38-107C92DCE28D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604060"/>
      </p:ext>
    </p:extLst>
  </p:cSld>
  <p:clrMapOvr>
    <a:masterClrMapping/>
  </p:clrMapOvr>
  <p:transition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DA72E-A14C-436C-8998-E2A39BA1590F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491384"/>
      </p:ext>
    </p:extLst>
  </p:cSld>
  <p:clrMapOvr>
    <a:masterClrMapping/>
  </p:clrMapOvr>
  <p:transition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24F45-8B63-4C5D-80FE-26203270D6C1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772289"/>
      </p:ext>
    </p:extLst>
  </p:cSld>
  <p:clrMapOvr>
    <a:masterClrMapping/>
  </p:clrMapOvr>
  <p:transition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65F6CE-A5C1-4BFD-A651-955A70D6F0A0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813374"/>
      </p:ext>
    </p:extLst>
  </p:cSld>
  <p:clrMapOvr>
    <a:masterClrMapping/>
  </p:clrMapOvr>
  <p:transition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7FBD5D-B9E0-4123-92D9-5C74EF83434C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02960"/>
      </p:ext>
    </p:extLst>
  </p:cSld>
  <p:clrMapOvr>
    <a:masterClrMapping/>
  </p:clrMapOvr>
  <p:transition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BD49DB-0A30-4304-A2DA-C5D6FA5217C5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46000"/>
      </p:ext>
    </p:extLst>
  </p:cSld>
  <p:clrMapOvr>
    <a:masterClrMapping/>
  </p:clrMapOvr>
  <p:transition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4B799-3FD6-4AB9-91E1-D1EB78ED2925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978200"/>
      </p:ext>
    </p:extLst>
  </p:cSld>
  <p:clrMapOvr>
    <a:masterClrMapping/>
  </p:clrMapOvr>
  <p:transition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4B1108-FAEE-47E8-81BB-D371C908C896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21372"/>
      </p:ext>
    </p:extLst>
  </p:cSld>
  <p:clrMapOvr>
    <a:masterClrMapping/>
  </p:clrMapOvr>
  <p:transition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1.5.2013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235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CEFDD2-BD99-474A-A205-2D5C62BE9D4E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225070"/>
      </p:ext>
    </p:extLst>
  </p:cSld>
  <p:clrMapOvr>
    <a:masterClrMapping/>
  </p:clrMapOvr>
  <p:transition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92053-331F-40F6-BE52-83F7B8BA1E39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290653"/>
      </p:ext>
    </p:extLst>
  </p:cSld>
  <p:clrMapOvr>
    <a:masterClrMapping/>
  </p:clrMapOvr>
  <p:transition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171A1B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134206-826D-45E6-B075-4F9582C85143}" type="slidenum">
              <a:rPr lang="cs-CZ">
                <a:solidFill>
                  <a:srgbClr val="171A1B"/>
                </a:solidFill>
              </a:rPr>
              <a:pPr/>
              <a:t>‹#›</a:t>
            </a:fld>
            <a:endParaRPr lang="cs-CZ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174245"/>
      </p:ext>
    </p:extLst>
  </p:cSld>
  <p:clrMapOvr>
    <a:masterClrMapping/>
  </p:clrMapOvr>
  <p:transition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1.5.2013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5527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1.5.2013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7151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1.5.2013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8515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1.5.2013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2615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1.5.2013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7595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1.5.2013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0640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1.5.2013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1962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1.5.2013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43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171A1B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171A1B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8EF4D9-67F9-4B20-A094-0D697C0366F6}" type="slidenum">
              <a:rPr lang="cs-CZ" smtClean="0">
                <a:solidFill>
                  <a:srgbClr val="171A1B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smtClean="0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977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push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jpeg"/><Relationship Id="rId5" Type="http://schemas.microsoft.com/office/2007/relationships/hdphoto" Target="../media/hdphoto2.wdp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jpe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1" y="2983587"/>
            <a:ext cx="7772400" cy="914400"/>
          </a:xfrm>
        </p:spPr>
        <p:txBody>
          <a:bodyPr/>
          <a:lstStyle/>
          <a:p>
            <a:r>
              <a:rPr lang="cs-CZ" sz="4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Anděl</a:t>
            </a:r>
            <a:endParaRPr lang="cs-CZ" sz="4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100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9600"/>
            <a:ext cx="5575300" cy="121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9072563" y="476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171A1B"/>
              </a:solidFill>
            </a:endParaRP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0" y="4572000"/>
            <a:ext cx="9144000" cy="92333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b="1" dirty="0" smtClean="0">
                <a:solidFill>
                  <a:srgbClr val="171A1B"/>
                </a:solidFill>
              </a:rPr>
              <a:t>Autor: Mgr. Helena </a:t>
            </a:r>
            <a:r>
              <a:rPr lang="cs-CZ" b="1" dirty="0" err="1" smtClean="0">
                <a:solidFill>
                  <a:srgbClr val="171A1B"/>
                </a:solidFill>
              </a:rPr>
              <a:t>Uhříková</a:t>
            </a:r>
            <a:endParaRPr lang="cs-CZ" b="1" dirty="0" smtClean="0">
              <a:solidFill>
                <a:srgbClr val="171A1B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cs-CZ" dirty="0" smtClean="0">
              <a:solidFill>
                <a:srgbClr val="171A1B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dirty="0" smtClean="0">
                <a:solidFill>
                  <a:srgbClr val="171A1B"/>
                </a:solidFill>
              </a:rPr>
              <a:t>Škola: Základní škola Fryšták, okres Zlín, příspěvková organizace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0" y="2057400"/>
            <a:ext cx="9144000" cy="8239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mtClean="0">
                <a:solidFill>
                  <a:srgbClr val="171A1B"/>
                </a:solidFill>
              </a:rPr>
              <a:t>Registrační číslo projektu: CZ.1.07/1.1.38/02.0025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mtClean="0">
                <a:solidFill>
                  <a:srgbClr val="171A1B"/>
                </a:solidFill>
              </a:rPr>
              <a:t>Název projektu: Modernizace výuky na ZŠ Slušovice, Fryšták, Kašava a Velehrad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z="1200" smtClean="0">
                <a:solidFill>
                  <a:srgbClr val="171A1B"/>
                </a:solidFill>
              </a:rPr>
              <a:t>Tento projekt je spolufinancován z Evropského sociálního fondu a státního rozpočtu České republiky.</a:t>
            </a:r>
          </a:p>
        </p:txBody>
      </p:sp>
      <p:sp>
        <p:nvSpPr>
          <p:cNvPr id="2" name="Obdélník 1"/>
          <p:cNvSpPr/>
          <p:nvPr/>
        </p:nvSpPr>
        <p:spPr>
          <a:xfrm>
            <a:off x="1591421" y="3898419"/>
            <a:ext cx="5878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b="1" dirty="0" smtClean="0">
                <a:solidFill>
                  <a:srgbClr val="171A1B"/>
                </a:solidFill>
              </a:rPr>
              <a:t>PČ_006_Kombinovaná technika – papír, kov – anděl </a:t>
            </a:r>
            <a:endParaRPr lang="cs-CZ" b="1" dirty="0">
              <a:solidFill>
                <a:srgbClr val="171A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063893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869160"/>
            <a:ext cx="5486400" cy="566738"/>
          </a:xfrm>
        </p:spPr>
        <p:txBody>
          <a:bodyPr/>
          <a:lstStyle/>
          <a:p>
            <a:r>
              <a:rPr lang="cs-CZ" dirty="0" smtClean="0"/>
              <a:t>Krok č. 7: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3" r="11203" b="3445"/>
          <a:stretch/>
        </p:blipFill>
        <p:spPr>
          <a:xfrm>
            <a:off x="2555776" y="1002477"/>
            <a:ext cx="4464496" cy="4239363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23528" y="5445224"/>
            <a:ext cx="5486400" cy="804862"/>
          </a:xfrm>
        </p:spPr>
        <p:txBody>
          <a:bodyPr>
            <a:normAutofit/>
          </a:bodyPr>
          <a:lstStyle/>
          <a:p>
            <a:r>
              <a:rPr lang="cs-CZ" sz="1800" dirty="0" smtClean="0"/>
              <a:t>Po zaschnutí přetřeme tělo anděla bílou temperou.</a:t>
            </a:r>
            <a:endParaRPr lang="cs-CZ" sz="1800" dirty="0"/>
          </a:p>
        </p:txBody>
      </p:sp>
      <p:pic>
        <p:nvPicPr>
          <p:cNvPr id="6" name="Picture 8" descr="OPVK_hor_zakladni_logolink_RGB_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57600" cy="79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852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941168"/>
            <a:ext cx="5486400" cy="566738"/>
          </a:xfrm>
        </p:spPr>
        <p:txBody>
          <a:bodyPr/>
          <a:lstStyle/>
          <a:p>
            <a:r>
              <a:rPr lang="cs-CZ" dirty="0" smtClean="0"/>
              <a:t>Krok č. 8: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01" t="31696" r="16230" b="16116"/>
          <a:stretch/>
        </p:blipFill>
        <p:spPr>
          <a:xfrm rot="16200000">
            <a:off x="-129630" y="1918616"/>
            <a:ext cx="4034171" cy="2147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95536" y="5517232"/>
            <a:ext cx="7844828" cy="804862"/>
          </a:xfrm>
        </p:spPr>
        <p:txBody>
          <a:bodyPr>
            <a:noAutofit/>
          </a:bodyPr>
          <a:lstStyle/>
          <a:p>
            <a:r>
              <a:rPr lang="cs-CZ" sz="1800" dirty="0" smtClean="0"/>
              <a:t>Nastříháme 12 kusů vlny, dlouhých 40 cm. Všechny kusy na jedné straně pevně svážeme rozdělíme na třetiny, tj. svazky po 4 kusech a upleteme copánek dlouhý 30 cm. Oba konce copánku pevně svážeme. Tento díl bude tvořit ruce anděla.</a:t>
            </a:r>
            <a:endParaRPr lang="cs-CZ" sz="1800" dirty="0"/>
          </a:p>
        </p:txBody>
      </p:sp>
      <p:sp>
        <p:nvSpPr>
          <p:cNvPr id="6" name="Šipka doprava 5"/>
          <p:cNvSpPr/>
          <p:nvPr/>
        </p:nvSpPr>
        <p:spPr>
          <a:xfrm>
            <a:off x="3419872" y="2924944"/>
            <a:ext cx="978408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Zástupný symbol pro 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75" t="11443" r="27357" b="6868"/>
          <a:stretch/>
        </p:blipFill>
        <p:spPr>
          <a:xfrm>
            <a:off x="5148063" y="980728"/>
            <a:ext cx="2646219" cy="40870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8" descr="OPVK_hor_zakladni_logolink_RGB_cz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657600" cy="79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28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800600"/>
            <a:ext cx="6811144" cy="566738"/>
          </a:xfrm>
        </p:spPr>
        <p:txBody>
          <a:bodyPr/>
          <a:lstStyle/>
          <a:p>
            <a:r>
              <a:rPr lang="cs-CZ" dirty="0" smtClean="0"/>
              <a:t>Krok č. 9: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7544" y="5445224"/>
            <a:ext cx="6912768" cy="804862"/>
          </a:xfrm>
        </p:spPr>
        <p:txBody>
          <a:bodyPr>
            <a:normAutofit/>
          </a:bodyPr>
          <a:lstStyle/>
          <a:p>
            <a:r>
              <a:rPr lang="cs-CZ" sz="1800" dirty="0" smtClean="0"/>
              <a:t>Z vazačského drátu dlouhého  75 cm vytvarujeme základ pro křídla.</a:t>
            </a:r>
          </a:p>
          <a:p>
            <a:endParaRPr lang="cs-CZ" sz="1800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7" t="22554" r="15495" b="33211"/>
          <a:stretch/>
        </p:blipFill>
        <p:spPr>
          <a:xfrm>
            <a:off x="611560" y="2132856"/>
            <a:ext cx="6021407" cy="2697088"/>
          </a:xfrm>
        </p:spPr>
      </p:pic>
      <p:cxnSp>
        <p:nvCxnSpPr>
          <p:cNvPr id="9" name="Přímá spojnice 8"/>
          <p:cNvCxnSpPr/>
          <p:nvPr/>
        </p:nvCxnSpPr>
        <p:spPr>
          <a:xfrm>
            <a:off x="6446052" y="2348880"/>
            <a:ext cx="86225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5156448" y="4437112"/>
            <a:ext cx="215185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V="1">
            <a:off x="823895" y="1484784"/>
            <a:ext cx="0" cy="10441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V="1">
            <a:off x="6446052" y="1484784"/>
            <a:ext cx="0" cy="86409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>
            <a:off x="823895" y="1628800"/>
            <a:ext cx="562215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 rot="10800000" flipV="1">
            <a:off x="823895" y="1628800"/>
            <a:ext cx="562215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>
            <a:off x="7187302" y="2372219"/>
            <a:ext cx="0" cy="20648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/>
          <p:cNvCxnSpPr/>
          <p:nvPr/>
        </p:nvCxnSpPr>
        <p:spPr>
          <a:xfrm flipV="1">
            <a:off x="7187302" y="2372219"/>
            <a:ext cx="0" cy="20648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ovéPole 31"/>
          <p:cNvSpPr txBox="1"/>
          <p:nvPr/>
        </p:nvSpPr>
        <p:spPr>
          <a:xfrm>
            <a:off x="3166921" y="1259467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24 cm</a:t>
            </a:r>
            <a:endParaRPr lang="cs-CZ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7242568" y="3219999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22 cm</a:t>
            </a:r>
            <a:endParaRPr lang="cs-CZ" dirty="0"/>
          </a:p>
        </p:txBody>
      </p:sp>
      <p:pic>
        <p:nvPicPr>
          <p:cNvPr id="34" name="Picture 8" descr="OPVK_hor_zakladni_logolink_RGB_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57600" cy="79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797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797152"/>
            <a:ext cx="5486400" cy="566738"/>
          </a:xfrm>
        </p:spPr>
        <p:txBody>
          <a:bodyPr/>
          <a:lstStyle/>
          <a:p>
            <a:r>
              <a:rPr lang="cs-CZ" dirty="0" smtClean="0"/>
              <a:t>Krok č. 10: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8" t="7667" r="11595" b="9842"/>
          <a:stretch/>
        </p:blipFill>
        <p:spPr>
          <a:xfrm>
            <a:off x="0" y="1470078"/>
            <a:ext cx="3990109" cy="3394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23528" y="5373216"/>
            <a:ext cx="7128792" cy="804862"/>
          </a:xfrm>
        </p:spPr>
        <p:txBody>
          <a:bodyPr>
            <a:normAutofit/>
          </a:bodyPr>
          <a:lstStyle/>
          <a:p>
            <a:r>
              <a:rPr lang="cs-CZ" sz="1800" dirty="0" smtClean="0"/>
              <a:t>Drátěný základ křídel vložíme mezi dva hedvábné papíry a slepíme pomocí lepidla Herkules.</a:t>
            </a:r>
            <a:endParaRPr lang="cs-CZ" sz="1800" dirty="0"/>
          </a:p>
        </p:txBody>
      </p:sp>
      <p:sp>
        <p:nvSpPr>
          <p:cNvPr id="6" name="Šipka doprava 5"/>
          <p:cNvSpPr/>
          <p:nvPr/>
        </p:nvSpPr>
        <p:spPr>
          <a:xfrm>
            <a:off x="4368192" y="2924944"/>
            <a:ext cx="978408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Zástupný symbol pro 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1" r="12719" b="18260"/>
          <a:stretch/>
        </p:blipFill>
        <p:spPr>
          <a:xfrm>
            <a:off x="4355379" y="1018666"/>
            <a:ext cx="4788621" cy="2937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4" name="Zakřivená spojnice 13"/>
          <p:cNvCxnSpPr/>
          <p:nvPr/>
        </p:nvCxnSpPr>
        <p:spPr>
          <a:xfrm flipV="1">
            <a:off x="3491880" y="3409576"/>
            <a:ext cx="2376264" cy="1099544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8" descr="OPVK_hor_zakladni_logolink_RGB_c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657600" cy="79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834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5437" y="5157192"/>
            <a:ext cx="5486400" cy="566738"/>
          </a:xfrm>
        </p:spPr>
        <p:txBody>
          <a:bodyPr/>
          <a:lstStyle/>
          <a:p>
            <a:r>
              <a:rPr lang="cs-CZ" dirty="0" smtClean="0"/>
              <a:t>Krok č. 11: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2792" y="5733256"/>
            <a:ext cx="7128792" cy="804862"/>
          </a:xfrm>
        </p:spPr>
        <p:txBody>
          <a:bodyPr>
            <a:normAutofit/>
          </a:bodyPr>
          <a:lstStyle/>
          <a:p>
            <a:r>
              <a:rPr lang="cs-CZ" sz="1800" dirty="0" smtClean="0"/>
              <a:t>Přebytečné okraje hedvábného papíru opatrně odtrháme.</a:t>
            </a:r>
            <a:endParaRPr lang="cs-CZ" sz="1800" dirty="0"/>
          </a:p>
        </p:txBody>
      </p:sp>
      <p:pic>
        <p:nvPicPr>
          <p:cNvPr id="6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57600" cy="796925"/>
          </a:xfrm>
          <a:prstGeom prst="rect">
            <a:avLst/>
          </a:prstGeom>
          <a:noFill/>
        </p:spPr>
      </p:pic>
      <p:pic>
        <p:nvPicPr>
          <p:cNvPr id="8" name="Zástupný symbol pro obrázek 7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977" r="30743"/>
          <a:stretch/>
        </p:blipFill>
        <p:spPr>
          <a:xfrm>
            <a:off x="0" y="1628800"/>
            <a:ext cx="3948545" cy="3250703"/>
          </a:xfrm>
        </p:spPr>
      </p:pic>
      <p:cxnSp>
        <p:nvCxnSpPr>
          <p:cNvPr id="10" name="Zakřivená spojnice 9"/>
          <p:cNvCxnSpPr>
            <a:stCxn id="8" idx="3"/>
            <a:endCxn id="11" idx="1"/>
          </p:cNvCxnSpPr>
          <p:nvPr/>
        </p:nvCxnSpPr>
        <p:spPr>
          <a:xfrm flipV="1">
            <a:off x="3948545" y="2025018"/>
            <a:ext cx="1775583" cy="1229134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Zástupný symbol pro 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128" y="796925"/>
            <a:ext cx="3274913" cy="245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2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869160"/>
            <a:ext cx="5486400" cy="566738"/>
          </a:xfrm>
        </p:spPr>
        <p:txBody>
          <a:bodyPr/>
          <a:lstStyle/>
          <a:p>
            <a:r>
              <a:rPr lang="cs-CZ" dirty="0" smtClean="0"/>
              <a:t>Krok č. 12: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0" t="11035" r="12720" b="8831"/>
          <a:stretch/>
        </p:blipFill>
        <p:spPr>
          <a:xfrm>
            <a:off x="2483768" y="942709"/>
            <a:ext cx="4536504" cy="3788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51520" y="5445224"/>
            <a:ext cx="7632848" cy="804862"/>
          </a:xfrm>
        </p:spPr>
        <p:txBody>
          <a:bodyPr>
            <a:noAutofit/>
          </a:bodyPr>
          <a:lstStyle/>
          <a:p>
            <a:r>
              <a:rPr lang="cs-CZ" sz="1800" dirty="0" smtClean="0"/>
              <a:t>Na vatovou kouli o průměru 7 cm nalepíme kousky vlny, případně stříbrné nitě. Šedou fixou namalujeme jednoduchý </a:t>
            </a:r>
            <a:r>
              <a:rPr lang="cs-CZ" sz="1800" dirty="0" smtClean="0"/>
              <a:t>obličej a hvězdičku.</a:t>
            </a:r>
            <a:endParaRPr lang="cs-CZ" sz="1800" dirty="0"/>
          </a:p>
        </p:txBody>
      </p:sp>
      <p:pic>
        <p:nvPicPr>
          <p:cNvPr id="6" name="Picture 8" descr="OPVK_hor_zakladni_logolink_RGB_c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657600" cy="79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076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373216"/>
            <a:ext cx="5486400" cy="566738"/>
          </a:xfrm>
        </p:spPr>
        <p:txBody>
          <a:bodyPr/>
          <a:lstStyle/>
          <a:p>
            <a:r>
              <a:rPr lang="cs-CZ" dirty="0" smtClean="0"/>
              <a:t>Krok č.: 13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0" y="6053138"/>
            <a:ext cx="7164288" cy="804862"/>
          </a:xfrm>
        </p:spPr>
        <p:txBody>
          <a:bodyPr>
            <a:normAutofit/>
          </a:bodyPr>
          <a:lstStyle/>
          <a:p>
            <a:r>
              <a:rPr lang="cs-CZ" sz="1800" dirty="0" smtClean="0"/>
              <a:t>Pomocí tavné pistole přilepíme  postupně všechny části na tělo anděla.</a:t>
            </a:r>
            <a:endParaRPr lang="cs-CZ" sz="1800" dirty="0"/>
          </a:p>
        </p:txBody>
      </p:sp>
      <p:pic>
        <p:nvPicPr>
          <p:cNvPr id="4098" name="Picture 2" descr="C:\Users\Helena\Desktop\SAM_21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2" t="3612" r="17906" b="-1"/>
          <a:stretch/>
        </p:blipFill>
        <p:spPr bwMode="auto">
          <a:xfrm rot="10800000" flipV="1">
            <a:off x="201905" y="965566"/>
            <a:ext cx="2195047" cy="39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OPVK_hor_zakladni_logolink_RGB_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57600" cy="796925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0" t="11726" r="23550" b="-1"/>
          <a:stretch/>
        </p:blipFill>
        <p:spPr bwMode="auto">
          <a:xfrm>
            <a:off x="2411761" y="957941"/>
            <a:ext cx="1923334" cy="39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C:\Users\Helena\Desktop\SAM_214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0" t="2977" r="13976"/>
          <a:stretch/>
        </p:blipFill>
        <p:spPr bwMode="auto">
          <a:xfrm>
            <a:off x="4319340" y="962134"/>
            <a:ext cx="2295107" cy="39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Helena\Desktop\SAM_214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 t="3211" r="13237"/>
          <a:stretch/>
        </p:blipFill>
        <p:spPr bwMode="auto">
          <a:xfrm>
            <a:off x="6622473" y="957942"/>
            <a:ext cx="2386109" cy="39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971600" y="3945276"/>
            <a:ext cx="1073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HLAVA</a:t>
            </a:r>
            <a:endParaRPr lang="cs-CZ" b="1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2660422" y="3960792"/>
            <a:ext cx="1073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KRK</a:t>
            </a:r>
            <a:endParaRPr lang="cs-CZ" b="1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716016" y="3960792"/>
            <a:ext cx="1073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RUCE</a:t>
            </a:r>
            <a:endParaRPr lang="cs-CZ" b="1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7252516" y="3945276"/>
            <a:ext cx="1073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KŘÍDLA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84383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60670" y="5373216"/>
            <a:ext cx="5486400" cy="566738"/>
          </a:xfrm>
        </p:spPr>
        <p:txBody>
          <a:bodyPr/>
          <a:lstStyle/>
          <a:p>
            <a:pPr algn="ctr"/>
            <a:r>
              <a:rPr lang="cs-CZ" dirty="0" smtClean="0"/>
              <a:t>Výsledek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" t="5311" r="13223" b="77"/>
          <a:stretch/>
        </p:blipFill>
        <p:spPr>
          <a:xfrm>
            <a:off x="2123728" y="908720"/>
            <a:ext cx="4994773" cy="4227503"/>
          </a:xfrm>
        </p:spPr>
      </p:pic>
      <p:pic>
        <p:nvPicPr>
          <p:cNvPr id="6" name="Picture 8" descr="OPVK_hor_zakladni_logolink_RGB_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57600" cy="79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275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/>
              <a:t/>
            </a:r>
            <a:br>
              <a:rPr lang="cs-CZ" b="1" dirty="0"/>
            </a:br>
            <a:r>
              <a:rPr lang="cs-CZ" b="1" dirty="0" smtClean="0"/>
              <a:t>POUŽITÉ </a:t>
            </a:r>
            <a:r>
              <a:rPr lang="cs-CZ" b="1" dirty="0"/>
              <a:t>ZDROJE</a:t>
            </a:r>
            <a:br>
              <a:rPr lang="cs-CZ" b="1" dirty="0"/>
            </a:b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/>
          <a:lstStyle/>
          <a:p>
            <a:r>
              <a:rPr lang="cs-CZ" dirty="0" smtClean="0">
                <a:latin typeface="+mn-lt"/>
              </a:rPr>
              <a:t>vlastní fotografie</a:t>
            </a:r>
          </a:p>
          <a:p>
            <a:endParaRPr lang="cs-CZ" dirty="0"/>
          </a:p>
        </p:txBody>
      </p:sp>
      <p:pic>
        <p:nvPicPr>
          <p:cNvPr id="7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57600" cy="79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732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4800" b="1">
                <a:effectLst>
                  <a:outerShdw blurRad="38100" dist="38100" dir="2700000" algn="tl">
                    <a:srgbClr val="000000"/>
                  </a:outerShdw>
                </a:effectLst>
              </a:rPr>
              <a:t>Anotace:</a:t>
            </a:r>
          </a:p>
        </p:txBody>
      </p:sp>
      <p:pic>
        <p:nvPicPr>
          <p:cNvPr id="90115" name="Picture 3" descr="OPVK_hor_zakladni_logolink_RGB_c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9600"/>
            <a:ext cx="5575300" cy="121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9072563" y="476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171A1B"/>
              </a:solidFill>
            </a:endParaRP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0" y="3505200"/>
            <a:ext cx="9144000" cy="14773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38000" rIns="7380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cs-CZ" dirty="0" smtClean="0">
                <a:solidFill>
                  <a:srgbClr val="171A1B"/>
                </a:solidFill>
              </a:rPr>
              <a:t>Digitální učební materiál obsahuje </a:t>
            </a:r>
            <a:r>
              <a:rPr lang="cs-CZ" dirty="0">
                <a:solidFill>
                  <a:srgbClr val="171A1B"/>
                </a:solidFill>
              </a:rPr>
              <a:t>pracovní </a:t>
            </a:r>
            <a:r>
              <a:rPr lang="cs-CZ" dirty="0" smtClean="0">
                <a:solidFill>
                  <a:srgbClr val="171A1B"/>
                </a:solidFill>
              </a:rPr>
              <a:t>postupy za použití několika technik: kašírování, lepení, pletení z vlny.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cs-CZ" dirty="0" smtClean="0">
                <a:solidFill>
                  <a:srgbClr val="171A1B"/>
                </a:solidFill>
              </a:rPr>
              <a:t>Materiál vysvětluje celý pracovní postup výroby anděla jako vánoční dekorace.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cs-CZ" dirty="0" smtClean="0">
                <a:solidFill>
                  <a:srgbClr val="171A1B"/>
                </a:solidFill>
              </a:rPr>
              <a:t>Je určen pro předmět pracovní činnosti a 4. – 5. ročník </a:t>
            </a:r>
          </a:p>
        </p:txBody>
      </p:sp>
    </p:spTree>
    <p:extLst>
      <p:ext uri="{BB962C8B-B14F-4D97-AF65-F5344CB8AC3E}">
        <p14:creationId xmlns:p14="http://schemas.microsoft.com/office/powerpoint/2010/main" val="544108435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83568" y="4800600"/>
            <a:ext cx="6595120" cy="566738"/>
          </a:xfrm>
        </p:spPr>
        <p:txBody>
          <a:bodyPr>
            <a:normAutofit/>
          </a:bodyPr>
          <a:lstStyle/>
          <a:p>
            <a:r>
              <a:rPr lang="cs-CZ" dirty="0" smtClean="0"/>
              <a:t>Pomůcky: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683568" y="5367338"/>
            <a:ext cx="7704856" cy="804862"/>
          </a:xfrm>
        </p:spPr>
        <p:txBody>
          <a:bodyPr>
            <a:noAutofit/>
          </a:bodyPr>
          <a:lstStyle/>
          <a:p>
            <a:pPr algn="just"/>
            <a:r>
              <a:rPr lang="cs-CZ" sz="1800" dirty="0" smtClean="0"/>
              <a:t>lepidlo na tapety, lepidlo Herkules, miska, hedvábný papír, novinový papír, bílá vlna, stříbrný řetěz, štětec, nůžky, bílá temperová barva, vatová kulička o </a:t>
            </a:r>
            <a:r>
              <a:rPr lang="cs-CZ" sz="1800" dirty="0" smtClean="0"/>
              <a:t> průměru 7 cm, </a:t>
            </a:r>
            <a:r>
              <a:rPr lang="cs-CZ" sz="1800" dirty="0" smtClean="0"/>
              <a:t>vazačský drát, drátěné pletivo.</a:t>
            </a:r>
            <a:endParaRPr lang="cs-CZ" sz="1800" dirty="0"/>
          </a:p>
        </p:txBody>
      </p:sp>
      <p:pic>
        <p:nvPicPr>
          <p:cNvPr id="9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57600" cy="796925"/>
          </a:xfrm>
          <a:prstGeom prst="rect">
            <a:avLst/>
          </a:prstGeom>
          <a:noFill/>
        </p:spPr>
      </p:pic>
      <p:pic>
        <p:nvPicPr>
          <p:cNvPr id="11" name="Zástupný symbol pro obrázek 10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4" t="4476" r="16002" b="10179"/>
          <a:stretch/>
        </p:blipFill>
        <p:spPr>
          <a:xfrm>
            <a:off x="3851920" y="548680"/>
            <a:ext cx="4711856" cy="4611419"/>
          </a:xfrm>
        </p:spPr>
      </p:pic>
    </p:spTree>
    <p:extLst>
      <p:ext uri="{BB962C8B-B14F-4D97-AF65-F5344CB8AC3E}">
        <p14:creationId xmlns:p14="http://schemas.microsoft.com/office/powerpoint/2010/main" val="180644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11560" y="4800600"/>
            <a:ext cx="6667128" cy="566738"/>
          </a:xfrm>
        </p:spPr>
        <p:txBody>
          <a:bodyPr/>
          <a:lstStyle/>
          <a:p>
            <a:r>
              <a:rPr lang="cs-CZ" dirty="0" smtClean="0"/>
              <a:t>Krok č. 1: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half" idx="2"/>
          </p:nvPr>
        </p:nvSpPr>
        <p:spPr>
          <a:xfrm>
            <a:off x="611560" y="5367338"/>
            <a:ext cx="7560840" cy="804862"/>
          </a:xfrm>
        </p:spPr>
        <p:txBody>
          <a:bodyPr>
            <a:noAutofit/>
          </a:bodyPr>
          <a:lstStyle/>
          <a:p>
            <a:pPr algn="just"/>
            <a:r>
              <a:rPr lang="cs-CZ" sz="1800" dirty="0" smtClean="0"/>
              <a:t>Z drátěného pletiva s obchodním názvem Chovatelské šestihranné pletivo vystřihneme obdélníkový tvar o rozměrech 25 x 55cm.</a:t>
            </a:r>
            <a:endParaRPr lang="cs-CZ" sz="1800" dirty="0"/>
          </a:p>
        </p:txBody>
      </p:sp>
      <p:pic>
        <p:nvPicPr>
          <p:cNvPr id="10" name="Zástupný symbol pro obrázek 9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3" t="3894" r="18147"/>
          <a:stretch/>
        </p:blipFill>
        <p:spPr>
          <a:xfrm>
            <a:off x="4067944" y="764704"/>
            <a:ext cx="4136593" cy="4624156"/>
          </a:xfrm>
        </p:spPr>
      </p:pic>
      <p:cxnSp>
        <p:nvCxnSpPr>
          <p:cNvPr id="12" name="Přímá spojnice 11"/>
          <p:cNvCxnSpPr/>
          <p:nvPr/>
        </p:nvCxnSpPr>
        <p:spPr>
          <a:xfrm>
            <a:off x="3563888" y="1246034"/>
            <a:ext cx="187220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3563888" y="4437112"/>
            <a:ext cx="13321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>
            <a:off x="3642816" y="1246034"/>
            <a:ext cx="0" cy="31910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V="1">
            <a:off x="3642816" y="1246034"/>
            <a:ext cx="0" cy="31910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>
            <a:off x="2556768" y="253354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55 cm</a:t>
            </a:r>
            <a:endParaRPr lang="cs-CZ" dirty="0"/>
          </a:p>
        </p:txBody>
      </p:sp>
      <p:cxnSp>
        <p:nvCxnSpPr>
          <p:cNvPr id="24" name="Přímá spojnice 23"/>
          <p:cNvCxnSpPr/>
          <p:nvPr/>
        </p:nvCxnSpPr>
        <p:spPr>
          <a:xfrm flipV="1">
            <a:off x="5436096" y="684855"/>
            <a:ext cx="0" cy="52903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 flipV="1">
            <a:off x="7236296" y="684855"/>
            <a:ext cx="0" cy="4805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Přímá spojnice se šipkou 27"/>
          <p:cNvCxnSpPr/>
          <p:nvPr/>
        </p:nvCxnSpPr>
        <p:spPr>
          <a:xfrm flipH="1">
            <a:off x="5436096" y="662224"/>
            <a:ext cx="163121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/>
          <p:cNvCxnSpPr/>
          <p:nvPr/>
        </p:nvCxnSpPr>
        <p:spPr>
          <a:xfrm>
            <a:off x="5605086" y="662224"/>
            <a:ext cx="163121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5995334" y="346885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25 cm</a:t>
            </a:r>
            <a:endParaRPr lang="cs-CZ" dirty="0"/>
          </a:p>
        </p:txBody>
      </p:sp>
      <p:pic>
        <p:nvPicPr>
          <p:cNvPr id="34" name="Picture 8" descr="OPVK_hor_zakladni_logolink_RGB_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57600" cy="79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651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5166518"/>
            <a:ext cx="6777770" cy="566738"/>
          </a:xfrm>
        </p:spPr>
        <p:txBody>
          <a:bodyPr/>
          <a:lstStyle/>
          <a:p>
            <a:r>
              <a:rPr lang="cs-CZ" dirty="0" smtClean="0"/>
              <a:t>Krok č. 2: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7" t="15550" r="20340" b="30857"/>
          <a:stretch/>
        </p:blipFill>
        <p:spPr>
          <a:xfrm flipH="1">
            <a:off x="561990" y="1712633"/>
            <a:ext cx="5096024" cy="3492201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9552" y="5733256"/>
            <a:ext cx="6336704" cy="804862"/>
          </a:xfrm>
        </p:spPr>
        <p:txBody>
          <a:bodyPr>
            <a:noAutofit/>
          </a:bodyPr>
          <a:lstStyle/>
          <a:p>
            <a:r>
              <a:rPr lang="cs-CZ" sz="1800" dirty="0" smtClean="0"/>
              <a:t>Pletivo stočíme do tvaru válce. Horní část mačkáním vytvarujeme do tvaru těla. Horní i dolní část zajistíme vazačským drátem.</a:t>
            </a:r>
            <a:endParaRPr lang="cs-CZ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t="-17640" r="12258" b="17640"/>
          <a:stretch/>
        </p:blipFill>
        <p:spPr bwMode="auto">
          <a:xfrm rot="16200000">
            <a:off x="4706691" y="1399773"/>
            <a:ext cx="4688117" cy="281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OPVK_hor_zakladni_logolink_RGB_c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657600" cy="796925"/>
          </a:xfrm>
          <a:prstGeom prst="rect">
            <a:avLst/>
          </a:prstGeom>
          <a:noFill/>
        </p:spPr>
      </p:pic>
      <p:sp>
        <p:nvSpPr>
          <p:cNvPr id="11" name="Ovál 10"/>
          <p:cNvSpPr/>
          <p:nvPr/>
        </p:nvSpPr>
        <p:spPr>
          <a:xfrm rot="939730">
            <a:off x="4022913" y="2717304"/>
            <a:ext cx="914400" cy="2016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Zakřivená spojnice 12"/>
          <p:cNvCxnSpPr/>
          <p:nvPr/>
        </p:nvCxnSpPr>
        <p:spPr>
          <a:xfrm flipV="1">
            <a:off x="4932040" y="2420888"/>
            <a:ext cx="1944216" cy="1304528"/>
          </a:xfrm>
          <a:prstGeom prst="curvedConnector3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2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Krok č. 3: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7" r="21739"/>
          <a:stretch/>
        </p:blipFill>
        <p:spPr>
          <a:xfrm>
            <a:off x="539552" y="1494970"/>
            <a:ext cx="4293705" cy="32405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1800" dirty="0" smtClean="0"/>
              <a:t>Na spodní části těla zahneme pletivo 2 cm dospodu.</a:t>
            </a:r>
            <a:endParaRPr lang="cs-CZ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8462"/>
            <a:ext cx="3266083" cy="4886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8" descr="OPVK_hor_zakladni_logolink_RGB_c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657600" cy="79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034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013176"/>
            <a:ext cx="5486400" cy="566738"/>
          </a:xfrm>
        </p:spPr>
        <p:txBody>
          <a:bodyPr/>
          <a:lstStyle/>
          <a:p>
            <a:r>
              <a:rPr lang="cs-CZ" dirty="0" smtClean="0"/>
              <a:t>Krok č. 4: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" t="8344" r="4839" b="22875"/>
          <a:stretch/>
        </p:blipFill>
        <p:spPr>
          <a:xfrm>
            <a:off x="1503152" y="1052737"/>
            <a:ext cx="6809001" cy="3888432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95536" y="5661248"/>
            <a:ext cx="5904656" cy="804862"/>
          </a:xfrm>
        </p:spPr>
        <p:txBody>
          <a:bodyPr>
            <a:normAutofit/>
          </a:bodyPr>
          <a:lstStyle/>
          <a:p>
            <a:r>
              <a:rPr lang="cs-CZ" sz="1800" dirty="0" smtClean="0"/>
              <a:t>Noviny nastříháme na proužky, které budou široké 4 až 5 cm.</a:t>
            </a:r>
            <a:endParaRPr lang="cs-CZ" sz="1800" dirty="0"/>
          </a:p>
        </p:txBody>
      </p:sp>
      <p:pic>
        <p:nvPicPr>
          <p:cNvPr id="6" name="Picture 8" descr="OPVK_hor_zakladni_logolink_RGB_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57600" cy="79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83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797152"/>
            <a:ext cx="5486400" cy="566738"/>
          </a:xfrm>
        </p:spPr>
        <p:txBody>
          <a:bodyPr/>
          <a:lstStyle/>
          <a:p>
            <a:r>
              <a:rPr lang="cs-CZ" dirty="0" smtClean="0"/>
              <a:t>Krok č. 5: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80" b="21374"/>
          <a:stretch/>
        </p:blipFill>
        <p:spPr>
          <a:xfrm>
            <a:off x="3419871" y="1052736"/>
            <a:ext cx="5088365" cy="4166368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23528" y="5367338"/>
            <a:ext cx="6955160" cy="804862"/>
          </a:xfrm>
        </p:spPr>
        <p:txBody>
          <a:bodyPr>
            <a:normAutofit/>
          </a:bodyPr>
          <a:lstStyle/>
          <a:p>
            <a:r>
              <a:rPr lang="cs-CZ" sz="1800" dirty="0" smtClean="0"/>
              <a:t>Novinové proužky navlhčíme lepidlem na tapety.</a:t>
            </a:r>
            <a:endParaRPr lang="cs-CZ" sz="1800" dirty="0"/>
          </a:p>
        </p:txBody>
      </p:sp>
      <p:pic>
        <p:nvPicPr>
          <p:cNvPr id="6" name="Picture 8" descr="OPVK_hor_zakladni_logolink_RGB_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57600" cy="79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565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725144"/>
            <a:ext cx="5486400" cy="566738"/>
          </a:xfrm>
        </p:spPr>
        <p:txBody>
          <a:bodyPr/>
          <a:lstStyle/>
          <a:p>
            <a:r>
              <a:rPr lang="cs-CZ" dirty="0" smtClean="0"/>
              <a:t>Krok č. 6:</a:t>
            </a:r>
            <a:endParaRPr lang="cs-CZ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7" t="22701" r="5168" b="7300"/>
          <a:stretch/>
        </p:blipFill>
        <p:spPr>
          <a:xfrm>
            <a:off x="899592" y="895239"/>
            <a:ext cx="1944216" cy="39223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51520" y="5301208"/>
            <a:ext cx="7704856" cy="804862"/>
          </a:xfrm>
        </p:spPr>
        <p:txBody>
          <a:bodyPr>
            <a:noAutofit/>
          </a:bodyPr>
          <a:lstStyle/>
          <a:p>
            <a:pPr algn="just"/>
            <a:r>
              <a:rPr lang="cs-CZ" sz="1800" dirty="0" smtClean="0"/>
              <a:t>Navlhčené proužky novin přikládáme postupně na tělo anděla, tímto způsobem vytvoříme 5 až 6 vrstev. Tělo necháme vyschnout, nejlépe do druhého </a:t>
            </a:r>
            <a:r>
              <a:rPr lang="cs-CZ" sz="1800" dirty="0"/>
              <a:t>d</a:t>
            </a:r>
            <a:r>
              <a:rPr lang="cs-CZ" sz="1800" dirty="0" smtClean="0"/>
              <a:t>ne. </a:t>
            </a:r>
            <a:endParaRPr lang="cs-CZ" sz="1800" dirty="0"/>
          </a:p>
        </p:txBody>
      </p:sp>
      <p:pic>
        <p:nvPicPr>
          <p:cNvPr id="6" name="Picture 8" descr="OPVK_hor_zakladni_logolink_RGB_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57600" cy="796925"/>
          </a:xfrm>
          <a:prstGeom prst="rect">
            <a:avLst/>
          </a:prstGeom>
          <a:noFill/>
        </p:spPr>
      </p:pic>
      <p:sp>
        <p:nvSpPr>
          <p:cNvPr id="7" name="Šipka doprava 6"/>
          <p:cNvSpPr/>
          <p:nvPr/>
        </p:nvSpPr>
        <p:spPr>
          <a:xfrm>
            <a:off x="3419872" y="2924944"/>
            <a:ext cx="978408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074" name="Picture 2" descr="C:\Users\Helena\Desktop\SAM_21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1" t="24522" r="26492" b="18146"/>
          <a:stretch/>
        </p:blipFill>
        <p:spPr bwMode="auto">
          <a:xfrm rot="5400000">
            <a:off x="4889563" y="1113646"/>
            <a:ext cx="3851566" cy="36225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62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ýchozí návrh">
  <a:themeElements>
    <a:clrScheme name="Výchozí návrh 16">
      <a:dk1>
        <a:srgbClr val="171A1B"/>
      </a:dk1>
      <a:lt1>
        <a:srgbClr val="F39900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8CAAA"/>
      </a:accent3>
      <a:accent4>
        <a:srgbClr val="121415"/>
      </a:accent4>
      <a:accent5>
        <a:srgbClr val="FFFFFF"/>
      </a:accent5>
      <a:accent6>
        <a:srgbClr val="E7E7E7"/>
      </a:accent6>
      <a:hlink>
        <a:srgbClr val="FFFFFF"/>
      </a:hlink>
      <a:folHlink>
        <a:srgbClr val="FFFFFF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5A58"/>
        </a:dk1>
        <a:lt1>
          <a:srgbClr val="FFFFFF"/>
        </a:lt1>
        <a:dk2>
          <a:srgbClr val="F3990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F8CAAA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4">
        <a:dk1>
          <a:srgbClr val="FFFFFF"/>
        </a:dk1>
        <a:lt1>
          <a:srgbClr val="FFFFFF"/>
        </a:lt1>
        <a:dk2>
          <a:srgbClr val="F39900"/>
        </a:dk2>
        <a:lt2>
          <a:srgbClr val="171A1B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DADADA"/>
        </a:accent4>
        <a:accent5>
          <a:srgbClr val="FFFFFF"/>
        </a:accent5>
        <a:accent6>
          <a:srgbClr val="E7E7E7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5">
        <a:dk1>
          <a:srgbClr val="171A1B"/>
        </a:dk1>
        <a:lt1>
          <a:srgbClr val="F39900"/>
        </a:lt1>
        <a:dk2>
          <a:srgbClr val="171A1B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121415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16">
        <a:dk1>
          <a:srgbClr val="171A1B"/>
        </a:dk1>
        <a:lt1>
          <a:srgbClr val="F39900"/>
        </a:lt1>
        <a:dk2>
          <a:srgbClr val="FFFFFF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121415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</TotalTime>
  <Words>443</Words>
  <Application>Microsoft Office PowerPoint</Application>
  <PresentationFormat>Předvádění na obrazovce (4:3)</PresentationFormat>
  <Paragraphs>51</Paragraphs>
  <Slides>18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18</vt:i4>
      </vt:variant>
    </vt:vector>
  </HeadingPairs>
  <TitlesOfParts>
    <vt:vector size="20" baseType="lpstr">
      <vt:lpstr>Motiv systému Office</vt:lpstr>
      <vt:lpstr>Výchozí návrh</vt:lpstr>
      <vt:lpstr>Anděl</vt:lpstr>
      <vt:lpstr>Anotace:</vt:lpstr>
      <vt:lpstr>Pomůcky:</vt:lpstr>
      <vt:lpstr>Krok č. 1:</vt:lpstr>
      <vt:lpstr>Krok č. 2:</vt:lpstr>
      <vt:lpstr>Krok č. 3:</vt:lpstr>
      <vt:lpstr>Krok č. 4:</vt:lpstr>
      <vt:lpstr>Krok č. 5:</vt:lpstr>
      <vt:lpstr>Krok č. 6:</vt:lpstr>
      <vt:lpstr>Krok č. 7:</vt:lpstr>
      <vt:lpstr>Krok č. 8:</vt:lpstr>
      <vt:lpstr>Krok č. 9:</vt:lpstr>
      <vt:lpstr>Krok č. 10:</vt:lpstr>
      <vt:lpstr>Krok č. 11:</vt:lpstr>
      <vt:lpstr>Krok č. 12:</vt:lpstr>
      <vt:lpstr>Krok č.: 13</vt:lpstr>
      <vt:lpstr>Výsledek</vt:lpstr>
      <vt:lpstr>  POUŽITÉ ZDROJE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Pomůcky:</dc:title>
  <dc:creator>Helena</dc:creator>
  <cp:lastModifiedBy>Helena</cp:lastModifiedBy>
  <cp:revision>23</cp:revision>
  <dcterms:created xsi:type="dcterms:W3CDTF">2013-04-25T13:14:56Z</dcterms:created>
  <dcterms:modified xsi:type="dcterms:W3CDTF">2013-05-01T05:30:00Z</dcterms:modified>
</cp:coreProperties>
</file>