
<file path=[Content_Types].xml><?xml version="1.0" encoding="utf-8"?>
<Types xmlns="http://schemas.openxmlformats.org/package/2006/content-types">
  <Override PartName="/ppt/slideMasters/slideMaster2.xml" ContentType="application/vnd.openxmlformats-officedocument.presentationml.slideMaster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22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</p:sldMasterIdLst>
  <p:sldIdLst>
    <p:sldId id="264" r:id="rId3"/>
    <p:sldId id="265" r:id="rId4"/>
    <p:sldId id="256" r:id="rId5"/>
    <p:sldId id="257" r:id="rId6"/>
    <p:sldId id="258" r:id="rId7"/>
    <p:sldId id="259" r:id="rId8"/>
    <p:sldId id="260" r:id="rId9"/>
    <p:sldId id="261" r:id="rId10"/>
    <p:sldId id="266" r:id="rId11"/>
    <p:sldId id="268" r:id="rId12"/>
    <p:sldId id="267" r:id="rId13"/>
    <p:sldId id="263" r:id="rId14"/>
  </p:sldIdLst>
  <p:sldSz cx="9144000" cy="6858000" type="screen4x3"/>
  <p:notesSz cx="6858000" cy="9144000"/>
  <p:defaultTextStyle>
    <a:defPPr>
      <a:defRPr lang="cs-CZ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139" autoAdjust="0"/>
  </p:normalViewPr>
  <p:slideViewPr>
    <p:cSldViewPr>
      <p:cViewPr>
        <p:scale>
          <a:sx n="75" d="100"/>
          <a:sy n="75" d="100"/>
        </p:scale>
        <p:origin x="-1152" y="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tableStyles" Target="tableStyle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presProps" Target="presProps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cs-CZ" smtClean="0"/>
              <a:t>Klepnutím lze upravit styl předlohy podnadpisů.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pPr/>
              <a:t>19.8.2013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pPr/>
              <a:t>19.8.2013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pPr/>
              <a:t>19.8.2013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pPr/>
              <a:t>19.8.2013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pPr/>
              <a:t>19.8.2013</a:t>
            </a:fld>
            <a:endParaRPr lang="cs-CZ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pPr/>
              <a:t>19.8.2013</a:t>
            </a:fld>
            <a:endParaRPr lang="cs-CZ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pPr/>
              <a:t>19.8.2013</a:t>
            </a:fld>
            <a:endParaRPr lang="cs-CZ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pPr/>
              <a:t>19.8.2013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Klepnutím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pPr/>
              <a:t>19.8.2013</a:t>
            </a:fld>
            <a:endParaRPr lang="cs-CZ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pPr/>
              <a:t>19.8.2013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EC1D4A-A796-47C3-A63E-CE236FB377E2}" type="datetimeFigureOut">
              <a:rPr lang="cs-CZ" smtClean="0"/>
              <a:pPr/>
              <a:t>19.8.2013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C57A5DF-1266-40EA-9282-1E66B9DE06C0}" type="slidenum">
              <a:rPr lang="cs-CZ" smtClean="0"/>
              <a:pPr/>
              <a:t>‹#›</a:t>
            </a:fld>
            <a:endParaRPr lang="cs-CZ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cs-CZ" smtClean="0"/>
              <a:t>Kliknutím lze upravit styl předlohy.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F6FE971-43C4-452F-9D38-107C92DCE28D}" type="slidenum">
              <a:rPr lang="cs-CZ">
                <a:solidFill>
                  <a:srgbClr val="171A1B"/>
                </a:solidFill>
              </a:rPr>
              <a:pPr/>
              <a:t>‹#›</a:t>
            </a:fld>
            <a:endParaRPr lang="cs-CZ">
              <a:solidFill>
                <a:srgbClr val="171A1B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3280711839"/>
      </p:ext>
    </p:extLst>
  </p:cSld>
  <p:clrMapOvr>
    <a:masterClrMapping/>
  </p:clrMapOvr>
  <p:transition>
    <p:push/>
  </p:transition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E0DA72E-A14C-436C-8998-E2A39BA1590F}" type="slidenum">
              <a:rPr lang="cs-CZ">
                <a:solidFill>
                  <a:srgbClr val="171A1B"/>
                </a:solidFill>
              </a:rPr>
              <a:pPr/>
              <a:t>‹#›</a:t>
            </a:fld>
            <a:endParaRPr lang="cs-CZ">
              <a:solidFill>
                <a:srgbClr val="171A1B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4248832880"/>
      </p:ext>
    </p:extLst>
  </p:cSld>
  <p:clrMapOvr>
    <a:masterClrMapping/>
  </p:clrMapOvr>
  <p:transition>
    <p:push/>
  </p:transition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Záhlaví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04324F45-8B63-4C5D-80FE-26203270D6C1}" type="slidenum">
              <a:rPr lang="cs-CZ">
                <a:solidFill>
                  <a:srgbClr val="171A1B"/>
                </a:solidFill>
              </a:rPr>
              <a:pPr/>
              <a:t>‹#›</a:t>
            </a:fld>
            <a:endParaRPr lang="cs-CZ">
              <a:solidFill>
                <a:srgbClr val="171A1B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3208851296"/>
      </p:ext>
    </p:extLst>
  </p:cSld>
  <p:clrMapOvr>
    <a:masterClrMapping/>
  </p:clrMapOvr>
  <p:transition>
    <p:push/>
  </p:transition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a obsah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665F6CE-A5C1-4BFD-A651-955A70D6F0A0}" type="slidenum">
              <a:rPr lang="cs-CZ">
                <a:solidFill>
                  <a:srgbClr val="171A1B"/>
                </a:solidFill>
              </a:rPr>
              <a:pPr/>
              <a:t>‹#›</a:t>
            </a:fld>
            <a:endParaRPr lang="cs-CZ">
              <a:solidFill>
                <a:srgbClr val="171A1B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276798726"/>
      </p:ext>
    </p:extLst>
  </p:cSld>
  <p:clrMapOvr>
    <a:masterClrMapping/>
  </p:clrMapOvr>
  <p:transition>
    <p:push/>
  </p:transition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F7FBD5D-B9E0-4123-92D9-5C74EF83434C}" type="slidenum">
              <a:rPr lang="cs-CZ">
                <a:solidFill>
                  <a:srgbClr val="171A1B"/>
                </a:solidFill>
              </a:rPr>
              <a:pPr/>
              <a:t>‹#›</a:t>
            </a:fld>
            <a:endParaRPr lang="cs-CZ">
              <a:solidFill>
                <a:srgbClr val="171A1B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3550231444"/>
      </p:ext>
    </p:extLst>
  </p:cSld>
  <p:clrMapOvr>
    <a:masterClrMapping/>
  </p:clrMapOvr>
  <p:transition>
    <p:push/>
  </p:transition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Pouze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ABD49DB-0A30-4304-A2DA-C5D6FA5217C5}" type="slidenum">
              <a:rPr lang="cs-CZ">
                <a:solidFill>
                  <a:srgbClr val="171A1B"/>
                </a:solidFill>
              </a:rPr>
              <a:pPr/>
              <a:t>‹#›</a:t>
            </a:fld>
            <a:endParaRPr lang="cs-CZ">
              <a:solidFill>
                <a:srgbClr val="171A1B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629774460"/>
      </p:ext>
    </p:extLst>
  </p:cSld>
  <p:clrMapOvr>
    <a:masterClrMapping/>
  </p:clrMapOvr>
  <p:transition>
    <p:push/>
  </p:transition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924B799-3FD6-4AB9-91E1-D1EB78ED2925}" type="slidenum">
              <a:rPr lang="cs-CZ">
                <a:solidFill>
                  <a:srgbClr val="171A1B"/>
                </a:solidFill>
              </a:rPr>
              <a:pPr/>
              <a:t>‹#›</a:t>
            </a:fld>
            <a:endParaRPr lang="cs-CZ">
              <a:solidFill>
                <a:srgbClr val="171A1B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2694245629"/>
      </p:ext>
    </p:extLst>
  </p:cSld>
  <p:clrMapOvr>
    <a:masterClrMapping/>
  </p:clrMapOvr>
  <p:transition>
    <p:push/>
  </p:transition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594B1108-FAEE-47E8-81BB-D371C908C896}" type="slidenum">
              <a:rPr lang="cs-CZ">
                <a:solidFill>
                  <a:srgbClr val="171A1B"/>
                </a:solidFill>
              </a:rPr>
              <a:pPr/>
              <a:t>‹#›</a:t>
            </a:fld>
            <a:endParaRPr lang="cs-CZ">
              <a:solidFill>
                <a:srgbClr val="171A1B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3529574767"/>
      </p:ext>
    </p:extLst>
  </p:cSld>
  <p:clrMapOvr>
    <a:masterClrMapping/>
  </p:clrMapOvr>
  <p:transition>
    <p:push/>
  </p:transition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obrázek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cs-CZ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cs-CZ" smtClean="0"/>
              <a:t>Kliknutím lze upravit styly předlohy textu.</a:t>
            </a:r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6CEFDD2-BD99-474A-A205-2D5C62BE9D4E}" type="slidenum">
              <a:rPr lang="cs-CZ">
                <a:solidFill>
                  <a:srgbClr val="171A1B"/>
                </a:solidFill>
              </a:rPr>
              <a:pPr/>
              <a:t>‹#›</a:t>
            </a:fld>
            <a:endParaRPr lang="cs-CZ">
              <a:solidFill>
                <a:srgbClr val="171A1B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31931722"/>
      </p:ext>
    </p:extLst>
  </p:cSld>
  <p:clrMapOvr>
    <a:masterClrMapping/>
  </p:clrMapOvr>
  <p:transition>
    <p:push/>
  </p:transition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8892053-331F-40F6-BE52-83F7B8BA1E39}" type="slidenum">
              <a:rPr lang="cs-CZ">
                <a:solidFill>
                  <a:srgbClr val="171A1B"/>
                </a:solidFill>
              </a:rPr>
              <a:pPr/>
              <a:t>‹#›</a:t>
            </a:fld>
            <a:endParaRPr lang="cs-CZ">
              <a:solidFill>
                <a:srgbClr val="171A1B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923858209"/>
      </p:ext>
    </p:extLst>
  </p:cSld>
  <p:clrMapOvr>
    <a:masterClrMapping/>
  </p:clrMapOvr>
  <p:transition>
    <p:push/>
  </p:transition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cs-CZ" smtClean="0"/>
              <a:t>Kliknutím lze upravit styl.</a:t>
            </a:r>
            <a:endParaRPr lang="cs-CZ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cs-CZ" smtClean="0"/>
              <a:t>Kliknutím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cs-CZ">
              <a:solidFill>
                <a:srgbClr val="171A1B"/>
              </a:solidFill>
            </a:endParaRPr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D1134206-826D-45E6-B075-4F9582C85143}" type="slidenum">
              <a:rPr lang="cs-CZ">
                <a:solidFill>
                  <a:srgbClr val="171A1B"/>
                </a:solidFill>
              </a:rPr>
              <a:pPr/>
              <a:t>‹#›</a:t>
            </a:fld>
            <a:endParaRPr lang="cs-CZ">
              <a:solidFill>
                <a:srgbClr val="171A1B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4260043128"/>
      </p:ext>
    </p:extLst>
  </p:cSld>
  <p:clrMapOvr>
    <a:masterClrMapping/>
  </p:clrMapOvr>
  <p:transition>
    <p:push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nadpis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cs-CZ" smtClean="0"/>
              <a:t>Klepnutím lze upravit styl předlohy nadpisů.</a:t>
            </a:r>
            <a:endParaRPr lang="cs-CZ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  <a:endParaRPr lang="cs-CZ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5EC1D4A-A796-47C3-A63E-CE236FB377E2}" type="datetimeFigureOut">
              <a:rPr lang="cs-CZ" smtClean="0"/>
              <a:pPr/>
              <a:t>19.8.2013</a:t>
            </a:fld>
            <a:endParaRPr lang="cs-CZ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cs-CZ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C57A5DF-1266-40EA-9282-1E66B9DE06C0}" type="slidenum">
              <a:rPr lang="cs-CZ" smtClean="0"/>
              <a:pPr/>
              <a:t>‹#›</a:t>
            </a:fld>
            <a:endParaRPr lang="cs-CZ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cs-CZ" smtClean="0"/>
              <a:t>Klepnutím lze upravit styl předlohy nadpisů.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cs-CZ" smtClean="0"/>
              <a:t>Klepnutím lze upravit styly předlohy textu.</a:t>
            </a:r>
          </a:p>
          <a:p>
            <a:pPr lvl="1"/>
            <a:r>
              <a:rPr lang="cs-CZ" smtClean="0"/>
              <a:t>Druhá úroveň</a:t>
            </a:r>
          </a:p>
          <a:p>
            <a:pPr lvl="2"/>
            <a:r>
              <a:rPr lang="cs-CZ" smtClean="0"/>
              <a:t>Třetí úroveň</a:t>
            </a:r>
          </a:p>
          <a:p>
            <a:pPr lvl="3"/>
            <a:r>
              <a:rPr lang="cs-CZ" smtClean="0"/>
              <a:t>Čtvrtá úroveň</a:t>
            </a:r>
          </a:p>
          <a:p>
            <a:pPr lvl="4"/>
            <a:r>
              <a:rPr lang="cs-CZ" smtClean="0"/>
              <a:t>Pátá úroveň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endParaRPr lang="cs-CZ" smtClean="0">
              <a:solidFill>
                <a:srgbClr val="171A1B"/>
              </a:solidFill>
            </a:endParaRPr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endParaRPr lang="cs-CZ" smtClean="0">
              <a:solidFill>
                <a:srgbClr val="171A1B"/>
              </a:solidFill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fld id="{BF8EF4D9-67F9-4B20-A094-0D697C0366F6}" type="slidenum">
              <a:rPr lang="cs-CZ" smtClean="0">
                <a:solidFill>
                  <a:srgbClr val="171A1B"/>
                </a:solidFill>
              </a:rPr>
              <a:pPr fontAlgn="base">
                <a:spcBef>
                  <a:spcPct val="0"/>
                </a:spcBef>
                <a:spcAft>
                  <a:spcPct val="0"/>
                </a:spcAft>
              </a:pPr>
              <a:t>‹#›</a:t>
            </a:fld>
            <a:endParaRPr lang="cs-CZ" smtClean="0">
              <a:solidFill>
                <a:srgbClr val="171A1B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74830159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ransition>
    <p:push/>
  </p:transition>
  <p:timing>
    <p:tnLst>
      <p:par>
        <p:cTn id="1" dur="indefinite" restart="never" nodeType="tmRoot"/>
      </p:par>
    </p:tnLst>
  </p:timing>
  <p:txStyles>
    <p:titleStyle>
      <a:lvl1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fontAlgn="base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fontAlgn="base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fontAlgn="base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fontAlgn="base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cs-CZ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9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9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6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8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10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12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Rectangle 2"/>
          <p:cNvSpPr>
            <a:spLocks noGrp="1" noChangeArrowheads="1"/>
          </p:cNvSpPr>
          <p:nvPr>
            <p:ph type="ctrTitle"/>
          </p:nvPr>
        </p:nvSpPr>
        <p:spPr>
          <a:xfrm>
            <a:off x="323528" y="2983587"/>
            <a:ext cx="8496944" cy="914400"/>
          </a:xfrm>
        </p:spPr>
        <p:txBody>
          <a:bodyPr/>
          <a:lstStyle/>
          <a:p>
            <a:r>
              <a:rPr lang="cs-CZ" sz="4800" b="1" dirty="0" smtClean="0">
                <a:effectLst>
                  <a:outerShdw blurRad="38100" dist="38100" dir="2700000" algn="tl">
                    <a:srgbClr val="000000"/>
                  </a:outerShdw>
                </a:effectLst>
              </a:rPr>
              <a:t>Krmítko z kartonu od mléka</a:t>
            </a:r>
            <a:endParaRPr lang="cs-CZ" sz="4800" b="1" dirty="0">
              <a:effectLst>
                <a:outerShdw blurRad="38100" dist="38100" dir="2700000" algn="tl">
                  <a:srgbClr val="000000"/>
                </a:outerShdw>
              </a:effectLst>
            </a:endParaRPr>
          </a:p>
        </p:txBody>
      </p:sp>
      <p:pic>
        <p:nvPicPr>
          <p:cNvPr id="4100" name="Picture 4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4103" name="Text Box 7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</a:pPr>
            <a:endParaRPr lang="cs-CZ" smtClean="0">
              <a:solidFill>
                <a:srgbClr val="171A1B"/>
              </a:solidFill>
            </a:endParaRPr>
          </a:p>
        </p:txBody>
      </p:sp>
      <p:sp>
        <p:nvSpPr>
          <p:cNvPr id="4110" name="Text Box 14"/>
          <p:cNvSpPr txBox="1">
            <a:spLocks noChangeArrowheads="1"/>
          </p:cNvSpPr>
          <p:nvPr/>
        </p:nvSpPr>
        <p:spPr bwMode="auto">
          <a:xfrm>
            <a:off x="0" y="4572000"/>
            <a:ext cx="9144000" cy="646331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cs-CZ" b="1" dirty="0" smtClean="0">
                <a:solidFill>
                  <a:srgbClr val="171A1B"/>
                </a:solidFill>
              </a:rPr>
              <a:t>Autor: Mgr. Helena </a:t>
            </a:r>
            <a:r>
              <a:rPr lang="cs-CZ" b="1" dirty="0" err="1" smtClean="0">
                <a:solidFill>
                  <a:srgbClr val="171A1B"/>
                </a:solidFill>
              </a:rPr>
              <a:t>Uhříková</a:t>
            </a:r>
            <a:endParaRPr lang="cs-CZ" dirty="0" smtClean="0">
              <a:solidFill>
                <a:srgbClr val="171A1B"/>
              </a:solidFill>
            </a:endParaRPr>
          </a:p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cs-CZ" dirty="0" smtClean="0">
                <a:solidFill>
                  <a:srgbClr val="171A1B"/>
                </a:solidFill>
              </a:rPr>
              <a:t>Škola: Základní škola Fryšták, okres Zlín, příspěvková organizace</a:t>
            </a:r>
          </a:p>
        </p:txBody>
      </p:sp>
      <p:sp>
        <p:nvSpPr>
          <p:cNvPr id="4113" name="Text Box 17"/>
          <p:cNvSpPr txBox="1">
            <a:spLocks noChangeArrowheads="1"/>
          </p:cNvSpPr>
          <p:nvPr/>
        </p:nvSpPr>
        <p:spPr bwMode="auto">
          <a:xfrm>
            <a:off x="0" y="2057400"/>
            <a:ext cx="9144000" cy="823913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xmlns="" w="9525" algn="ctr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cs-CZ" dirty="0" smtClean="0">
                <a:solidFill>
                  <a:srgbClr val="171A1B"/>
                </a:solidFill>
              </a:rPr>
              <a:t>Registrační číslo projektu: CZ.1.07/1.1.38/02.0025</a:t>
            </a:r>
          </a:p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cs-CZ" dirty="0" smtClean="0">
                <a:solidFill>
                  <a:srgbClr val="171A1B"/>
                </a:solidFill>
              </a:rPr>
              <a:t>Název projektu: Modernizace výuky na ZŠ Slušovice, Fryšták, Kašava a Velehrad</a:t>
            </a:r>
          </a:p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cs-CZ" sz="1200" dirty="0" smtClean="0">
                <a:solidFill>
                  <a:srgbClr val="171A1B"/>
                </a:solidFill>
              </a:rPr>
              <a:t>Tento projekt je spolufinancován z Evropského sociálního fondu a státního rozpočtu České republiky.</a:t>
            </a:r>
          </a:p>
        </p:txBody>
      </p:sp>
      <p:sp>
        <p:nvSpPr>
          <p:cNvPr id="2" name="Obdélník 1"/>
          <p:cNvSpPr/>
          <p:nvPr/>
        </p:nvSpPr>
        <p:spPr>
          <a:xfrm>
            <a:off x="1072101" y="3898419"/>
            <a:ext cx="691727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</a:pPr>
            <a:r>
              <a:rPr lang="pl-PL" b="1" dirty="0" smtClean="0">
                <a:solidFill>
                  <a:srgbClr val="171A1B"/>
                </a:solidFill>
              </a:rPr>
              <a:t>PČ_013_Kombinovaná technika_Krmítko z kartonu od mléka</a:t>
            </a:r>
            <a:endParaRPr lang="cs-CZ" b="1" dirty="0" smtClean="0">
              <a:solidFill>
                <a:srgbClr val="171A1B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4225906076"/>
      </p:ext>
    </p:extLst>
  </p:cSld>
  <p:clrMapOvr>
    <a:masterClrMapping/>
  </p:clrMapOvr>
  <p:transition>
    <p:push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Rectangle 2"/>
          <p:cNvSpPr>
            <a:spLocks noGrp="1" noChangeArrowheads="1"/>
          </p:cNvSpPr>
          <p:nvPr>
            <p:ph type="ctrTitle"/>
          </p:nvPr>
        </p:nvSpPr>
        <p:spPr/>
        <p:txBody>
          <a:bodyPr/>
          <a:lstStyle/>
          <a:p>
            <a:r>
              <a:rPr lang="cs-CZ" sz="4800" b="1">
                <a:effectLst>
                  <a:outerShdw blurRad="38100" dist="38100" dir="2700000" algn="tl">
                    <a:srgbClr val="000000"/>
                  </a:outerShdw>
                </a:effectLst>
              </a:rPr>
              <a:t>Anotace:</a:t>
            </a:r>
          </a:p>
        </p:txBody>
      </p:sp>
      <p:pic>
        <p:nvPicPr>
          <p:cNvPr id="90115" name="Picture 3" descr="OPVK_hor_zakladni_logolink_RGB_cz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752600" y="609600"/>
            <a:ext cx="5575300" cy="12176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</a:extLst>
        </p:spPr>
      </p:pic>
      <p:sp>
        <p:nvSpPr>
          <p:cNvPr id="90116" name="Text Box 4"/>
          <p:cNvSpPr txBox="1">
            <a:spLocks noChangeArrowheads="1"/>
          </p:cNvSpPr>
          <p:nvPr/>
        </p:nvSpPr>
        <p:spPr bwMode="auto">
          <a:xfrm>
            <a:off x="9072563" y="4760913"/>
            <a:ext cx="18415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</a:pPr>
            <a:endParaRPr lang="cs-CZ" smtClean="0">
              <a:solidFill>
                <a:srgbClr val="171A1B"/>
              </a:solidFill>
            </a:endParaRPr>
          </a:p>
        </p:txBody>
      </p:sp>
      <p:sp>
        <p:nvSpPr>
          <p:cNvPr id="90117" name="Text Box 5"/>
          <p:cNvSpPr txBox="1">
            <a:spLocks noChangeArrowheads="1"/>
          </p:cNvSpPr>
          <p:nvPr/>
        </p:nvSpPr>
        <p:spPr bwMode="auto">
          <a:xfrm>
            <a:off x="0" y="3505200"/>
            <a:ext cx="9144000" cy="1477328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lIns="738000" rIns="738000">
            <a:spAutoFit/>
          </a:bodyPr>
          <a:lstStyle/>
          <a:p>
            <a:pPr marL="266700" indent="-266700" fontAlgn="base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q"/>
            </a:pPr>
            <a:r>
              <a:rPr lang="cs-CZ" dirty="0" smtClean="0">
                <a:solidFill>
                  <a:srgbClr val="171A1B"/>
                </a:solidFill>
              </a:rPr>
              <a:t>Digitální učební materiál popisuje </a:t>
            </a:r>
            <a:r>
              <a:rPr lang="cs-CZ" dirty="0">
                <a:solidFill>
                  <a:srgbClr val="171A1B"/>
                </a:solidFill>
              </a:rPr>
              <a:t>pracovní </a:t>
            </a:r>
            <a:r>
              <a:rPr lang="cs-CZ" dirty="0" smtClean="0">
                <a:solidFill>
                  <a:srgbClr val="171A1B"/>
                </a:solidFill>
              </a:rPr>
              <a:t>postup výroby krmítka pro ptáky.</a:t>
            </a:r>
          </a:p>
          <a:p>
            <a:pPr marL="266700" indent="-266700" fontAlgn="base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q"/>
            </a:pPr>
            <a:r>
              <a:rPr lang="cs-CZ" dirty="0" smtClean="0">
                <a:solidFill>
                  <a:srgbClr val="171A1B"/>
                </a:solidFill>
              </a:rPr>
              <a:t>Materiál vysvětluje celý pracovní postup výroby krmítka, žáci využívají techniku stříhání, lepení, natírání, pracují s přírodním materiálem.</a:t>
            </a:r>
          </a:p>
          <a:p>
            <a:pPr marL="266700" indent="-266700" fontAlgn="base">
              <a:spcBef>
                <a:spcPct val="0"/>
              </a:spcBef>
              <a:spcAft>
                <a:spcPct val="0"/>
              </a:spcAft>
              <a:buFont typeface="Wingdings" pitchFamily="2" charset="2"/>
              <a:buChar char="q"/>
            </a:pPr>
            <a:r>
              <a:rPr lang="cs-CZ" dirty="0" smtClean="0">
                <a:solidFill>
                  <a:srgbClr val="171A1B"/>
                </a:solidFill>
              </a:rPr>
              <a:t>Je určen pro předmět pracovní činnosti a 4. – 5. ročník.</a:t>
            </a:r>
          </a:p>
        </p:txBody>
      </p:sp>
    </p:spTree>
    <p:extLst>
      <p:ext uri="{BB962C8B-B14F-4D97-AF65-F5344CB8AC3E}">
        <p14:creationId xmlns:p14="http://schemas.microsoft.com/office/powerpoint/2010/main" xmlns="" val="2854774530"/>
      </p:ext>
    </p:extLst>
  </p:cSld>
  <p:clrMapOvr>
    <a:masterClrMapping/>
  </p:clrMapOvr>
  <p:transition>
    <p:push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Nadpis 3"/>
          <p:cNvSpPr>
            <a:spLocks noGrp="1"/>
          </p:cNvSpPr>
          <p:nvPr>
            <p:ph type="title"/>
          </p:nvPr>
        </p:nvSpPr>
        <p:spPr>
          <a:xfrm>
            <a:off x="107504" y="830849"/>
            <a:ext cx="5486400" cy="566738"/>
          </a:xfrm>
        </p:spPr>
        <p:txBody>
          <a:bodyPr/>
          <a:lstStyle/>
          <a:p>
            <a:r>
              <a:rPr lang="cs-CZ" dirty="0" smtClean="0"/>
              <a:t>Pomůcky:</a:t>
            </a:r>
            <a:endParaRPr lang="cs-CZ" dirty="0"/>
          </a:p>
        </p:txBody>
      </p:sp>
      <p:sp>
        <p:nvSpPr>
          <p:cNvPr id="6" name="Zástupný symbol pro text 5"/>
          <p:cNvSpPr>
            <a:spLocks noGrp="1"/>
          </p:cNvSpPr>
          <p:nvPr>
            <p:ph type="body" sz="half" idx="2"/>
          </p:nvPr>
        </p:nvSpPr>
        <p:spPr>
          <a:xfrm>
            <a:off x="107503" y="1484784"/>
            <a:ext cx="8577095" cy="804862"/>
          </a:xfrm>
        </p:spPr>
        <p:txBody>
          <a:bodyPr>
            <a:normAutofit fontScale="92500"/>
          </a:bodyPr>
          <a:lstStyle/>
          <a:p>
            <a:r>
              <a:rPr lang="cs-CZ" sz="1800" dirty="0" smtClean="0"/>
              <a:t>nůžky, karton od džusu nebo mléka o objemu 1 litr, štětec, dřevěný klacík, temperové barvy, latexová barva, vysouvací nůž, březová kůra, karton, lepidlo Herkules, drát nebo silonová struna</a:t>
            </a:r>
            <a:endParaRPr lang="cs-CZ" sz="1800" dirty="0"/>
          </a:p>
        </p:txBody>
      </p:sp>
      <p:pic>
        <p:nvPicPr>
          <p:cNvPr id="7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3657600" cy="796925"/>
          </a:xfrm>
          <a:prstGeom prst="rect">
            <a:avLst/>
          </a:prstGeom>
          <a:noFill/>
        </p:spPr>
      </p:pic>
      <p:pic>
        <p:nvPicPr>
          <p:cNvPr id="5" name="Obrázek 4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10295" t="8191" r="5174" b="5498"/>
          <a:stretch/>
        </p:blipFill>
        <p:spPr>
          <a:xfrm>
            <a:off x="3419872" y="2348880"/>
            <a:ext cx="5264727" cy="4031673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xmlns="" val="32070026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07504" y="937812"/>
            <a:ext cx="5486400" cy="566738"/>
          </a:xfrm>
        </p:spPr>
        <p:txBody>
          <a:bodyPr/>
          <a:lstStyle/>
          <a:p>
            <a:r>
              <a:rPr lang="cs-CZ" dirty="0" smtClean="0"/>
              <a:t>1. krok:</a:t>
            </a:r>
            <a:endParaRPr lang="cs-CZ" dirty="0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71007" y="1556792"/>
            <a:ext cx="7920880" cy="804862"/>
          </a:xfrm>
        </p:spPr>
        <p:txBody>
          <a:bodyPr>
            <a:normAutofit/>
          </a:bodyPr>
          <a:lstStyle/>
          <a:p>
            <a:pPr marL="285750" indent="-285750">
              <a:buFont typeface="Arial" pitchFamily="34" charset="0"/>
              <a:buChar char="•"/>
            </a:pPr>
            <a:r>
              <a:rPr lang="cs-CZ" sz="1800" dirty="0"/>
              <a:t>Z</a:t>
            </a:r>
            <a:r>
              <a:rPr lang="cs-CZ" sz="1800" dirty="0" smtClean="0"/>
              <a:t> tvrdého papíru si vytvoříme šablonu (rozměry viz. obrázek).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cs-CZ" sz="1800" dirty="0" smtClean="0"/>
              <a:t>Podle šablony vystřihneme na protilehlých stranách krabice dva otvory.</a:t>
            </a:r>
            <a:endParaRPr lang="cs-CZ" sz="1800" dirty="0"/>
          </a:p>
        </p:txBody>
      </p:sp>
      <p:pic>
        <p:nvPicPr>
          <p:cNvPr id="5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3657600" cy="796925"/>
          </a:xfrm>
          <a:prstGeom prst="rect">
            <a:avLst/>
          </a:prstGeom>
          <a:noFill/>
        </p:spPr>
      </p:pic>
      <p:sp>
        <p:nvSpPr>
          <p:cNvPr id="3" name="Vývojový diagram: zpoždění 2"/>
          <p:cNvSpPr/>
          <p:nvPr/>
        </p:nvSpPr>
        <p:spPr>
          <a:xfrm rot="16200000" flipV="1">
            <a:off x="254051" y="4041068"/>
            <a:ext cx="2605069" cy="2101013"/>
          </a:xfrm>
          <a:prstGeom prst="flowChartDelay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pic>
        <p:nvPicPr>
          <p:cNvPr id="6" name="Obrázek 5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11798" t="7677" r="27104" b="6666"/>
          <a:stretch/>
        </p:blipFill>
        <p:spPr>
          <a:xfrm>
            <a:off x="6516216" y="2317584"/>
            <a:ext cx="2160240" cy="4038116"/>
          </a:xfrm>
          <a:prstGeom prst="rect">
            <a:avLst/>
          </a:prstGeom>
        </p:spPr>
      </p:pic>
      <p:cxnSp>
        <p:nvCxnSpPr>
          <p:cNvPr id="9" name="Přímá spojnice 8"/>
          <p:cNvCxnSpPr/>
          <p:nvPr/>
        </p:nvCxnSpPr>
        <p:spPr>
          <a:xfrm>
            <a:off x="1506278" y="3756039"/>
            <a:ext cx="1769578" cy="0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2" name="Přímá spojnice 11"/>
          <p:cNvCxnSpPr/>
          <p:nvPr/>
        </p:nvCxnSpPr>
        <p:spPr>
          <a:xfrm>
            <a:off x="1556585" y="6394109"/>
            <a:ext cx="1769578" cy="0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5" name="Přímá spojnice se šipkou 14"/>
          <p:cNvCxnSpPr/>
          <p:nvPr/>
        </p:nvCxnSpPr>
        <p:spPr>
          <a:xfrm>
            <a:off x="2987824" y="3756039"/>
            <a:ext cx="0" cy="263807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Přímá spojnice se šipkou 15"/>
          <p:cNvCxnSpPr/>
          <p:nvPr/>
        </p:nvCxnSpPr>
        <p:spPr>
          <a:xfrm flipV="1">
            <a:off x="2987824" y="3756039"/>
            <a:ext cx="1425" cy="2553591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7" name="TextovéPole 16"/>
          <p:cNvSpPr txBox="1"/>
          <p:nvPr/>
        </p:nvSpPr>
        <p:spPr>
          <a:xfrm>
            <a:off x="2989249" y="4797152"/>
            <a:ext cx="14401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dirty="0" smtClean="0"/>
              <a:t>70 mm</a:t>
            </a:r>
            <a:endParaRPr lang="cs-CZ" dirty="0"/>
          </a:p>
        </p:txBody>
      </p:sp>
      <p:cxnSp>
        <p:nvCxnSpPr>
          <p:cNvPr id="18" name="Přímá spojnice 17"/>
          <p:cNvCxnSpPr/>
          <p:nvPr/>
        </p:nvCxnSpPr>
        <p:spPr>
          <a:xfrm rot="16200000" flipV="1">
            <a:off x="-378711" y="4097029"/>
            <a:ext cx="1769578" cy="0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9" name="Přímá spojnice 18"/>
          <p:cNvCxnSpPr/>
          <p:nvPr/>
        </p:nvCxnSpPr>
        <p:spPr>
          <a:xfrm rot="16200000" flipV="1">
            <a:off x="1722303" y="4097029"/>
            <a:ext cx="1769578" cy="0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1" name="Přímá spojnice se šipkou 20"/>
          <p:cNvCxnSpPr/>
          <p:nvPr/>
        </p:nvCxnSpPr>
        <p:spPr>
          <a:xfrm>
            <a:off x="506077" y="3429000"/>
            <a:ext cx="2101015" cy="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2" name="Přímá spojnice se šipkou 21"/>
          <p:cNvCxnSpPr/>
          <p:nvPr/>
        </p:nvCxnSpPr>
        <p:spPr>
          <a:xfrm flipH="1">
            <a:off x="506078" y="3429000"/>
            <a:ext cx="2055584" cy="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23" name="TextovéPole 22"/>
          <p:cNvSpPr txBox="1"/>
          <p:nvPr/>
        </p:nvSpPr>
        <p:spPr>
          <a:xfrm>
            <a:off x="836504" y="3027574"/>
            <a:ext cx="14401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s-CZ" dirty="0" smtClean="0"/>
              <a:t>55 mm</a:t>
            </a:r>
            <a:endParaRPr lang="cs-CZ" dirty="0"/>
          </a:p>
        </p:txBody>
      </p:sp>
      <p:cxnSp>
        <p:nvCxnSpPr>
          <p:cNvPr id="25" name="Přímá spojnice se šipkou 24"/>
          <p:cNvCxnSpPr/>
          <p:nvPr/>
        </p:nvCxnSpPr>
        <p:spPr>
          <a:xfrm>
            <a:off x="4283968" y="4336642"/>
            <a:ext cx="1800200" cy="0"/>
          </a:xfrm>
          <a:prstGeom prst="straightConnector1">
            <a:avLst/>
          </a:prstGeom>
          <a:ln>
            <a:tailEnd type="arrow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xmlns="" val="359844705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07504" y="980728"/>
            <a:ext cx="5486400" cy="566738"/>
          </a:xfrm>
        </p:spPr>
        <p:txBody>
          <a:bodyPr/>
          <a:lstStyle/>
          <a:p>
            <a:r>
              <a:rPr lang="cs-CZ" dirty="0" smtClean="0"/>
              <a:t>2. krok:</a:t>
            </a:r>
            <a:endParaRPr lang="cs-CZ" dirty="0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96385" y="1628800"/>
            <a:ext cx="8208912" cy="804862"/>
          </a:xfrm>
        </p:spPr>
        <p:txBody>
          <a:bodyPr>
            <a:normAutofit/>
          </a:bodyPr>
          <a:lstStyle/>
          <a:p>
            <a:pPr marL="285750" indent="-285750">
              <a:buFont typeface="Arial" pitchFamily="34" charset="0"/>
              <a:buChar char="•"/>
            </a:pPr>
            <a:r>
              <a:rPr lang="cs-CZ" sz="1800" dirty="0" smtClean="0"/>
              <a:t>Do bílé latexové barvy vmícháme žlutou a oranžovou temperu.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cs-CZ" sz="1800" dirty="0" smtClean="0"/>
              <a:t>Natřeme krabici a necháme zaschnout.</a:t>
            </a:r>
            <a:endParaRPr lang="cs-CZ" sz="1800" dirty="0"/>
          </a:p>
        </p:txBody>
      </p:sp>
      <p:pic>
        <p:nvPicPr>
          <p:cNvPr id="5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3657600" cy="796925"/>
          </a:xfrm>
          <a:prstGeom prst="rect">
            <a:avLst/>
          </a:prstGeom>
          <a:noFill/>
        </p:spPr>
      </p:pic>
      <p:pic>
        <p:nvPicPr>
          <p:cNvPr id="9" name="Obrázek 8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32221" t="33265" r="26297" b="10302"/>
          <a:stretch/>
        </p:blipFill>
        <p:spPr>
          <a:xfrm>
            <a:off x="5436096" y="2410690"/>
            <a:ext cx="2133601" cy="3870143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chemeClr val="accent1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10" name="Obrázek 9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17879" t="14950" r="35908" b="18585"/>
          <a:stretch/>
        </p:blipFill>
        <p:spPr>
          <a:xfrm>
            <a:off x="504412" y="2879525"/>
            <a:ext cx="3153188" cy="3401308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C000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sp>
        <p:nvSpPr>
          <p:cNvPr id="11" name="Šipka doprava 10"/>
          <p:cNvSpPr/>
          <p:nvPr/>
        </p:nvSpPr>
        <p:spPr>
          <a:xfrm>
            <a:off x="3923928" y="4345761"/>
            <a:ext cx="1152128" cy="234418"/>
          </a:xfrm>
          <a:prstGeom prst="rightArrow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</p:spTree>
    <p:extLst>
      <p:ext uri="{BB962C8B-B14F-4D97-AF65-F5344CB8AC3E}">
        <p14:creationId xmlns:p14="http://schemas.microsoft.com/office/powerpoint/2010/main" xmlns="" val="10355241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4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07504" y="908720"/>
            <a:ext cx="5486400" cy="566738"/>
          </a:xfrm>
        </p:spPr>
        <p:txBody>
          <a:bodyPr/>
          <a:lstStyle/>
          <a:p>
            <a:r>
              <a:rPr lang="cs-CZ" dirty="0" smtClean="0"/>
              <a:t>3. krok:</a:t>
            </a:r>
            <a:endParaRPr lang="cs-CZ" dirty="0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07504" y="1484784"/>
            <a:ext cx="8784976" cy="804862"/>
          </a:xfrm>
        </p:spPr>
        <p:txBody>
          <a:bodyPr>
            <a:normAutofit/>
          </a:bodyPr>
          <a:lstStyle/>
          <a:p>
            <a:pPr marL="285750" indent="-285750">
              <a:buFont typeface="Arial" pitchFamily="34" charset="0"/>
              <a:buChar char="•"/>
            </a:pPr>
            <a:r>
              <a:rPr lang="cs-CZ" sz="1800" dirty="0" smtClean="0"/>
              <a:t>Z papírového kartonu vystřihneme štíty budky, rozměry viz. obrázek.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cs-CZ" sz="1800" dirty="0" smtClean="0"/>
              <a:t>Štíty natřeme latexovou barvou smíchanou s modrou temperou.</a:t>
            </a:r>
            <a:endParaRPr lang="cs-CZ" sz="1800" dirty="0"/>
          </a:p>
        </p:txBody>
      </p:sp>
      <p:pic>
        <p:nvPicPr>
          <p:cNvPr id="5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3657600" cy="796925"/>
          </a:xfrm>
          <a:prstGeom prst="rect">
            <a:avLst/>
          </a:prstGeom>
          <a:noFill/>
        </p:spPr>
      </p:pic>
      <p:pic>
        <p:nvPicPr>
          <p:cNvPr id="7" name="Obrázek 6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13008" t="11832" r="7315" b="17345"/>
          <a:stretch/>
        </p:blipFill>
        <p:spPr>
          <a:xfrm>
            <a:off x="4932040" y="2204864"/>
            <a:ext cx="2891125" cy="1927417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92D050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grpSp>
        <p:nvGrpSpPr>
          <p:cNvPr id="10" name="Skupina 9"/>
          <p:cNvGrpSpPr/>
          <p:nvPr/>
        </p:nvGrpSpPr>
        <p:grpSpPr>
          <a:xfrm>
            <a:off x="323528" y="3580411"/>
            <a:ext cx="2808312" cy="2890193"/>
            <a:chOff x="755576" y="2780928"/>
            <a:chExt cx="2088232" cy="1800200"/>
          </a:xfrm>
        </p:grpSpPr>
        <p:sp>
          <p:nvSpPr>
            <p:cNvPr id="8" name="Rovnoramenný trojúhelník 7"/>
            <p:cNvSpPr/>
            <p:nvPr/>
          </p:nvSpPr>
          <p:spPr>
            <a:xfrm>
              <a:off x="755576" y="2780928"/>
              <a:ext cx="2088232" cy="1351353"/>
            </a:xfrm>
            <a:prstGeom prst="triangle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cs-CZ"/>
            </a:p>
          </p:txBody>
        </p:sp>
        <p:sp>
          <p:nvSpPr>
            <p:cNvPr id="9" name="Obdélník 8"/>
            <p:cNvSpPr/>
            <p:nvPr/>
          </p:nvSpPr>
          <p:spPr>
            <a:xfrm>
              <a:off x="755576" y="4132281"/>
              <a:ext cx="2088232" cy="448847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cs-CZ"/>
            </a:p>
          </p:txBody>
        </p:sp>
      </p:grpSp>
      <p:cxnSp>
        <p:nvCxnSpPr>
          <p:cNvPr id="12" name="Přímá spojnice 11"/>
          <p:cNvCxnSpPr/>
          <p:nvPr/>
        </p:nvCxnSpPr>
        <p:spPr>
          <a:xfrm>
            <a:off x="3131840" y="5749987"/>
            <a:ext cx="525760" cy="0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5" name="Přímá spojnice 14"/>
          <p:cNvCxnSpPr/>
          <p:nvPr/>
        </p:nvCxnSpPr>
        <p:spPr>
          <a:xfrm>
            <a:off x="3131528" y="6470604"/>
            <a:ext cx="525760" cy="0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7" name="Přímá spojnice se šipkou 16"/>
          <p:cNvCxnSpPr/>
          <p:nvPr/>
        </p:nvCxnSpPr>
        <p:spPr>
          <a:xfrm>
            <a:off x="3563888" y="5714604"/>
            <a:ext cx="0" cy="75600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8" name="Přímá spojnice se šipkou 17"/>
          <p:cNvCxnSpPr/>
          <p:nvPr/>
        </p:nvCxnSpPr>
        <p:spPr>
          <a:xfrm flipV="1">
            <a:off x="3563888" y="5749987"/>
            <a:ext cx="0" cy="68400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9" name="Přímá spojnice 18"/>
          <p:cNvCxnSpPr/>
          <p:nvPr/>
        </p:nvCxnSpPr>
        <p:spPr>
          <a:xfrm>
            <a:off x="1727684" y="3580411"/>
            <a:ext cx="1929916" cy="0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1" name="Přímá spojnice se šipkou 20"/>
          <p:cNvCxnSpPr/>
          <p:nvPr/>
        </p:nvCxnSpPr>
        <p:spPr>
          <a:xfrm flipV="1">
            <a:off x="3563888" y="3580412"/>
            <a:ext cx="0" cy="2169575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3" name="Přímá spojnice se šipkou 22"/>
          <p:cNvCxnSpPr/>
          <p:nvPr/>
        </p:nvCxnSpPr>
        <p:spPr>
          <a:xfrm>
            <a:off x="3563888" y="3621976"/>
            <a:ext cx="0" cy="2169575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4" name="Přímá spojnice 23"/>
          <p:cNvCxnSpPr/>
          <p:nvPr/>
        </p:nvCxnSpPr>
        <p:spPr>
          <a:xfrm>
            <a:off x="323528" y="3168572"/>
            <a:ext cx="0" cy="2567561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6" name="Přímá spojnice 25"/>
          <p:cNvCxnSpPr/>
          <p:nvPr/>
        </p:nvCxnSpPr>
        <p:spPr>
          <a:xfrm>
            <a:off x="3136001" y="3183846"/>
            <a:ext cx="0" cy="2567561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30" name="Přímá spojnice se šipkou 29"/>
          <p:cNvCxnSpPr/>
          <p:nvPr/>
        </p:nvCxnSpPr>
        <p:spPr>
          <a:xfrm>
            <a:off x="323528" y="3284984"/>
            <a:ext cx="2808000" cy="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31" name="Přímá spojnice se šipkou 30"/>
          <p:cNvCxnSpPr/>
          <p:nvPr/>
        </p:nvCxnSpPr>
        <p:spPr>
          <a:xfrm flipH="1">
            <a:off x="323528" y="3284984"/>
            <a:ext cx="2808000" cy="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sp>
        <p:nvSpPr>
          <p:cNvPr id="32" name="TextovéPole 31"/>
          <p:cNvSpPr txBox="1"/>
          <p:nvPr/>
        </p:nvSpPr>
        <p:spPr>
          <a:xfrm>
            <a:off x="831003" y="2884294"/>
            <a:ext cx="17930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s-CZ" dirty="0" smtClean="0"/>
              <a:t>70 mm</a:t>
            </a:r>
            <a:endParaRPr lang="cs-CZ" dirty="0"/>
          </a:p>
        </p:txBody>
      </p:sp>
      <p:sp>
        <p:nvSpPr>
          <p:cNvPr id="33" name="TextovéPole 32"/>
          <p:cNvSpPr txBox="1"/>
          <p:nvPr/>
        </p:nvSpPr>
        <p:spPr>
          <a:xfrm>
            <a:off x="3563888" y="4438497"/>
            <a:ext cx="17930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dirty="0" smtClean="0"/>
              <a:t>45 mm</a:t>
            </a:r>
            <a:endParaRPr lang="cs-CZ" dirty="0"/>
          </a:p>
        </p:txBody>
      </p:sp>
      <p:sp>
        <p:nvSpPr>
          <p:cNvPr id="34" name="TextovéPole 33"/>
          <p:cNvSpPr txBox="1"/>
          <p:nvPr/>
        </p:nvSpPr>
        <p:spPr>
          <a:xfrm>
            <a:off x="3707904" y="5922826"/>
            <a:ext cx="17930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dirty="0"/>
              <a:t>1</a:t>
            </a:r>
            <a:r>
              <a:rPr lang="cs-CZ" dirty="0" smtClean="0"/>
              <a:t>5 mm</a:t>
            </a:r>
            <a:endParaRPr lang="cs-CZ" dirty="0"/>
          </a:p>
        </p:txBody>
      </p:sp>
      <p:pic>
        <p:nvPicPr>
          <p:cNvPr id="35" name="Obrázek 34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18894" t="5810" r="14445" b="31368"/>
          <a:stretch/>
        </p:blipFill>
        <p:spPr>
          <a:xfrm>
            <a:off x="5796136" y="4438293"/>
            <a:ext cx="3047741" cy="2154151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00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sp>
        <p:nvSpPr>
          <p:cNvPr id="36" name="Ohnutá šipka 35"/>
          <p:cNvSpPr/>
          <p:nvPr/>
        </p:nvSpPr>
        <p:spPr>
          <a:xfrm rot="5400000">
            <a:off x="7603209" y="3507883"/>
            <a:ext cx="1181259" cy="533185"/>
          </a:xfrm>
          <a:prstGeom prst="bentArrow">
            <a:avLst/>
          </a:prstGeom>
          <a:solidFill>
            <a:schemeClr val="accent6">
              <a:lumMod val="60000"/>
              <a:lumOff val="40000"/>
            </a:schemeClr>
          </a:solidFill>
          <a:ln>
            <a:solidFill>
              <a:schemeClr val="accent6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33215462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6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3657600" cy="796925"/>
          </a:xfrm>
          <a:prstGeom prst="rect">
            <a:avLst/>
          </a:prstGeom>
          <a:noFill/>
        </p:spPr>
      </p:pic>
      <p:sp>
        <p:nvSpPr>
          <p:cNvPr id="7" name="Nadpis 1"/>
          <p:cNvSpPr>
            <a:spLocks noGrp="1"/>
          </p:cNvSpPr>
          <p:nvPr>
            <p:ph type="title"/>
          </p:nvPr>
        </p:nvSpPr>
        <p:spPr>
          <a:xfrm>
            <a:off x="107504" y="908720"/>
            <a:ext cx="5486400" cy="566738"/>
          </a:xfrm>
        </p:spPr>
        <p:txBody>
          <a:bodyPr/>
          <a:lstStyle/>
          <a:p>
            <a:r>
              <a:rPr lang="cs-CZ" dirty="0"/>
              <a:t>4</a:t>
            </a:r>
            <a:r>
              <a:rPr lang="cs-CZ" dirty="0" smtClean="0"/>
              <a:t>. krok:</a:t>
            </a:r>
            <a:endParaRPr lang="cs-CZ" dirty="0"/>
          </a:p>
        </p:txBody>
      </p:sp>
      <p:sp>
        <p:nvSpPr>
          <p:cNvPr id="9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07504" y="1484784"/>
            <a:ext cx="8784976" cy="804862"/>
          </a:xfrm>
        </p:spPr>
        <p:txBody>
          <a:bodyPr>
            <a:normAutofit/>
          </a:bodyPr>
          <a:lstStyle/>
          <a:p>
            <a:pPr marL="285750" indent="-285750">
              <a:buFont typeface="Arial" pitchFamily="34" charset="0"/>
              <a:buChar char="•"/>
            </a:pPr>
            <a:r>
              <a:rPr lang="cs-CZ" sz="1800" dirty="0" smtClean="0"/>
              <a:t>Z papírového kartonu vystřihneme střechu budky, rozměry viz. obrázek.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cs-CZ" sz="1800" dirty="0" smtClean="0"/>
              <a:t>Střechu polepíme březovou kůrou.</a:t>
            </a:r>
            <a:endParaRPr lang="cs-CZ" sz="1800" dirty="0"/>
          </a:p>
        </p:txBody>
      </p:sp>
      <p:pic>
        <p:nvPicPr>
          <p:cNvPr id="10" name="Obrázek 9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33863" t="23839" r="32273" b="42424"/>
          <a:stretch/>
        </p:blipFill>
        <p:spPr>
          <a:xfrm>
            <a:off x="5796136" y="4365104"/>
            <a:ext cx="2592288" cy="1936967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00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11" name="Obrázek 10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8484" t="8081" r="10000" b="8908"/>
          <a:stretch/>
        </p:blipFill>
        <p:spPr>
          <a:xfrm>
            <a:off x="4175956" y="2085180"/>
            <a:ext cx="2376264" cy="1814917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92D050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sp>
        <p:nvSpPr>
          <p:cNvPr id="12" name="Ohnutá šipka 11"/>
          <p:cNvSpPr/>
          <p:nvPr/>
        </p:nvSpPr>
        <p:spPr>
          <a:xfrm rot="5400000">
            <a:off x="6501650" y="3316675"/>
            <a:ext cx="1181259" cy="533185"/>
          </a:xfrm>
          <a:prstGeom prst="bentArrow">
            <a:avLst/>
          </a:prstGeom>
          <a:solidFill>
            <a:schemeClr val="accent6">
              <a:lumMod val="60000"/>
              <a:lumOff val="40000"/>
            </a:schemeClr>
          </a:solidFill>
          <a:ln>
            <a:solidFill>
              <a:schemeClr val="accent6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>
              <a:solidFill>
                <a:schemeClr val="tx1"/>
              </a:solidFill>
            </a:endParaRPr>
          </a:p>
        </p:txBody>
      </p:sp>
      <p:sp>
        <p:nvSpPr>
          <p:cNvPr id="13" name="Obdélník 12"/>
          <p:cNvSpPr/>
          <p:nvPr/>
        </p:nvSpPr>
        <p:spPr>
          <a:xfrm>
            <a:off x="395536" y="3900097"/>
            <a:ext cx="2520280" cy="1905167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cs-CZ"/>
          </a:p>
        </p:txBody>
      </p:sp>
      <p:cxnSp>
        <p:nvCxnSpPr>
          <p:cNvPr id="17" name="Přímá spojnice 16"/>
          <p:cNvCxnSpPr/>
          <p:nvPr/>
        </p:nvCxnSpPr>
        <p:spPr>
          <a:xfrm flipV="1">
            <a:off x="395536" y="3789040"/>
            <a:ext cx="0" cy="111057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Přímá spojnice 19"/>
          <p:cNvCxnSpPr/>
          <p:nvPr/>
        </p:nvCxnSpPr>
        <p:spPr>
          <a:xfrm flipH="1" flipV="1">
            <a:off x="2923310" y="3504097"/>
            <a:ext cx="6361" cy="396000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3" name="Přímá spojnice 22"/>
          <p:cNvCxnSpPr/>
          <p:nvPr/>
        </p:nvCxnSpPr>
        <p:spPr>
          <a:xfrm flipV="1">
            <a:off x="388045" y="3526117"/>
            <a:ext cx="0" cy="373982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4" name="Přímá spojnice se šipkou 23"/>
          <p:cNvCxnSpPr/>
          <p:nvPr/>
        </p:nvCxnSpPr>
        <p:spPr>
          <a:xfrm flipH="1">
            <a:off x="395536" y="3583267"/>
            <a:ext cx="2520000" cy="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6" name="Přímá spojnice se šipkou 25"/>
          <p:cNvCxnSpPr/>
          <p:nvPr/>
        </p:nvCxnSpPr>
        <p:spPr>
          <a:xfrm>
            <a:off x="446506" y="3583267"/>
            <a:ext cx="2484000" cy="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7" name="Přímá spojnice 26"/>
          <p:cNvCxnSpPr/>
          <p:nvPr/>
        </p:nvCxnSpPr>
        <p:spPr>
          <a:xfrm rot="5400000" flipH="1" flipV="1">
            <a:off x="3124491" y="3698391"/>
            <a:ext cx="6361" cy="396000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8" name="Přímá spojnice 27"/>
          <p:cNvCxnSpPr/>
          <p:nvPr/>
        </p:nvCxnSpPr>
        <p:spPr>
          <a:xfrm>
            <a:off x="2926492" y="5805264"/>
            <a:ext cx="399181" cy="83"/>
          </a:xfrm>
          <a:prstGeom prst="line">
            <a:avLst/>
          </a:prstGeom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9" name="Přímá spojnice se šipkou 28"/>
          <p:cNvCxnSpPr/>
          <p:nvPr/>
        </p:nvCxnSpPr>
        <p:spPr>
          <a:xfrm>
            <a:off x="3259088" y="3912922"/>
            <a:ext cx="0" cy="190800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30" name="Přímá spojnice se šipkou 29"/>
          <p:cNvCxnSpPr/>
          <p:nvPr/>
        </p:nvCxnSpPr>
        <p:spPr>
          <a:xfrm flipV="1">
            <a:off x="3259088" y="3899067"/>
            <a:ext cx="0" cy="1908000"/>
          </a:xfrm>
          <a:prstGeom prst="straightConnector1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sp>
        <p:nvSpPr>
          <p:cNvPr id="31" name="TextovéPole 30"/>
          <p:cNvSpPr txBox="1"/>
          <p:nvPr/>
        </p:nvSpPr>
        <p:spPr>
          <a:xfrm>
            <a:off x="738516" y="3189864"/>
            <a:ext cx="17930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s-CZ" dirty="0"/>
              <a:t>9</a:t>
            </a:r>
            <a:r>
              <a:rPr lang="cs-CZ" dirty="0" smtClean="0"/>
              <a:t>0 mm</a:t>
            </a:r>
            <a:endParaRPr lang="cs-CZ" dirty="0"/>
          </a:p>
        </p:txBody>
      </p:sp>
      <p:sp>
        <p:nvSpPr>
          <p:cNvPr id="32" name="TextovéPole 31"/>
          <p:cNvSpPr txBox="1"/>
          <p:nvPr/>
        </p:nvSpPr>
        <p:spPr>
          <a:xfrm>
            <a:off x="3255043" y="4668014"/>
            <a:ext cx="17930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dirty="0" smtClean="0"/>
              <a:t>70 mm</a:t>
            </a:r>
            <a:endParaRPr lang="cs-CZ" dirty="0"/>
          </a:p>
        </p:txBody>
      </p:sp>
    </p:spTree>
    <p:extLst>
      <p:ext uri="{BB962C8B-B14F-4D97-AF65-F5344CB8AC3E}">
        <p14:creationId xmlns:p14="http://schemas.microsoft.com/office/powerpoint/2010/main" xmlns="" val="8371995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3657600" cy="796925"/>
          </a:xfrm>
          <a:prstGeom prst="rect">
            <a:avLst/>
          </a:prstGeom>
          <a:noFill/>
        </p:spPr>
      </p:pic>
      <p:sp>
        <p:nvSpPr>
          <p:cNvPr id="9" name="Nadpis 1"/>
          <p:cNvSpPr>
            <a:spLocks noGrp="1"/>
          </p:cNvSpPr>
          <p:nvPr>
            <p:ph type="title"/>
          </p:nvPr>
        </p:nvSpPr>
        <p:spPr>
          <a:xfrm>
            <a:off x="107504" y="908720"/>
            <a:ext cx="5486400" cy="566738"/>
          </a:xfrm>
        </p:spPr>
        <p:txBody>
          <a:bodyPr/>
          <a:lstStyle/>
          <a:p>
            <a:r>
              <a:rPr lang="cs-CZ" dirty="0" smtClean="0"/>
              <a:t>5. krok:</a:t>
            </a:r>
            <a:endParaRPr lang="cs-CZ" dirty="0"/>
          </a:p>
        </p:txBody>
      </p:sp>
      <p:sp>
        <p:nvSpPr>
          <p:cNvPr id="10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107504" y="1484784"/>
            <a:ext cx="8784976" cy="804862"/>
          </a:xfrm>
        </p:spPr>
        <p:txBody>
          <a:bodyPr>
            <a:normAutofit/>
          </a:bodyPr>
          <a:lstStyle/>
          <a:p>
            <a:pPr marL="285750" indent="-285750">
              <a:buFont typeface="Arial" pitchFamily="34" charset="0"/>
              <a:buChar char="•"/>
            </a:pPr>
            <a:r>
              <a:rPr lang="cs-CZ" sz="1800" dirty="0" smtClean="0"/>
              <a:t>Štíty</a:t>
            </a:r>
            <a:r>
              <a:rPr lang="cs-CZ" sz="1800" dirty="0"/>
              <a:t> </a:t>
            </a:r>
            <a:r>
              <a:rPr lang="cs-CZ" sz="1800" dirty="0" smtClean="0"/>
              <a:t>přilepíme tavnou pistolí na nabarvenou papírovou krabici.</a:t>
            </a:r>
          </a:p>
          <a:p>
            <a:pPr marL="285750" indent="-285750">
              <a:buFont typeface="Arial" pitchFamily="34" charset="0"/>
              <a:buChar char="•"/>
            </a:pPr>
            <a:r>
              <a:rPr lang="cs-CZ" sz="1800" dirty="0" smtClean="0"/>
              <a:t>Ve štítech propíchneme otvory, kterými provlečeme silonovou strunu.</a:t>
            </a:r>
            <a:endParaRPr lang="cs-CZ" sz="1800" dirty="0"/>
          </a:p>
        </p:txBody>
      </p:sp>
      <p:pic>
        <p:nvPicPr>
          <p:cNvPr id="11" name="Obrázek 10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18820" t="9204" r="15672" b="8595"/>
          <a:stretch/>
        </p:blipFill>
        <p:spPr>
          <a:xfrm>
            <a:off x="539552" y="2420889"/>
            <a:ext cx="2367159" cy="3960440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92D050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12" name="Obrázek 11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18213" t="9491" r="17319" b="6043"/>
          <a:stretch/>
        </p:blipFill>
        <p:spPr>
          <a:xfrm>
            <a:off x="5724128" y="2182554"/>
            <a:ext cx="2403566" cy="4198776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00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</p:spTree>
    <p:extLst>
      <p:ext uri="{BB962C8B-B14F-4D97-AF65-F5344CB8AC3E}">
        <p14:creationId xmlns:p14="http://schemas.microsoft.com/office/powerpoint/2010/main" xmlns="" val="4392117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3657600" cy="796925"/>
          </a:xfrm>
          <a:prstGeom prst="rect">
            <a:avLst/>
          </a:prstGeom>
          <a:noFill/>
        </p:spPr>
      </p:pic>
      <p:sp>
        <p:nvSpPr>
          <p:cNvPr id="6" name="Nadpis 1"/>
          <p:cNvSpPr txBox="1">
            <a:spLocks/>
          </p:cNvSpPr>
          <p:nvPr/>
        </p:nvSpPr>
        <p:spPr>
          <a:xfrm>
            <a:off x="107504" y="908720"/>
            <a:ext cx="5486400" cy="566738"/>
          </a:xfrm>
          <a:prstGeom prst="rect">
            <a:avLst/>
          </a:prstGeom>
        </p:spPr>
        <p:txBody>
          <a:bodyPr anchor="b"/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cs-CZ" sz="2000" b="1" dirty="0" smtClean="0"/>
              <a:t>6</a:t>
            </a:r>
            <a:r>
              <a:rPr lang="cs-CZ" sz="2000" dirty="0" smtClean="0"/>
              <a:t>. </a:t>
            </a:r>
            <a:r>
              <a:rPr lang="cs-CZ" sz="2000" b="1" dirty="0"/>
              <a:t>krok</a:t>
            </a:r>
            <a:r>
              <a:rPr lang="cs-CZ" sz="2000" dirty="0" smtClean="0"/>
              <a:t>:</a:t>
            </a:r>
            <a:endParaRPr lang="cs-CZ" sz="2000" dirty="0"/>
          </a:p>
        </p:txBody>
      </p:sp>
      <p:sp>
        <p:nvSpPr>
          <p:cNvPr id="7" name="Zástupný symbol pro text 3"/>
          <p:cNvSpPr txBox="1">
            <a:spLocks/>
          </p:cNvSpPr>
          <p:nvPr/>
        </p:nvSpPr>
        <p:spPr>
          <a:xfrm>
            <a:off x="107504" y="1484784"/>
            <a:ext cx="8784976" cy="804862"/>
          </a:xfrm>
          <a:prstGeom prst="rect">
            <a:avLst/>
          </a:prstGeom>
        </p:spPr>
        <p:txBody>
          <a:bodyPr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85750" indent="-285750"/>
            <a:r>
              <a:rPr lang="cs-CZ" sz="1800" dirty="0" smtClean="0"/>
              <a:t>Části </a:t>
            </a:r>
            <a:r>
              <a:rPr lang="cs-CZ" sz="1800" dirty="0"/>
              <a:t>střechy </a:t>
            </a:r>
            <a:r>
              <a:rPr lang="cs-CZ" sz="1800" dirty="0" smtClean="0"/>
              <a:t>přilepíme </a:t>
            </a:r>
            <a:r>
              <a:rPr lang="cs-CZ" sz="1800" smtClean="0"/>
              <a:t>tavnou pistolí.</a:t>
            </a:r>
            <a:endParaRPr lang="cs-CZ" sz="1800" dirty="0" smtClean="0"/>
          </a:p>
          <a:p>
            <a:pPr marL="285750" indent="-285750"/>
            <a:r>
              <a:rPr lang="cs-CZ" sz="1800" dirty="0" smtClean="0"/>
              <a:t>Na hřeben přidáme větší množství silikonu.</a:t>
            </a:r>
          </a:p>
        </p:txBody>
      </p:sp>
      <p:pic>
        <p:nvPicPr>
          <p:cNvPr id="3" name="Obrázek 2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7868" t="3338" r="2737" b="58869"/>
          <a:stretch/>
        </p:blipFill>
        <p:spPr>
          <a:xfrm>
            <a:off x="1943100" y="2649849"/>
            <a:ext cx="6013276" cy="3389639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chemeClr val="accent1">
                <a:lumMod val="40000"/>
                <a:lumOff val="60000"/>
              </a:schemeClr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cxnSp>
        <p:nvCxnSpPr>
          <p:cNvPr id="8" name="Zakřivená spojnice 7"/>
          <p:cNvCxnSpPr/>
          <p:nvPr/>
        </p:nvCxnSpPr>
        <p:spPr>
          <a:xfrm rot="16200000" flipH="1">
            <a:off x="3671900" y="2816932"/>
            <a:ext cx="1800200" cy="432048"/>
          </a:xfrm>
          <a:prstGeom prst="curvedConnector3">
            <a:avLst/>
          </a:prstGeom>
          <a:ln>
            <a:tailEnd type="arrow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xmlns="" val="387188638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3657600" cy="796925"/>
          </a:xfrm>
          <a:prstGeom prst="rect">
            <a:avLst/>
          </a:prstGeom>
          <a:noFill/>
        </p:spPr>
      </p:pic>
      <p:sp>
        <p:nvSpPr>
          <p:cNvPr id="3" name="Nadpis 1"/>
          <p:cNvSpPr txBox="1">
            <a:spLocks/>
          </p:cNvSpPr>
          <p:nvPr/>
        </p:nvSpPr>
        <p:spPr>
          <a:xfrm>
            <a:off x="107504" y="908720"/>
            <a:ext cx="5486400" cy="566738"/>
          </a:xfrm>
          <a:prstGeom prst="rect">
            <a:avLst/>
          </a:prstGeom>
        </p:spPr>
        <p:txBody>
          <a:bodyPr anchor="b"/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cs-CZ" sz="2000" b="1" dirty="0" smtClean="0"/>
              <a:t>6</a:t>
            </a:r>
            <a:r>
              <a:rPr lang="cs-CZ" sz="2000" dirty="0" smtClean="0"/>
              <a:t>. </a:t>
            </a:r>
            <a:r>
              <a:rPr lang="cs-CZ" sz="2000" b="1" dirty="0"/>
              <a:t>krok</a:t>
            </a:r>
            <a:r>
              <a:rPr lang="cs-CZ" sz="2000" dirty="0" smtClean="0"/>
              <a:t>:</a:t>
            </a:r>
            <a:endParaRPr lang="cs-CZ" sz="2000" dirty="0"/>
          </a:p>
        </p:txBody>
      </p:sp>
      <p:sp>
        <p:nvSpPr>
          <p:cNvPr id="4" name="Zástupný symbol pro text 3"/>
          <p:cNvSpPr txBox="1">
            <a:spLocks/>
          </p:cNvSpPr>
          <p:nvPr/>
        </p:nvSpPr>
        <p:spPr>
          <a:xfrm>
            <a:off x="107504" y="1484784"/>
            <a:ext cx="8784976" cy="804862"/>
          </a:xfrm>
          <a:prstGeom prst="rect">
            <a:avLst/>
          </a:prstGeom>
        </p:spPr>
        <p:txBody>
          <a:bodyPr>
            <a:norm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285750" indent="-285750"/>
            <a:r>
              <a:rPr lang="cs-CZ" sz="1800" dirty="0" smtClean="0"/>
              <a:t>Na dvou protilehlých stranách krabice, 3 cm od spodního okraje, propíchneme otvory.</a:t>
            </a:r>
          </a:p>
          <a:p>
            <a:pPr marL="285750" indent="-285750"/>
            <a:r>
              <a:rPr lang="cs-CZ" sz="1800" dirty="0" smtClean="0"/>
              <a:t>Otvory protáhneme dřevěný klacík.</a:t>
            </a:r>
          </a:p>
        </p:txBody>
      </p:sp>
      <p:pic>
        <p:nvPicPr>
          <p:cNvPr id="5" name="Obrázek 4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877954" y="2459980"/>
            <a:ext cx="5244075" cy="393305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xmlns="" val="205524949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 txBox="1">
            <a:spLocks/>
          </p:cNvSpPr>
          <p:nvPr/>
        </p:nvSpPr>
        <p:spPr>
          <a:xfrm>
            <a:off x="323528" y="1268760"/>
            <a:ext cx="8064896" cy="504056"/>
          </a:xfrm>
          <a:prstGeom prst="rect">
            <a:avLst/>
          </a:prstGeom>
        </p:spPr>
        <p:txBody>
          <a:bodyPr>
            <a:normAutofit fontScale="75000" lnSpcReduction="20000"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l"/>
            <a:r>
              <a:rPr lang="cs-CZ" dirty="0" smtClean="0"/>
              <a:t>Hotový výrobek</a:t>
            </a:r>
            <a:endParaRPr lang="cs-CZ" dirty="0"/>
          </a:p>
        </p:txBody>
      </p:sp>
      <p:pic>
        <p:nvPicPr>
          <p:cNvPr id="3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3657600" cy="796925"/>
          </a:xfrm>
          <a:prstGeom prst="rect">
            <a:avLst/>
          </a:prstGeom>
          <a:noFill/>
        </p:spPr>
      </p:pic>
      <p:pic>
        <p:nvPicPr>
          <p:cNvPr id="4" name="Obrázek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4001889" y="1124744"/>
            <a:ext cx="4155926" cy="5541235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xmlns="" val="9977912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Nadpis 5"/>
          <p:cNvSpPr>
            <a:spLocks noGrp="1"/>
          </p:cNvSpPr>
          <p:nvPr>
            <p:ph type="title"/>
          </p:nvPr>
        </p:nvSpPr>
        <p:spPr>
          <a:xfrm>
            <a:off x="323528" y="908720"/>
            <a:ext cx="8229600" cy="1143000"/>
          </a:xfrm>
        </p:spPr>
        <p:txBody>
          <a:bodyPr/>
          <a:lstStyle/>
          <a:p>
            <a:r>
              <a:rPr lang="cs-CZ" b="1" dirty="0"/>
              <a:t>POUŽITÉ ZDROJE</a:t>
            </a:r>
            <a:endParaRPr lang="cs-CZ" dirty="0"/>
          </a:p>
        </p:txBody>
      </p:sp>
      <p:sp>
        <p:nvSpPr>
          <p:cNvPr id="7" name="Zástupný symbol pro obsah 6"/>
          <p:cNvSpPr>
            <a:spLocks noGrp="1"/>
          </p:cNvSpPr>
          <p:nvPr>
            <p:ph idx="1"/>
          </p:nvPr>
        </p:nvSpPr>
        <p:spPr>
          <a:xfrm>
            <a:off x="395536" y="2132856"/>
            <a:ext cx="8229600" cy="4525963"/>
          </a:xfrm>
        </p:spPr>
        <p:txBody>
          <a:bodyPr/>
          <a:lstStyle/>
          <a:p>
            <a:r>
              <a:rPr lang="cs-CZ" dirty="0"/>
              <a:t>vlastní fotografie</a:t>
            </a:r>
          </a:p>
          <a:p>
            <a:endParaRPr lang="cs-CZ" dirty="0"/>
          </a:p>
        </p:txBody>
      </p:sp>
      <p:pic>
        <p:nvPicPr>
          <p:cNvPr id="5" name="Picture 8" descr="OPVK_hor_zakladni_logolink_RGB_cz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3657600" cy="796925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xmlns="" val="9864501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Motiv sady Office">
  <a:themeElements>
    <a:clrScheme name="Kancelář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Kancelář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Výchozí návrh">
  <a:themeElements>
    <a:clrScheme name="Výchozí návrh 16">
      <a:dk1>
        <a:srgbClr val="171A1B"/>
      </a:dk1>
      <a:lt1>
        <a:srgbClr val="F39900"/>
      </a:lt1>
      <a:dk2>
        <a:srgbClr val="FFFFFF"/>
      </a:dk2>
      <a:lt2>
        <a:srgbClr val="FFFFFF"/>
      </a:lt2>
      <a:accent1>
        <a:srgbClr val="FFFFFF"/>
      </a:accent1>
      <a:accent2>
        <a:srgbClr val="FFFFFF"/>
      </a:accent2>
      <a:accent3>
        <a:srgbClr val="F8CAAA"/>
      </a:accent3>
      <a:accent4>
        <a:srgbClr val="121415"/>
      </a:accent4>
      <a:accent5>
        <a:srgbClr val="FFFFFF"/>
      </a:accent5>
      <a:accent6>
        <a:srgbClr val="E7E7E7"/>
      </a:accent6>
      <a:hlink>
        <a:srgbClr val="FFFFFF"/>
      </a:hlink>
      <a:folHlink>
        <a:srgbClr val="FFFFFF"/>
      </a:folHlink>
    </a:clrScheme>
    <a:fontScheme name="Výchozí návrh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Kancelář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  <a:spAutoFit/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cs-CZ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 xmlns="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  <a:spAutoFit/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cs-CZ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Výchozí návrh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3">
        <a:dk1>
          <a:srgbClr val="005A58"/>
        </a:dk1>
        <a:lt1>
          <a:srgbClr val="FFFFFF"/>
        </a:lt1>
        <a:dk2>
          <a:srgbClr val="F3990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F8CAAA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4">
        <a:dk1>
          <a:srgbClr val="FFFFFF"/>
        </a:dk1>
        <a:lt1>
          <a:srgbClr val="FFFFFF"/>
        </a:lt1>
        <a:dk2>
          <a:srgbClr val="F39900"/>
        </a:dk2>
        <a:lt2>
          <a:srgbClr val="171A1B"/>
        </a:lt2>
        <a:accent1>
          <a:srgbClr val="FFFFFF"/>
        </a:accent1>
        <a:accent2>
          <a:srgbClr val="FFFFFF"/>
        </a:accent2>
        <a:accent3>
          <a:srgbClr val="F8CAAA"/>
        </a:accent3>
        <a:accent4>
          <a:srgbClr val="DADADA"/>
        </a:accent4>
        <a:accent5>
          <a:srgbClr val="FFFFFF"/>
        </a:accent5>
        <a:accent6>
          <a:srgbClr val="E7E7E7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Výchozí návrh 15">
        <a:dk1>
          <a:srgbClr val="171A1B"/>
        </a:dk1>
        <a:lt1>
          <a:srgbClr val="F39900"/>
        </a:lt1>
        <a:dk2>
          <a:srgbClr val="171A1B"/>
        </a:dk2>
        <a:lt2>
          <a:srgbClr val="FFFFFF"/>
        </a:lt2>
        <a:accent1>
          <a:srgbClr val="FFFFFF"/>
        </a:accent1>
        <a:accent2>
          <a:srgbClr val="FFFFFF"/>
        </a:accent2>
        <a:accent3>
          <a:srgbClr val="F8CAAA"/>
        </a:accent3>
        <a:accent4>
          <a:srgbClr val="121415"/>
        </a:accent4>
        <a:accent5>
          <a:srgbClr val="FFFFFF"/>
        </a:accent5>
        <a:accent6>
          <a:srgbClr val="E7E7E7"/>
        </a:accent6>
        <a:hlink>
          <a:srgbClr val="FFFFFF"/>
        </a:hlink>
        <a:folHlink>
          <a:srgbClr val="FFFF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Výchozí návrh 16">
        <a:dk1>
          <a:srgbClr val="171A1B"/>
        </a:dk1>
        <a:lt1>
          <a:srgbClr val="F39900"/>
        </a:lt1>
        <a:dk2>
          <a:srgbClr val="FFFFFF"/>
        </a:dk2>
        <a:lt2>
          <a:srgbClr val="FFFFFF"/>
        </a:lt2>
        <a:accent1>
          <a:srgbClr val="FFFFFF"/>
        </a:accent1>
        <a:accent2>
          <a:srgbClr val="FFFFFF"/>
        </a:accent2>
        <a:accent3>
          <a:srgbClr val="F8CAAA"/>
        </a:accent3>
        <a:accent4>
          <a:srgbClr val="121415"/>
        </a:accent4>
        <a:accent5>
          <a:srgbClr val="FFFFFF"/>
        </a:accent5>
        <a:accent6>
          <a:srgbClr val="E7E7E7"/>
        </a:accent6>
        <a:hlink>
          <a:srgbClr val="FFFFFF"/>
        </a:hlink>
        <a:folHlink>
          <a:srgbClr val="FFFFFF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459</TotalTime>
  <Words>326</Words>
  <Application>Microsoft Office PowerPoint</Application>
  <PresentationFormat>Předvádění na obrazovce (4:3)</PresentationFormat>
  <Paragraphs>44</Paragraphs>
  <Slides>12</Slides>
  <Notes>0</Notes>
  <HiddenSlides>0</HiddenSlides>
  <MMClips>0</MMClips>
  <ScaleCrop>false</ScaleCrop>
  <HeadingPairs>
    <vt:vector size="4" baseType="variant">
      <vt:variant>
        <vt:lpstr>Motiv</vt:lpstr>
      </vt:variant>
      <vt:variant>
        <vt:i4>2</vt:i4>
      </vt:variant>
      <vt:variant>
        <vt:lpstr>Nadpisy snímků</vt:lpstr>
      </vt:variant>
      <vt:variant>
        <vt:i4>12</vt:i4>
      </vt:variant>
    </vt:vector>
  </HeadingPairs>
  <TitlesOfParts>
    <vt:vector size="14" baseType="lpstr">
      <vt:lpstr>Motiv sady Office</vt:lpstr>
      <vt:lpstr>Výchozí návrh</vt:lpstr>
      <vt:lpstr>Krmítko z kartonu od mléka</vt:lpstr>
      <vt:lpstr>Anotace:</vt:lpstr>
      <vt:lpstr>Pomůcky:</vt:lpstr>
      <vt:lpstr>1. krok:</vt:lpstr>
      <vt:lpstr>2. krok:</vt:lpstr>
      <vt:lpstr>3. krok:</vt:lpstr>
      <vt:lpstr>4. krok:</vt:lpstr>
      <vt:lpstr>5. krok:</vt:lpstr>
      <vt:lpstr>Snímek 9</vt:lpstr>
      <vt:lpstr>Snímek 10</vt:lpstr>
      <vt:lpstr>Snímek 11</vt:lpstr>
      <vt:lpstr>POUŽITÉ ZDROJE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Vánoční stromeček</dc:title>
  <dc:creator>Helena</dc:creator>
  <cp:lastModifiedBy>Zdeněk</cp:lastModifiedBy>
  <cp:revision>24</cp:revision>
  <dcterms:created xsi:type="dcterms:W3CDTF">2013-04-25T13:51:02Z</dcterms:created>
  <dcterms:modified xsi:type="dcterms:W3CDTF">2013-08-19T11:14:42Z</dcterms:modified>
</cp:coreProperties>
</file>