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64" r:id="rId3"/>
    <p:sldId id="265" r:id="rId4"/>
    <p:sldId id="256" r:id="rId5"/>
    <p:sldId id="257" r:id="rId6"/>
    <p:sldId id="258" r:id="rId7"/>
    <p:sldId id="259" r:id="rId8"/>
    <p:sldId id="260" r:id="rId9"/>
    <p:sldId id="261" r:id="rId10"/>
    <p:sldId id="263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19.8.2013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19.8.2013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19.8.2013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171A1B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171A1B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6FE971-43C4-452F-9D38-107C92DCE28D}" type="slidenum">
              <a:rPr lang="cs-CZ">
                <a:solidFill>
                  <a:srgbClr val="171A1B"/>
                </a:solidFill>
              </a:rPr>
              <a:pPr/>
              <a:t>‹#›</a:t>
            </a:fld>
            <a:endParaRPr lang="cs-CZ">
              <a:solidFill>
                <a:srgbClr val="171A1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80711839"/>
      </p:ext>
    </p:extLst>
  </p:cSld>
  <p:clrMapOvr>
    <a:masterClrMapping/>
  </p:clrMapOvr>
  <p:transition>
    <p:push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171A1B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171A1B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0DA72E-A14C-436C-8998-E2A39BA1590F}" type="slidenum">
              <a:rPr lang="cs-CZ">
                <a:solidFill>
                  <a:srgbClr val="171A1B"/>
                </a:solidFill>
              </a:rPr>
              <a:pPr/>
              <a:t>‹#›</a:t>
            </a:fld>
            <a:endParaRPr lang="cs-CZ">
              <a:solidFill>
                <a:srgbClr val="171A1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48832880"/>
      </p:ext>
    </p:extLst>
  </p:cSld>
  <p:clrMapOvr>
    <a:masterClrMapping/>
  </p:clrMapOvr>
  <p:transition>
    <p:push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171A1B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171A1B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324F45-8B63-4C5D-80FE-26203270D6C1}" type="slidenum">
              <a:rPr lang="cs-CZ">
                <a:solidFill>
                  <a:srgbClr val="171A1B"/>
                </a:solidFill>
              </a:rPr>
              <a:pPr/>
              <a:t>‹#›</a:t>
            </a:fld>
            <a:endParaRPr lang="cs-CZ">
              <a:solidFill>
                <a:srgbClr val="171A1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08851296"/>
      </p:ext>
    </p:extLst>
  </p:cSld>
  <p:clrMapOvr>
    <a:masterClrMapping/>
  </p:clrMapOvr>
  <p:transition>
    <p:push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171A1B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171A1B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65F6CE-A5C1-4BFD-A651-955A70D6F0A0}" type="slidenum">
              <a:rPr lang="cs-CZ">
                <a:solidFill>
                  <a:srgbClr val="171A1B"/>
                </a:solidFill>
              </a:rPr>
              <a:pPr/>
              <a:t>‹#›</a:t>
            </a:fld>
            <a:endParaRPr lang="cs-CZ">
              <a:solidFill>
                <a:srgbClr val="171A1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6798726"/>
      </p:ext>
    </p:extLst>
  </p:cSld>
  <p:clrMapOvr>
    <a:masterClrMapping/>
  </p:clrMapOvr>
  <p:transition>
    <p:push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171A1B"/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171A1B"/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7FBD5D-B9E0-4123-92D9-5C74EF83434C}" type="slidenum">
              <a:rPr lang="cs-CZ">
                <a:solidFill>
                  <a:srgbClr val="171A1B"/>
                </a:solidFill>
              </a:rPr>
              <a:pPr/>
              <a:t>‹#›</a:t>
            </a:fld>
            <a:endParaRPr lang="cs-CZ">
              <a:solidFill>
                <a:srgbClr val="171A1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50231444"/>
      </p:ext>
    </p:extLst>
  </p:cSld>
  <p:clrMapOvr>
    <a:masterClrMapping/>
  </p:clrMapOvr>
  <p:transition>
    <p:push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171A1B"/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171A1B"/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BD49DB-0A30-4304-A2DA-C5D6FA5217C5}" type="slidenum">
              <a:rPr lang="cs-CZ">
                <a:solidFill>
                  <a:srgbClr val="171A1B"/>
                </a:solidFill>
              </a:rPr>
              <a:pPr/>
              <a:t>‹#›</a:t>
            </a:fld>
            <a:endParaRPr lang="cs-CZ">
              <a:solidFill>
                <a:srgbClr val="171A1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29774460"/>
      </p:ext>
    </p:extLst>
  </p:cSld>
  <p:clrMapOvr>
    <a:masterClrMapping/>
  </p:clrMapOvr>
  <p:transition>
    <p:push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171A1B"/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171A1B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4B799-3FD6-4AB9-91E1-D1EB78ED2925}" type="slidenum">
              <a:rPr lang="cs-CZ">
                <a:solidFill>
                  <a:srgbClr val="171A1B"/>
                </a:solidFill>
              </a:rPr>
              <a:pPr/>
              <a:t>‹#›</a:t>
            </a:fld>
            <a:endParaRPr lang="cs-CZ">
              <a:solidFill>
                <a:srgbClr val="171A1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94245629"/>
      </p:ext>
    </p:extLst>
  </p:cSld>
  <p:clrMapOvr>
    <a:masterClrMapping/>
  </p:clrMapOvr>
  <p:transition>
    <p:push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171A1B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171A1B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4B1108-FAEE-47E8-81BB-D371C908C896}" type="slidenum">
              <a:rPr lang="cs-CZ">
                <a:solidFill>
                  <a:srgbClr val="171A1B"/>
                </a:solidFill>
              </a:rPr>
              <a:pPr/>
              <a:t>‹#›</a:t>
            </a:fld>
            <a:endParaRPr lang="cs-CZ">
              <a:solidFill>
                <a:srgbClr val="171A1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29574767"/>
      </p:ext>
    </p:extLst>
  </p:cSld>
  <p:clrMapOvr>
    <a:masterClrMapping/>
  </p:clrMapOvr>
  <p:transition>
    <p:pu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19.8.2013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171A1B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171A1B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CEFDD2-BD99-474A-A205-2D5C62BE9D4E}" type="slidenum">
              <a:rPr lang="cs-CZ">
                <a:solidFill>
                  <a:srgbClr val="171A1B"/>
                </a:solidFill>
              </a:rPr>
              <a:pPr/>
              <a:t>‹#›</a:t>
            </a:fld>
            <a:endParaRPr lang="cs-CZ">
              <a:solidFill>
                <a:srgbClr val="171A1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1931722"/>
      </p:ext>
    </p:extLst>
  </p:cSld>
  <p:clrMapOvr>
    <a:masterClrMapping/>
  </p:clrMapOvr>
  <p:transition>
    <p:push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171A1B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171A1B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892053-331F-40F6-BE52-83F7B8BA1E39}" type="slidenum">
              <a:rPr lang="cs-CZ">
                <a:solidFill>
                  <a:srgbClr val="171A1B"/>
                </a:solidFill>
              </a:rPr>
              <a:pPr/>
              <a:t>‹#›</a:t>
            </a:fld>
            <a:endParaRPr lang="cs-CZ">
              <a:solidFill>
                <a:srgbClr val="171A1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23858209"/>
      </p:ext>
    </p:extLst>
  </p:cSld>
  <p:clrMapOvr>
    <a:masterClrMapping/>
  </p:clrMapOvr>
  <p:transition>
    <p:push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171A1B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171A1B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134206-826D-45E6-B075-4F9582C85143}" type="slidenum">
              <a:rPr lang="cs-CZ">
                <a:solidFill>
                  <a:srgbClr val="171A1B"/>
                </a:solidFill>
              </a:rPr>
              <a:pPr/>
              <a:t>‹#›</a:t>
            </a:fld>
            <a:endParaRPr lang="cs-CZ">
              <a:solidFill>
                <a:srgbClr val="171A1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60043128"/>
      </p:ext>
    </p:extLst>
  </p:cSld>
  <p:clrMapOvr>
    <a:masterClrMapping/>
  </p:clrMapOvr>
  <p:transition>
    <p:pu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19.8.2013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19.8.2013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19.8.2013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19.8.2013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19.8.2013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19.8.2013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19.8.2013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/>
              <a:pPr/>
              <a:t>19.8.2013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smtClean="0">
              <a:solidFill>
                <a:srgbClr val="171A1B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smtClean="0">
              <a:solidFill>
                <a:srgbClr val="171A1B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F8EF4D9-67F9-4B20-A094-0D697C0366F6}" type="slidenum">
              <a:rPr lang="cs-CZ" smtClean="0">
                <a:solidFill>
                  <a:srgbClr val="171A1B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cs-CZ" smtClean="0">
              <a:solidFill>
                <a:srgbClr val="171A1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48301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push/>
  </p:transition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1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1" y="2983587"/>
            <a:ext cx="7772400" cy="914400"/>
          </a:xfrm>
        </p:spPr>
        <p:txBody>
          <a:bodyPr/>
          <a:lstStyle/>
          <a:p>
            <a:r>
              <a:rPr lang="cs-CZ" sz="48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Náhrdelník</a:t>
            </a:r>
            <a:endParaRPr lang="cs-CZ" sz="4800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4100" name="Picture 4" descr="OPVK_hor_zakladni_logolink_RGB_cz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52600" y="609600"/>
            <a:ext cx="5575300" cy="1217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9072563" y="47609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 smtClean="0">
              <a:solidFill>
                <a:srgbClr val="171A1B"/>
              </a:solidFill>
            </a:endParaRPr>
          </a:p>
        </p:txBody>
      </p:sp>
      <p:sp>
        <p:nvSpPr>
          <p:cNvPr id="4110" name="Text Box 14"/>
          <p:cNvSpPr txBox="1">
            <a:spLocks noChangeArrowheads="1"/>
          </p:cNvSpPr>
          <p:nvPr/>
        </p:nvSpPr>
        <p:spPr bwMode="auto">
          <a:xfrm>
            <a:off x="0" y="4572000"/>
            <a:ext cx="9144000" cy="646331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b="1" dirty="0" smtClean="0">
                <a:solidFill>
                  <a:srgbClr val="171A1B"/>
                </a:solidFill>
              </a:rPr>
              <a:t>Autor: Mgr. Helena </a:t>
            </a:r>
            <a:r>
              <a:rPr lang="cs-CZ" b="1" dirty="0" err="1" smtClean="0">
                <a:solidFill>
                  <a:srgbClr val="171A1B"/>
                </a:solidFill>
              </a:rPr>
              <a:t>Uhříková</a:t>
            </a:r>
            <a:endParaRPr lang="cs-CZ" dirty="0" smtClean="0">
              <a:solidFill>
                <a:srgbClr val="171A1B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dirty="0" smtClean="0">
                <a:solidFill>
                  <a:srgbClr val="171A1B"/>
                </a:solidFill>
              </a:rPr>
              <a:t>Škola: Základní škola Fryšták, okres Zlín, příspěvková organizace</a:t>
            </a:r>
          </a:p>
        </p:txBody>
      </p:sp>
      <p:sp>
        <p:nvSpPr>
          <p:cNvPr id="4113" name="Text Box 17"/>
          <p:cNvSpPr txBox="1">
            <a:spLocks noChangeArrowheads="1"/>
          </p:cNvSpPr>
          <p:nvPr/>
        </p:nvSpPr>
        <p:spPr bwMode="auto">
          <a:xfrm>
            <a:off x="0" y="2057400"/>
            <a:ext cx="9144000" cy="823913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dirty="0" smtClean="0">
                <a:solidFill>
                  <a:srgbClr val="171A1B"/>
                </a:solidFill>
              </a:rPr>
              <a:t>Registrační číslo projektu: CZ.1.07/1.1.38/02.0025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dirty="0" smtClean="0">
                <a:solidFill>
                  <a:srgbClr val="171A1B"/>
                </a:solidFill>
              </a:rPr>
              <a:t>Název projektu: Modernizace výuky na ZŠ Slušovice, Fryšták, Kašava a Velehrad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1200" dirty="0" smtClean="0">
                <a:solidFill>
                  <a:srgbClr val="171A1B"/>
                </a:solidFill>
              </a:rPr>
              <a:t>Tento projekt je spolufinancován z Evropského sociálního fondu a státního rozpočtu České republiky.</a:t>
            </a:r>
          </a:p>
        </p:txBody>
      </p:sp>
      <p:sp>
        <p:nvSpPr>
          <p:cNvPr id="2" name="Obdélník 1"/>
          <p:cNvSpPr/>
          <p:nvPr/>
        </p:nvSpPr>
        <p:spPr>
          <a:xfrm>
            <a:off x="2367320" y="3898419"/>
            <a:ext cx="43268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b="1" dirty="0" err="1" smtClean="0">
                <a:solidFill>
                  <a:srgbClr val="171A1B"/>
                </a:solidFill>
              </a:rPr>
              <a:t>PČ</a:t>
            </a:r>
            <a:r>
              <a:rPr lang="cs-CZ" b="1" dirty="0" smtClean="0">
                <a:solidFill>
                  <a:srgbClr val="171A1B"/>
                </a:solidFill>
              </a:rPr>
              <a:t>_014_Práce s textilem_Náhrdelník</a:t>
            </a:r>
            <a:endParaRPr lang="cs-CZ" b="1" dirty="0" smtClean="0">
              <a:solidFill>
                <a:srgbClr val="171A1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25906076"/>
      </p:ext>
    </p:extLst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cs-CZ" sz="48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Anotace:</a:t>
            </a:r>
          </a:p>
        </p:txBody>
      </p:sp>
      <p:pic>
        <p:nvPicPr>
          <p:cNvPr id="90115" name="Picture 3" descr="OPVK_hor_zakladni_logolink_RGB_cz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52600" y="609600"/>
            <a:ext cx="5575300" cy="1217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90116" name="Text Box 4"/>
          <p:cNvSpPr txBox="1">
            <a:spLocks noChangeArrowheads="1"/>
          </p:cNvSpPr>
          <p:nvPr/>
        </p:nvSpPr>
        <p:spPr bwMode="auto">
          <a:xfrm>
            <a:off x="9072563" y="47609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 smtClean="0">
              <a:solidFill>
                <a:srgbClr val="171A1B"/>
              </a:solidFill>
            </a:endParaRPr>
          </a:p>
        </p:txBody>
      </p:sp>
      <p:sp>
        <p:nvSpPr>
          <p:cNvPr id="90117" name="Text Box 5"/>
          <p:cNvSpPr txBox="1">
            <a:spLocks noChangeArrowheads="1"/>
          </p:cNvSpPr>
          <p:nvPr/>
        </p:nvSpPr>
        <p:spPr bwMode="auto">
          <a:xfrm>
            <a:off x="0" y="3505200"/>
            <a:ext cx="9144000" cy="1200329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38000" rIns="738000">
            <a:spAutoFit/>
          </a:bodyPr>
          <a:lstStyle/>
          <a:p>
            <a:pPr marL="265113" indent="-265113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q"/>
            </a:pPr>
            <a:r>
              <a:rPr lang="cs-CZ" dirty="0" smtClean="0">
                <a:solidFill>
                  <a:srgbClr val="171A1B"/>
                </a:solidFill>
              </a:rPr>
              <a:t>Digitální učební materiál popisuje </a:t>
            </a:r>
            <a:r>
              <a:rPr lang="cs-CZ" dirty="0">
                <a:solidFill>
                  <a:srgbClr val="171A1B"/>
                </a:solidFill>
              </a:rPr>
              <a:t>pracovní </a:t>
            </a:r>
            <a:r>
              <a:rPr lang="cs-CZ" dirty="0" smtClean="0">
                <a:solidFill>
                  <a:srgbClr val="171A1B"/>
                </a:solidFill>
              </a:rPr>
              <a:t>postup výroby náhrdelníku.</a:t>
            </a:r>
          </a:p>
          <a:p>
            <a:pPr marL="265113" indent="-265113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q"/>
            </a:pPr>
            <a:r>
              <a:rPr lang="cs-CZ" dirty="0" smtClean="0">
                <a:solidFill>
                  <a:srgbClr val="171A1B"/>
                </a:solidFill>
              </a:rPr>
              <a:t>Materiál vysvětluje celý pracovní postup výroby náhrdelníku z vlněného filcu a štrasových kamínků, žáci použijí techniku šití a lepení.</a:t>
            </a:r>
          </a:p>
          <a:p>
            <a:pPr marL="265113" indent="-265113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q"/>
            </a:pPr>
            <a:r>
              <a:rPr lang="cs-CZ" dirty="0" smtClean="0">
                <a:solidFill>
                  <a:srgbClr val="171A1B"/>
                </a:solidFill>
              </a:rPr>
              <a:t>Je určen pro předmět pracovní činnosti a 4. – 5. ročník.</a:t>
            </a:r>
          </a:p>
        </p:txBody>
      </p:sp>
    </p:spTree>
    <p:extLst>
      <p:ext uri="{BB962C8B-B14F-4D97-AF65-F5344CB8AC3E}">
        <p14:creationId xmlns:p14="http://schemas.microsoft.com/office/powerpoint/2010/main" xmlns="" val="2854774530"/>
      </p:ext>
    </p:extLst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8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3657600" cy="796925"/>
          </a:xfrm>
          <a:prstGeom prst="rect">
            <a:avLst/>
          </a:prstGeom>
          <a:noFill/>
        </p:spPr>
      </p:pic>
      <p:sp>
        <p:nvSpPr>
          <p:cNvPr id="8" name="Nadpis 3"/>
          <p:cNvSpPr txBox="1">
            <a:spLocks/>
          </p:cNvSpPr>
          <p:nvPr/>
        </p:nvSpPr>
        <p:spPr>
          <a:xfrm>
            <a:off x="107504" y="830849"/>
            <a:ext cx="5486400" cy="56673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Pomůcky:</a:t>
            </a:r>
            <a:endParaRPr lang="cs-CZ" dirty="0"/>
          </a:p>
        </p:txBody>
      </p:sp>
      <p:sp>
        <p:nvSpPr>
          <p:cNvPr id="9" name="Zástupný symbol pro text 5"/>
          <p:cNvSpPr txBox="1">
            <a:spLocks/>
          </p:cNvSpPr>
          <p:nvPr/>
        </p:nvSpPr>
        <p:spPr>
          <a:xfrm>
            <a:off x="107503" y="1484784"/>
            <a:ext cx="8577095" cy="8048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800" dirty="0" smtClean="0"/>
              <a:t>filc, bílá mašle o průměru 4 mm, vyšívací bavlnka, lepidlo </a:t>
            </a:r>
            <a:r>
              <a:rPr lang="cs-CZ" sz="1800" dirty="0"/>
              <a:t>H</a:t>
            </a:r>
            <a:r>
              <a:rPr lang="cs-CZ" sz="1800" dirty="0" smtClean="0"/>
              <a:t>erkules, jehla, štrasový řetízek </a:t>
            </a:r>
            <a:endParaRPr lang="cs-CZ" sz="1800" dirty="0"/>
          </a:p>
        </p:txBody>
      </p:sp>
      <p:pic>
        <p:nvPicPr>
          <p:cNvPr id="11" name="Obrázek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131839" y="2852937"/>
            <a:ext cx="4579613" cy="305689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5">
                <a:lumMod val="60000"/>
                <a:lumOff val="40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xmlns="" val="3207002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3657600" cy="796925"/>
          </a:xfrm>
          <a:prstGeom prst="rect">
            <a:avLst/>
          </a:prstGeom>
          <a:noFill/>
        </p:spPr>
      </p:pic>
      <p:sp>
        <p:nvSpPr>
          <p:cNvPr id="13" name="Nadpis 1"/>
          <p:cNvSpPr txBox="1">
            <a:spLocks/>
          </p:cNvSpPr>
          <p:nvPr/>
        </p:nvSpPr>
        <p:spPr>
          <a:xfrm>
            <a:off x="107504" y="937812"/>
            <a:ext cx="5486400" cy="56673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dirty="0" smtClean="0"/>
              <a:t>1. krok:</a:t>
            </a:r>
            <a:endParaRPr lang="cs-CZ" dirty="0"/>
          </a:p>
        </p:txBody>
      </p:sp>
      <p:sp>
        <p:nvSpPr>
          <p:cNvPr id="14" name="Zástupný symbol pro text 3"/>
          <p:cNvSpPr txBox="1">
            <a:spLocks/>
          </p:cNvSpPr>
          <p:nvPr/>
        </p:nvSpPr>
        <p:spPr>
          <a:xfrm>
            <a:off x="171007" y="1556792"/>
            <a:ext cx="7920880" cy="8048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Font typeface="Arial" pitchFamily="34" charset="0"/>
              <a:buChar char="•"/>
            </a:pPr>
            <a:r>
              <a:rPr lang="cs-CZ" sz="1800" dirty="0" smtClean="0"/>
              <a:t>Z vlněného filcu vystřihneme kruh o průměru 2,5 cm.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sz="1800" dirty="0" smtClean="0"/>
              <a:t>Ze štrasového řetízku odstřihneme 10 kamínků (ponecháme vcelku).</a:t>
            </a:r>
            <a:endParaRPr lang="cs-CZ" sz="1800" dirty="0"/>
          </a:p>
        </p:txBody>
      </p:sp>
      <p:pic>
        <p:nvPicPr>
          <p:cNvPr id="15" name="Obrázek 1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9030" t="22643" r="27205" b="20305"/>
          <a:stretch/>
        </p:blipFill>
        <p:spPr>
          <a:xfrm>
            <a:off x="5148064" y="2852936"/>
            <a:ext cx="3319264" cy="288559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5">
                <a:lumMod val="60000"/>
                <a:lumOff val="40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grpSp>
        <p:nvGrpSpPr>
          <p:cNvPr id="22" name="Skupina 21"/>
          <p:cNvGrpSpPr/>
          <p:nvPr/>
        </p:nvGrpSpPr>
        <p:grpSpPr>
          <a:xfrm>
            <a:off x="464092" y="2852936"/>
            <a:ext cx="2016228" cy="1944218"/>
            <a:chOff x="1115612" y="3356990"/>
            <a:chExt cx="2016228" cy="1944218"/>
          </a:xfrm>
        </p:grpSpPr>
        <p:grpSp>
          <p:nvGrpSpPr>
            <p:cNvPr id="20" name="Skupina 19"/>
            <p:cNvGrpSpPr/>
            <p:nvPr/>
          </p:nvGrpSpPr>
          <p:grpSpPr>
            <a:xfrm>
              <a:off x="1115612" y="3356990"/>
              <a:ext cx="2016228" cy="1944218"/>
              <a:chOff x="1115612" y="3356990"/>
              <a:chExt cx="1735091" cy="1728193"/>
            </a:xfrm>
          </p:grpSpPr>
          <p:sp>
            <p:nvSpPr>
              <p:cNvPr id="17" name="Ovál 16"/>
              <p:cNvSpPr/>
              <p:nvPr/>
            </p:nvSpPr>
            <p:spPr>
              <a:xfrm>
                <a:off x="1115612" y="3356990"/>
                <a:ext cx="1735091" cy="1728193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cxnSp>
            <p:nvCxnSpPr>
              <p:cNvPr id="19" name="Přímá spojnice 18"/>
              <p:cNvCxnSpPr>
                <a:stCxn id="17" idx="2"/>
                <a:endCxn id="17" idx="6"/>
              </p:cNvCxnSpPr>
              <p:nvPr/>
            </p:nvCxnSpPr>
            <p:spPr>
              <a:xfrm>
                <a:off x="1115612" y="4221087"/>
                <a:ext cx="1735091" cy="0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21" name="TextovéPole 20"/>
            <p:cNvSpPr txBox="1"/>
            <p:nvPr/>
          </p:nvSpPr>
          <p:spPr>
            <a:xfrm>
              <a:off x="1472206" y="3959768"/>
              <a:ext cx="13030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dirty="0" smtClean="0"/>
                <a:t>2,5 cm</a:t>
              </a:r>
              <a:endParaRPr lang="cs-CZ" dirty="0"/>
            </a:p>
          </p:txBody>
        </p:sp>
      </p:grpSp>
      <p:pic>
        <p:nvPicPr>
          <p:cNvPr id="23" name="Obrázek 22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0545" t="12683" r="22121" b="8869"/>
          <a:stretch/>
        </p:blipFill>
        <p:spPr>
          <a:xfrm>
            <a:off x="2699792" y="4149080"/>
            <a:ext cx="2184433" cy="199505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5">
                <a:lumMod val="60000"/>
                <a:lumOff val="40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xmlns="" val="3598447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3657600" cy="796925"/>
          </a:xfrm>
          <a:prstGeom prst="rect">
            <a:avLst/>
          </a:prstGeom>
          <a:noFill/>
        </p:spPr>
      </p:pic>
      <p:sp>
        <p:nvSpPr>
          <p:cNvPr id="9" name="Nadpis 1"/>
          <p:cNvSpPr txBox="1">
            <a:spLocks/>
          </p:cNvSpPr>
          <p:nvPr/>
        </p:nvSpPr>
        <p:spPr>
          <a:xfrm>
            <a:off x="147815" y="937812"/>
            <a:ext cx="5486400" cy="56673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dirty="0"/>
              <a:t>2</a:t>
            </a:r>
            <a:r>
              <a:rPr lang="cs-CZ" dirty="0" smtClean="0"/>
              <a:t>. krok:</a:t>
            </a:r>
            <a:endParaRPr lang="cs-CZ" dirty="0"/>
          </a:p>
        </p:txBody>
      </p:sp>
      <p:sp>
        <p:nvSpPr>
          <p:cNvPr id="12" name="Zástupný symbol pro text 3"/>
          <p:cNvSpPr txBox="1">
            <a:spLocks/>
          </p:cNvSpPr>
          <p:nvPr/>
        </p:nvSpPr>
        <p:spPr>
          <a:xfrm>
            <a:off x="141390" y="1551197"/>
            <a:ext cx="8463057" cy="8048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Font typeface="Arial" pitchFamily="34" charset="0"/>
              <a:buChar char="•"/>
            </a:pPr>
            <a:r>
              <a:rPr lang="cs-CZ" sz="1800" dirty="0" smtClean="0"/>
              <a:t>Přišijeme kamínky, filc propichujeme v mezerách mezi jednotlivými kamínky (těsně).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sz="1800" dirty="0" smtClean="0"/>
              <a:t>Poslední dva kamínky přilepíme lepidlem. </a:t>
            </a:r>
          </a:p>
        </p:txBody>
      </p:sp>
      <p:pic>
        <p:nvPicPr>
          <p:cNvPr id="14" name="Obrázek 1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2043" r="19268"/>
          <a:stretch/>
        </p:blipFill>
        <p:spPr>
          <a:xfrm>
            <a:off x="539552" y="3075708"/>
            <a:ext cx="4406521" cy="320454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5">
                <a:lumMod val="60000"/>
                <a:lumOff val="40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cxnSp>
        <p:nvCxnSpPr>
          <p:cNvPr id="16" name="Zakřivená spojnice 15"/>
          <p:cNvCxnSpPr/>
          <p:nvPr/>
        </p:nvCxnSpPr>
        <p:spPr>
          <a:xfrm rot="5400000">
            <a:off x="3065001" y="2127690"/>
            <a:ext cx="2005888" cy="1296144"/>
          </a:xfrm>
          <a:prstGeom prst="curvedConnector3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23" name="Skupina 22"/>
          <p:cNvGrpSpPr/>
          <p:nvPr/>
        </p:nvGrpSpPr>
        <p:grpSpPr>
          <a:xfrm>
            <a:off x="4571999" y="2693812"/>
            <a:ext cx="4032447" cy="2691658"/>
            <a:chOff x="4571999" y="2693812"/>
            <a:chExt cx="4032447" cy="2691658"/>
          </a:xfrm>
        </p:grpSpPr>
        <p:pic>
          <p:nvPicPr>
            <p:cNvPr id="19" name="Obrázek 18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4571999" y="2693812"/>
              <a:ext cx="4032447" cy="2691658"/>
            </a:xfrm>
            <a:prstGeom prst="rect">
              <a:avLst/>
            </a:prstGeom>
            <a:solidFill>
              <a:srgbClr val="FFFFFF">
                <a:shade val="85000"/>
              </a:srgbClr>
            </a:solidFill>
            <a:ln w="88900" cap="sq">
              <a:solidFill>
                <a:schemeClr val="accent5">
                  <a:lumMod val="60000"/>
                  <a:lumOff val="40000"/>
                </a:schemeClr>
              </a:solidFill>
              <a:miter lim="800000"/>
            </a:ln>
            <a:effectLst>
              <a:outerShdw blurRad="55000" dist="18000" dir="54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  <p:sp>
          <p:nvSpPr>
            <p:cNvPr id="22" name="Ovál 21"/>
            <p:cNvSpPr/>
            <p:nvPr/>
          </p:nvSpPr>
          <p:spPr>
            <a:xfrm>
              <a:off x="6228184" y="3375669"/>
              <a:ext cx="1368152" cy="1368000"/>
            </a:xfrm>
            <a:prstGeom prst="ellipse">
              <a:avLst/>
            </a:prstGeom>
            <a:no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</p:spTree>
    <p:extLst>
      <p:ext uri="{BB962C8B-B14F-4D97-AF65-F5344CB8AC3E}">
        <p14:creationId xmlns:p14="http://schemas.microsoft.com/office/powerpoint/2010/main" xmlns="" val="1035524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3657600" cy="796925"/>
          </a:xfrm>
          <a:prstGeom prst="rect">
            <a:avLst/>
          </a:prstGeom>
          <a:noFill/>
        </p:spPr>
      </p:pic>
      <p:sp>
        <p:nvSpPr>
          <p:cNvPr id="10" name="Nadpis 1"/>
          <p:cNvSpPr txBox="1">
            <a:spLocks/>
          </p:cNvSpPr>
          <p:nvPr/>
        </p:nvSpPr>
        <p:spPr>
          <a:xfrm>
            <a:off x="107504" y="937812"/>
            <a:ext cx="5486400" cy="56673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dirty="0"/>
              <a:t>3</a:t>
            </a:r>
            <a:r>
              <a:rPr lang="cs-CZ" dirty="0" smtClean="0"/>
              <a:t>. krok:</a:t>
            </a:r>
            <a:endParaRPr lang="cs-CZ" dirty="0"/>
          </a:p>
        </p:txBody>
      </p:sp>
      <p:sp>
        <p:nvSpPr>
          <p:cNvPr id="11" name="Zástupný symbol pro text 3"/>
          <p:cNvSpPr txBox="1">
            <a:spLocks/>
          </p:cNvSpPr>
          <p:nvPr/>
        </p:nvSpPr>
        <p:spPr>
          <a:xfrm>
            <a:off x="171007" y="1556792"/>
            <a:ext cx="7920880" cy="8048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Font typeface="Arial" pitchFamily="34" charset="0"/>
              <a:buChar char="•"/>
            </a:pPr>
            <a:r>
              <a:rPr lang="cs-CZ" sz="1800" dirty="0" smtClean="0"/>
              <a:t>Ustřihneme 60 cm bílé mašle.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sz="1800" dirty="0" smtClean="0"/>
              <a:t>Mašli přehneme napůl a přišijeme k náhrdelníku. </a:t>
            </a:r>
            <a:endParaRPr lang="cs-CZ" sz="1800" dirty="0"/>
          </a:p>
        </p:txBody>
      </p:sp>
      <p:pic>
        <p:nvPicPr>
          <p:cNvPr id="13" name="Obrázek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62000" y="3068960"/>
            <a:ext cx="3810000" cy="254317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5">
                <a:lumMod val="60000"/>
                <a:lumOff val="40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4" name="Obrázek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203848" y="2388100"/>
            <a:ext cx="3048000" cy="202882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5">
                <a:lumMod val="60000"/>
                <a:lumOff val="40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5" name="Obrázek 14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7273" t="14405" r="21818" b="7539"/>
          <a:stretch/>
        </p:blipFill>
        <p:spPr>
          <a:xfrm>
            <a:off x="5864397" y="3861048"/>
            <a:ext cx="2231357" cy="228365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5">
                <a:lumMod val="60000"/>
                <a:lumOff val="40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xmlns="" val="3321546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3657600" cy="796925"/>
          </a:xfrm>
          <a:prstGeom prst="rect">
            <a:avLst/>
          </a:prstGeom>
          <a:noFill/>
        </p:spPr>
      </p:pic>
      <p:sp>
        <p:nvSpPr>
          <p:cNvPr id="7" name="Nadpis 1"/>
          <p:cNvSpPr txBox="1">
            <a:spLocks/>
          </p:cNvSpPr>
          <p:nvPr/>
        </p:nvSpPr>
        <p:spPr>
          <a:xfrm>
            <a:off x="107504" y="937812"/>
            <a:ext cx="5486400" cy="56673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dirty="0" smtClean="0"/>
              <a:t>4. krok:</a:t>
            </a:r>
            <a:endParaRPr lang="cs-CZ" dirty="0"/>
          </a:p>
        </p:txBody>
      </p:sp>
      <p:sp>
        <p:nvSpPr>
          <p:cNvPr id="8" name="Zástupný symbol pro text 3"/>
          <p:cNvSpPr txBox="1">
            <a:spLocks/>
          </p:cNvSpPr>
          <p:nvPr/>
        </p:nvSpPr>
        <p:spPr>
          <a:xfrm>
            <a:off x="171007" y="1556792"/>
            <a:ext cx="7920880" cy="8048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Font typeface="Arial" pitchFamily="34" charset="0"/>
              <a:buChar char="•"/>
            </a:pPr>
            <a:r>
              <a:rPr lang="cs-CZ" sz="1800" dirty="0" smtClean="0"/>
              <a:t>Z filcu vystřihneme druhý kruh, také o průměru 2,5 cm.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sz="1800" dirty="0" smtClean="0"/>
              <a:t>Kruh potřeme lepidlem Herkules a přilepíme ze spodní strany náhrdelníku.</a:t>
            </a:r>
            <a:endParaRPr lang="cs-CZ" sz="1800" dirty="0"/>
          </a:p>
        </p:txBody>
      </p:sp>
      <p:pic>
        <p:nvPicPr>
          <p:cNvPr id="9" name="Obrázek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48842" y="3717032"/>
            <a:ext cx="3810000" cy="254317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5">
                <a:lumMod val="60000"/>
                <a:lumOff val="40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0" name="Obrázek 9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8093" t="9742" r="11725" b="15079"/>
          <a:stretch/>
        </p:blipFill>
        <p:spPr>
          <a:xfrm>
            <a:off x="4299311" y="2476873"/>
            <a:ext cx="4362413" cy="311923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5">
                <a:lumMod val="60000"/>
                <a:lumOff val="40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cxnSp>
        <p:nvCxnSpPr>
          <p:cNvPr id="12" name="Zakřivená spojnice 11"/>
          <p:cNvCxnSpPr/>
          <p:nvPr/>
        </p:nvCxnSpPr>
        <p:spPr>
          <a:xfrm flipV="1">
            <a:off x="2627784" y="3645024"/>
            <a:ext cx="2808312" cy="1080120"/>
          </a:xfrm>
          <a:prstGeom prst="curvedConnector3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837199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3657600" cy="796925"/>
          </a:xfrm>
          <a:prstGeom prst="rect">
            <a:avLst/>
          </a:prstGeom>
          <a:noFill/>
        </p:spPr>
      </p:pic>
      <p:pic>
        <p:nvPicPr>
          <p:cNvPr id="10" name="Obrázek 9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5303" t="20706" r="17879" b="13534"/>
          <a:stretch/>
        </p:blipFill>
        <p:spPr>
          <a:xfrm>
            <a:off x="3657600" y="2119745"/>
            <a:ext cx="4281055" cy="400997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5">
                <a:lumMod val="60000"/>
                <a:lumOff val="40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1" name="Nadpis 1"/>
          <p:cNvSpPr txBox="1">
            <a:spLocks/>
          </p:cNvSpPr>
          <p:nvPr/>
        </p:nvSpPr>
        <p:spPr>
          <a:xfrm>
            <a:off x="323528" y="1268760"/>
            <a:ext cx="8064896" cy="504056"/>
          </a:xfrm>
          <a:prstGeom prst="rect">
            <a:avLst/>
          </a:prstGeom>
        </p:spPr>
        <p:txBody>
          <a:bodyPr>
            <a:normAutofit fontScale="7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dirty="0" smtClean="0"/>
              <a:t>Hotový výrobek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439211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3528" y="908720"/>
            <a:ext cx="8229600" cy="1143000"/>
          </a:xfrm>
        </p:spPr>
        <p:txBody>
          <a:bodyPr/>
          <a:lstStyle/>
          <a:p>
            <a:r>
              <a:rPr lang="cs-CZ" b="1" dirty="0"/>
              <a:t>POUŽITÉ ZDROJE</a:t>
            </a:r>
            <a:endParaRPr lang="cs-CZ" dirty="0"/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>
          <a:xfrm>
            <a:off x="395536" y="2132856"/>
            <a:ext cx="8229600" cy="4525963"/>
          </a:xfrm>
        </p:spPr>
        <p:txBody>
          <a:bodyPr/>
          <a:lstStyle/>
          <a:p>
            <a:r>
              <a:rPr lang="cs-CZ" dirty="0"/>
              <a:t>vlastní fotografie</a:t>
            </a:r>
          </a:p>
          <a:p>
            <a:endParaRPr lang="cs-CZ" dirty="0"/>
          </a:p>
        </p:txBody>
      </p:sp>
      <p:pic>
        <p:nvPicPr>
          <p:cNvPr id="5" name="Picture 8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3657600" cy="7969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986450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Výchozí návrh">
  <a:themeElements>
    <a:clrScheme name="Výchozí návrh 16">
      <a:dk1>
        <a:srgbClr val="171A1B"/>
      </a:dk1>
      <a:lt1>
        <a:srgbClr val="F39900"/>
      </a:lt1>
      <a:dk2>
        <a:srgbClr val="FFFFFF"/>
      </a:dk2>
      <a:lt2>
        <a:srgbClr val="FFFFFF"/>
      </a:lt2>
      <a:accent1>
        <a:srgbClr val="FFFFFF"/>
      </a:accent1>
      <a:accent2>
        <a:srgbClr val="FFFFFF"/>
      </a:accent2>
      <a:accent3>
        <a:srgbClr val="F8CAAA"/>
      </a:accent3>
      <a:accent4>
        <a:srgbClr val="121415"/>
      </a:accent4>
      <a:accent5>
        <a:srgbClr val="FFFFFF"/>
      </a:accent5>
      <a:accent6>
        <a:srgbClr val="E7E7E7"/>
      </a:accent6>
      <a:hlink>
        <a:srgbClr val="FFFFFF"/>
      </a:hlink>
      <a:folHlink>
        <a:srgbClr val="FFFFFF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3">
        <a:dk1>
          <a:srgbClr val="005A58"/>
        </a:dk1>
        <a:lt1>
          <a:srgbClr val="FFFFFF"/>
        </a:lt1>
        <a:dk2>
          <a:srgbClr val="F3990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F8CAAA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4">
        <a:dk1>
          <a:srgbClr val="FFFFFF"/>
        </a:dk1>
        <a:lt1>
          <a:srgbClr val="FFFFFF"/>
        </a:lt1>
        <a:dk2>
          <a:srgbClr val="F39900"/>
        </a:dk2>
        <a:lt2>
          <a:srgbClr val="171A1B"/>
        </a:lt2>
        <a:accent1>
          <a:srgbClr val="FFFFFF"/>
        </a:accent1>
        <a:accent2>
          <a:srgbClr val="FFFFFF"/>
        </a:accent2>
        <a:accent3>
          <a:srgbClr val="F8CAAA"/>
        </a:accent3>
        <a:accent4>
          <a:srgbClr val="DADADA"/>
        </a:accent4>
        <a:accent5>
          <a:srgbClr val="FFFFFF"/>
        </a:accent5>
        <a:accent6>
          <a:srgbClr val="E7E7E7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5">
        <a:dk1>
          <a:srgbClr val="171A1B"/>
        </a:dk1>
        <a:lt1>
          <a:srgbClr val="F39900"/>
        </a:lt1>
        <a:dk2>
          <a:srgbClr val="171A1B"/>
        </a:dk2>
        <a:lt2>
          <a:srgbClr val="FFFFFF"/>
        </a:lt2>
        <a:accent1>
          <a:srgbClr val="FFFFFF"/>
        </a:accent1>
        <a:accent2>
          <a:srgbClr val="FFFFFF"/>
        </a:accent2>
        <a:accent3>
          <a:srgbClr val="F8CAAA"/>
        </a:accent3>
        <a:accent4>
          <a:srgbClr val="121415"/>
        </a:accent4>
        <a:accent5>
          <a:srgbClr val="FFFFFF"/>
        </a:accent5>
        <a:accent6>
          <a:srgbClr val="E7E7E7"/>
        </a:accent6>
        <a:hlink>
          <a:srgbClr val="FFFFFF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16">
        <a:dk1>
          <a:srgbClr val="171A1B"/>
        </a:dk1>
        <a:lt1>
          <a:srgbClr val="F39900"/>
        </a:lt1>
        <a:dk2>
          <a:srgbClr val="FFFFFF"/>
        </a:dk2>
        <a:lt2>
          <a:srgbClr val="FFFFFF"/>
        </a:lt2>
        <a:accent1>
          <a:srgbClr val="FFFFFF"/>
        </a:accent1>
        <a:accent2>
          <a:srgbClr val="FFFFFF"/>
        </a:accent2>
        <a:accent3>
          <a:srgbClr val="F8CAAA"/>
        </a:accent3>
        <a:accent4>
          <a:srgbClr val="121415"/>
        </a:accent4>
        <a:accent5>
          <a:srgbClr val="FFFFFF"/>
        </a:accent5>
        <a:accent6>
          <a:srgbClr val="E7E7E7"/>
        </a:accent6>
        <a:hlink>
          <a:srgbClr val="FFFFFF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</TotalTime>
  <Words>221</Words>
  <Application>Microsoft Office PowerPoint</Application>
  <PresentationFormat>Předvádění na obrazovce (4:3)</PresentationFormat>
  <Paragraphs>29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9</vt:i4>
      </vt:variant>
    </vt:vector>
  </HeadingPairs>
  <TitlesOfParts>
    <vt:vector size="11" baseType="lpstr">
      <vt:lpstr>Motiv sady Office</vt:lpstr>
      <vt:lpstr>Výchozí návrh</vt:lpstr>
      <vt:lpstr>Náhrdelník</vt:lpstr>
      <vt:lpstr>Anotace:</vt:lpstr>
      <vt:lpstr>Snímek 3</vt:lpstr>
      <vt:lpstr>Snímek 4</vt:lpstr>
      <vt:lpstr>Snímek 5</vt:lpstr>
      <vt:lpstr>Snímek 6</vt:lpstr>
      <vt:lpstr>Snímek 7</vt:lpstr>
      <vt:lpstr>Snímek 8</vt:lpstr>
      <vt:lpstr>POUŽITÉ ZDROJE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Vánoční stromeček</dc:title>
  <dc:creator>Helena</dc:creator>
  <cp:lastModifiedBy>Zdeněk</cp:lastModifiedBy>
  <cp:revision>17</cp:revision>
  <dcterms:created xsi:type="dcterms:W3CDTF">2013-04-25T13:51:02Z</dcterms:created>
  <dcterms:modified xsi:type="dcterms:W3CDTF">2013-08-19T11:15:00Z</dcterms:modified>
</cp:coreProperties>
</file>