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sldIdLst>
    <p:sldId id="256" r:id="rId3"/>
    <p:sldId id="259" r:id="rId4"/>
    <p:sldId id="257" r:id="rId5"/>
    <p:sldId id="264" r:id="rId6"/>
    <p:sldId id="265" r:id="rId7"/>
    <p:sldId id="266" r:id="rId8"/>
    <p:sldId id="260" r:id="rId9"/>
    <p:sldId id="261" r:id="rId10"/>
    <p:sldId id="262" r:id="rId11"/>
    <p:sldId id="267" r:id="rId12"/>
    <p:sldId id="268" r:id="rId13"/>
    <p:sldId id="263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F329-DF8F-408E-B7E6-5A74A5322C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35F76-C9C0-4C30-AD24-8E0C1B83D7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9DCAA-F5F6-40C2-97C2-7EBC07EE39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19E7D6-FE3D-4828-8CE8-D790FEFA21C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1B74-A21B-4687-AC5B-69BA3A6E959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809EEFE-B6AA-449A-86D0-5F3FE9F86CA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C02F1-C397-4739-AA35-C90E9F0A1CE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E15EA-6C27-41B8-AE94-6302A76F0C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CF7E4-276C-44E6-8E2B-3B7A0207147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8188C-8D7A-4645-86DA-90866DAFAC1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8224A-D67E-4F1A-94F8-80879118A48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9EF3B-125D-4007-973C-C5FE7082D7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642BCD09-75AA-4A12-BC47-D2BD7C36F21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5EB8B-1FAB-4715-B473-9D1795D6F6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6706C-5FAA-4A02-9743-E14ECF8926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D655E-8ABC-4AC5-8B4E-4587AD8431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4BD8E-037B-47FA-A474-2C1B16710F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6C307-20AE-4C22-8777-259710AFA0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9FAF-83B9-40AD-AA8A-F955E672C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6A70-FB10-4205-B68E-52FBDA6801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6EAE-24FE-46AC-A76B-ACDEA0B743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62847-7B67-4F5F-A5BC-61B2FEB33C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8D86AA-4D02-4DD6-B686-1C06007A23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28D86AA-4D02-4DD6-B686-1C06007A23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Lyžaři a snowboardisté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114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err="1" smtClean="0"/>
              <a:t>PČ</a:t>
            </a:r>
            <a:r>
              <a:rPr lang="cs-CZ" b="1" smtClean="0"/>
              <a:t>_017_Práce s drobným materiálem_Lyžaři a snowboardisté</a:t>
            </a:r>
            <a:endParaRPr lang="cs-CZ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7010400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dirty="0" smtClean="0">
                <a:solidFill>
                  <a:srgbClr val="FFC000"/>
                </a:solidFill>
              </a:rPr>
              <a:t>6. Stejným způsobem vyrobíme i </a:t>
            </a:r>
            <a:r>
              <a:rPr lang="cs-CZ" sz="2000" dirty="0" err="1" smtClean="0">
                <a:solidFill>
                  <a:srgbClr val="FFC000"/>
                </a:solidFill>
              </a:rPr>
              <a:t>snowborďáka</a:t>
            </a:r>
            <a:r>
              <a:rPr lang="cs-CZ" sz="2000" dirty="0" smtClean="0">
                <a:solidFill>
                  <a:srgbClr val="FFC000"/>
                </a:solidFill>
              </a:rPr>
              <a:t>, s rozdílem jedné lyže a bez hůlek.</a:t>
            </a:r>
          </a:p>
        </p:txBody>
      </p:sp>
      <p:pic>
        <p:nvPicPr>
          <p:cNvPr id="5" name="Zástupný symbol pro obsah 4" descr="P10405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9050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38200"/>
            <a:ext cx="7010400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dirty="0" smtClean="0">
                <a:solidFill>
                  <a:srgbClr val="FFC000"/>
                </a:solidFill>
              </a:rPr>
              <a:t>7. Lyžaře a snowboardisty umístíme na kopec a máme krásnou zimní sportovní atmosféru přímo v pokoji.</a:t>
            </a:r>
          </a:p>
        </p:txBody>
      </p:sp>
      <p:pic>
        <p:nvPicPr>
          <p:cNvPr id="5" name="Zástupný symbol pro obsah 4" descr="P10404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828800"/>
            <a:ext cx="4800000" cy="3600000"/>
          </a:xfrm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b="1" dirty="0" smtClean="0">
                <a:solidFill>
                  <a:srgbClr val="FFC000"/>
                </a:solidFill>
              </a:rPr>
              <a:t>Použité fotografie: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0" y="1981200"/>
            <a:ext cx="6781800" cy="2286000"/>
          </a:xfrm>
        </p:spPr>
        <p:txBody>
          <a:bodyPr/>
          <a:lstStyle/>
          <a:p>
            <a:pPr eaLnBrk="1" hangingPunct="1">
              <a:buNone/>
            </a:pPr>
            <a:r>
              <a:rPr lang="cs-CZ" sz="2000" dirty="0" smtClean="0"/>
              <a:t>- Fotografie vlastní</a:t>
            </a:r>
          </a:p>
        </p:txBody>
      </p:sp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barevné vnímání reality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dětskou představivost a tvořivost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Pracovní činnosti </a:t>
            </a:r>
            <a:r>
              <a:rPr lang="cs-CZ" dirty="0"/>
              <a:t>a </a:t>
            </a:r>
            <a:r>
              <a:rPr lang="cs-CZ" dirty="0" smtClean="0"/>
              <a:t>5. ročník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předmětu Pracovní činnosti na 1. st. ZŠ</a:t>
            </a:r>
          </a:p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FFC000"/>
                </a:solidFill>
              </a:rPr>
              <a:t>Lyžaři a snowboardisté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0" y="16002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cs-CZ" sz="2000" dirty="0" smtClean="0">
                <a:solidFill>
                  <a:srgbClr val="92D050"/>
                </a:solidFill>
              </a:rPr>
              <a:t>	Hurá na svah! </a:t>
            </a:r>
            <a:br>
              <a:rPr lang="cs-CZ" sz="2000" dirty="0" smtClean="0">
                <a:solidFill>
                  <a:srgbClr val="92D050"/>
                </a:solidFill>
              </a:rPr>
            </a:br>
            <a:r>
              <a:rPr lang="cs-CZ" sz="2000" dirty="0" smtClean="0">
                <a:solidFill>
                  <a:srgbClr val="92D050"/>
                </a:solidFill>
              </a:rPr>
              <a:t>Děti se vždy těší na Vánoce a na první sníh. Vezmou sáňky, boby, lyže a jiné věci na sníh a vyrážejí na kopec. Dnes si zkusíme takový kopec plný veselých lyžařů a snowboardistů vytvořit. Práce je to snadná, jde spíše o vytváření různobarevných kombinéz, bund a zimních doplňků, návrhy lyží a prken, tvarování postav a následnou promenádu človíčků na kopci ke sněhu nejbližší – z vaty.  </a:t>
            </a:r>
            <a:br>
              <a:rPr lang="cs-CZ" sz="2000" dirty="0" smtClean="0">
                <a:solidFill>
                  <a:srgbClr val="92D050"/>
                </a:solidFill>
              </a:rPr>
            </a:br>
            <a:r>
              <a:rPr lang="cs-CZ" sz="2000" dirty="0" smtClean="0">
                <a:solidFill>
                  <a:srgbClr val="92D050"/>
                </a:solidFill>
              </a:rPr>
              <a:t>Hurá do práce!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000" b="1" dirty="0" smtClean="0">
                <a:solidFill>
                  <a:srgbClr val="FFC000"/>
                </a:solidFill>
              </a:rPr>
              <a:t>Připravíme si: </a:t>
            </a:r>
            <a:br>
              <a:rPr lang="cs-CZ" sz="2000" b="1" dirty="0" smtClean="0">
                <a:solidFill>
                  <a:srgbClr val="FFC000"/>
                </a:solidFill>
              </a:rPr>
            </a:br>
            <a:r>
              <a:rPr lang="cs-CZ" sz="2000" dirty="0" smtClean="0">
                <a:solidFill>
                  <a:srgbClr val="FFC000"/>
                </a:solidFill>
              </a:rPr>
              <a:t>lepidlo Herkules, dvě dřívka od zmrzliny (lyžař) nebo jedno od zmrzliny </a:t>
            </a:r>
            <a:r>
              <a:rPr lang="cs-CZ" sz="2000" dirty="0" err="1" smtClean="0">
                <a:solidFill>
                  <a:srgbClr val="FFC000"/>
                </a:solidFill>
              </a:rPr>
              <a:t>Magnum</a:t>
            </a:r>
            <a:r>
              <a:rPr lang="cs-CZ" sz="2000" dirty="0" smtClean="0">
                <a:solidFill>
                  <a:srgbClr val="FFC000"/>
                </a:solidFill>
              </a:rPr>
              <a:t> (snowboardista), dvě bambusová párátka, nůžky,</a:t>
            </a:r>
            <a:br>
              <a:rPr lang="cs-CZ" sz="2000" dirty="0" smtClean="0">
                <a:solidFill>
                  <a:srgbClr val="FFC000"/>
                </a:solidFill>
              </a:rPr>
            </a:br>
            <a:r>
              <a:rPr lang="cs-CZ" sz="2000" dirty="0" smtClean="0">
                <a:solidFill>
                  <a:srgbClr val="FFC000"/>
                </a:solidFill>
              </a:rPr>
              <a:t>tvrdý karton, fixy nebo pastelky</a:t>
            </a:r>
            <a:endParaRPr lang="cs-CZ" sz="2000" b="1" dirty="0" smtClean="0">
              <a:solidFill>
                <a:srgbClr val="FFC000"/>
              </a:solidFill>
            </a:endParaRPr>
          </a:p>
        </p:txBody>
      </p:sp>
      <p:pic>
        <p:nvPicPr>
          <p:cNvPr id="7" name="Zástupný symbol pro obsah 6" descr="P10403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8288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2590800" cy="2743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000" dirty="0" smtClean="0">
                <a:solidFill>
                  <a:srgbClr val="FFC000"/>
                </a:solidFill>
              </a:rPr>
              <a:t>1. Na tvrdý karton obkreslíme podle předlohy postavu nebo si děti mohou nakreslit postavu podle vlastní fantazie, vystřihneme a z obou stran pečlivě  pomalujeme.</a:t>
            </a:r>
          </a:p>
        </p:txBody>
      </p:sp>
      <p:pic>
        <p:nvPicPr>
          <p:cNvPr id="5" name="Zástupný symbol pro obsah 4" descr="P10403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667200" y="15906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15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dirty="0" smtClean="0">
                <a:solidFill>
                  <a:srgbClr val="FFC000"/>
                </a:solidFill>
              </a:rPr>
              <a:t>2. Z kartonu vystřihneme kolečka na spodní část hůlek a spolu s dřívky a párátky opět pěkně pomalujeme.</a:t>
            </a:r>
          </a:p>
        </p:txBody>
      </p:sp>
      <p:pic>
        <p:nvPicPr>
          <p:cNvPr id="5" name="Zástupný symbol pro obsah 4" descr="P104039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764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638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010400" cy="83661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dirty="0" smtClean="0">
                <a:solidFill>
                  <a:srgbClr val="FFC000"/>
                </a:solidFill>
              </a:rPr>
              <a:t>3. Spodní části nohou lyžaři ohneme a přilepíme je k lyžím.</a:t>
            </a:r>
          </a:p>
        </p:txBody>
      </p:sp>
      <p:pic>
        <p:nvPicPr>
          <p:cNvPr id="5" name="Zástupný symbol pro obsah 4" descr="P104039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6764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638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dirty="0" smtClean="0">
                <a:solidFill>
                  <a:srgbClr val="FFC000"/>
                </a:solidFill>
              </a:rPr>
              <a:t>4. Nůžkami propíchneme lyžaři rukavice a protáhneme jimi hůlky, na které stejným způsobem připevníme kolečka.</a:t>
            </a:r>
          </a:p>
        </p:txBody>
      </p:sp>
      <p:pic>
        <p:nvPicPr>
          <p:cNvPr id="5" name="Zástupný symbol pro obsah 4" descr="P10404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905000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95400"/>
            <a:ext cx="3429000" cy="836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000" dirty="0" smtClean="0">
                <a:solidFill>
                  <a:srgbClr val="FFC000"/>
                </a:solidFill>
              </a:rPr>
              <a:t>5. Připravíme kopec ze sněhu, lyžaře vytvarujeme a postavíme na svah.</a:t>
            </a:r>
          </a:p>
        </p:txBody>
      </p:sp>
      <p:pic>
        <p:nvPicPr>
          <p:cNvPr id="6" name="Zástupný symbol pro obsah 5" descr="P10404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524000"/>
            <a:ext cx="27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mění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236</Words>
  <Application>Microsoft Office PowerPoint</Application>
  <PresentationFormat>Předvádění na obrazovce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Výchozí návrh</vt:lpstr>
      <vt:lpstr>Jmění</vt:lpstr>
      <vt:lpstr>Lyžaři a snowboardisté</vt:lpstr>
      <vt:lpstr>Anotace:</vt:lpstr>
      <vt:lpstr>Lyžaři a snowboardisté</vt:lpstr>
      <vt:lpstr>Připravíme si:  lepidlo Herkules, dvě dřívka od zmrzliny (lyžař) nebo jedno od zmrzliny Magnum (snowboardista), dvě bambusová párátka, nůžky, tvrdý karton, fixy nebo pastelky</vt:lpstr>
      <vt:lpstr>1. Na tvrdý karton obkreslíme podle předlohy postavu nebo si děti mohou nakreslit postavu podle vlastní fantazie, vystřihneme a z obou stran pečlivě  pomalujeme.</vt:lpstr>
      <vt:lpstr>2. Z kartonu vystřihneme kolečka na spodní část hůlek a spolu s dřívky a párátky opět pěkně pomalujeme.</vt:lpstr>
      <vt:lpstr>3. Spodní části nohou lyžaři ohneme a přilepíme je k lyžím.</vt:lpstr>
      <vt:lpstr>4. Nůžkami propíchneme lyžaři rukavice a protáhneme jimi hůlky, na které stejným způsobem připevníme kolečka.</vt:lpstr>
      <vt:lpstr>5. Připravíme kopec ze sněhu, lyžaře vytvarujeme a postavíme na svah.</vt:lpstr>
      <vt:lpstr>6. Stejným způsobem vyrobíme i snowborďáka, s rozdílem jedné lyže a bez hůlek.</vt:lpstr>
      <vt:lpstr>7. Lyžaře a snowboardisty umístíme na kopec a máme krásnou zimní sportovní atmosféru přímo v pokoji.</vt:lpstr>
      <vt:lpstr>Použité fotografie: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Zdeněk</cp:lastModifiedBy>
  <cp:revision>57</cp:revision>
  <cp:lastPrinted>1601-01-01T00:00:00Z</cp:lastPrinted>
  <dcterms:created xsi:type="dcterms:W3CDTF">1601-01-01T00:00:00Z</dcterms:created>
  <dcterms:modified xsi:type="dcterms:W3CDTF">2013-08-19T11:22:29Z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