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7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68" r:id="rId14"/>
    <p:sldId id="270" r:id="rId15"/>
    <p:sldId id="269" r:id="rId16"/>
    <p:sldId id="274" r:id="rId17"/>
    <p:sldId id="272" r:id="rId18"/>
    <p:sldId id="275" r:id="rId19"/>
    <p:sldId id="276" r:id="rId20"/>
    <p:sldId id="258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BCCD0-EDFA-4E4B-8F8E-CEA378B822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77AC-DF1E-48EA-8813-F9A2894046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551DD-1CDE-4FCC-8236-A502A7E87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4F1A6E4-D483-4AA1-9EBB-F8D9062FF4C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5B3A295A-E996-49BE-94FB-0FC2B294F9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62F5D5-581B-4EDF-9F65-497FC8CB54B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11BDA-CC61-4672-9891-908EEF45B89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45784E-7F18-4217-B5B5-F398F53225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F1685B39-1670-4320-BE68-F23DE02538F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F2C1CD-37CA-45F5-B1B8-D288D21CE29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6398B21-E41B-4088-A64E-7D522C0195F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F71A-4363-48F0-85CC-2AA09C7509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861B884-142C-46E9-BEC4-64896199E3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36FC9-11B3-46AC-8450-40B34B242A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6C947F8D-9F11-45A9-9B67-4B10EF7745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6D48-2F8C-4074-A0D1-C212ED4045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C6CF-4742-4407-9C2A-05B8535D3E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532A9-06A5-436E-8DAB-972EEE3D03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2E2B-6982-4E1F-805E-035E64AE5A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EE82-A94B-4EDC-ABCA-0046D978FB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A80C-2115-4DFF-94E3-5D9274AE3D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1F10-91DA-4ADF-9DD5-3C49C5B89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705663-FBCC-45F8-AF65-084B78D70B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C705663-FBCC-45F8-AF65-084B78D70B2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Vyšívaný ubrousek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9100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cs-CZ" b="1" dirty="0" err="1" smtClean="0"/>
              <a:t>PČ</a:t>
            </a:r>
            <a:r>
              <a:rPr lang="cs-CZ" b="1" dirty="0" smtClean="0"/>
              <a:t>_022_Práce s drobným materiálem_Vyšívaný ubrousek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2. Začištění látky</a:t>
            </a:r>
          </a:p>
        </p:txBody>
      </p:sp>
      <p:pic>
        <p:nvPicPr>
          <p:cNvPr id="5" name="Zástupný symbol pro obsah 4" descr="P10405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752600"/>
            <a:ext cx="48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562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Látku musíme po obvodu začistit  a to tak, že vytáhneme z každé strany 1-3 nitě, čímž získáme hezký roztřepený okraj, který zarovnáme zastřihnutím 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3. Obnitkovací steh</a:t>
            </a:r>
          </a:p>
        </p:txBody>
      </p:sp>
      <p:pic>
        <p:nvPicPr>
          <p:cNvPr id="5" name="Zástupný symbol pro obsah 4" descr="P10405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8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562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Obnitkovacím stehem začistíme okraj látky. Používáme ho i jako ozdobný steh. Je polovinou křížkového stehu.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4. Přední steh</a:t>
            </a:r>
          </a:p>
        </p:txBody>
      </p:sp>
      <p:pic>
        <p:nvPicPr>
          <p:cNvPr id="5" name="Zástupný symbol pro obsah 4" descr="P10405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8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5486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to ten nejjednodušší steh, šijeme zprava doleva. Pravidelně vpichujeme </a:t>
            </a:r>
            <a:br>
              <a:rPr lang="cs-CZ" dirty="0" smtClean="0"/>
            </a:br>
            <a:r>
              <a:rPr lang="cs-CZ" dirty="0" smtClean="0"/>
              <a:t>ze shora  a vypichujeme zespodu. Šijeme stále dopředu. Používáme ho také při stehování a řasení látky.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5. Stonkový steh</a:t>
            </a:r>
          </a:p>
        </p:txBody>
      </p:sp>
      <p:pic>
        <p:nvPicPr>
          <p:cNvPr id="5" name="Zástupný symbol pro obsah 4" descr="P10405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8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5800" y="5562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to ozdobný steh, šijeme jej zleva doprava, je to vlastně obrácený steh zadní.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6. Křížkový steh</a:t>
            </a:r>
          </a:p>
        </p:txBody>
      </p:sp>
      <p:pic>
        <p:nvPicPr>
          <p:cNvPr id="5" name="Zástupný symbol pro obsah 4" descr="P10405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8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57200" y="5410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fotografii vidíme jednak zadní steh, který byl na předchozím snímku z lícové strany jako stonkový a steh nový – křížkový, který šijeme  šikmo přes dírky v tkanině.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7. Vyšíváme… 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 descr="P104055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752600"/>
            <a:ext cx="48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33400" y="5638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Pokračujeme ve vyšívání po celém obvodu ubrousku, do volného místa uprostřed si sami zvolíme motiv a steh, který použijeme.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8. Hotový výrobek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ástupný symbol pro obsah 9" descr="P104055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752600"/>
            <a:ext cx="4800000" cy="3600000"/>
          </a:xfrm>
        </p:spPr>
      </p:pic>
      <p:sp>
        <p:nvSpPr>
          <p:cNvPr id="11" name="TextovéPole 10"/>
          <p:cNvSpPr txBox="1"/>
          <p:nvPr/>
        </p:nvSpPr>
        <p:spPr>
          <a:xfrm>
            <a:off x="685800" y="5715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Každý steh v rubové straně pečlivě zapošijeme a začistím, práci vypereme, naškrobíme , vyžehlíme a máme krásný vzorník stehů a ubrousek v jednom.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9. Výstavka hotových prací</a:t>
            </a:r>
            <a:endParaRPr lang="cs-CZ" dirty="0"/>
          </a:p>
        </p:txBody>
      </p:sp>
      <p:pic>
        <p:nvPicPr>
          <p:cNvPr id="4" name="Zástupný symbol pro obsah 3" descr="P1040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981200"/>
            <a:ext cx="4800000" cy="3600000"/>
          </a:xfrm>
        </p:spPr>
      </p:pic>
      <p:pic>
        <p:nvPicPr>
          <p:cNvPr id="6" name="Picture 7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85800" y="5943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Fantazii se meze nekladou…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489448" cy="758952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10. Další možnosti  pro šikovné…</a:t>
            </a:r>
            <a:endParaRPr lang="cs-CZ" sz="2800" dirty="0"/>
          </a:p>
        </p:txBody>
      </p:sp>
      <p:pic>
        <p:nvPicPr>
          <p:cNvPr id="4" name="Zástupný symbol pro obsah 3" descr="P1040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676400"/>
            <a:ext cx="4800000" cy="3600000"/>
          </a:xfrm>
        </p:spPr>
      </p:pic>
      <p:sp>
        <p:nvSpPr>
          <p:cNvPr id="5" name="TextovéPole 4"/>
          <p:cNvSpPr txBox="1"/>
          <p:nvPr/>
        </p:nvSpPr>
        <p:spPr>
          <a:xfrm>
            <a:off x="609600" y="5410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Ubrousek můžeme podšít plátnem, vznikne nám tak polštářek, který vycpeme vatou nebo bylinkami a máme  tak další krásnou variantu vyšívaného dárečku.</a:t>
            </a:r>
            <a:endParaRPr lang="cs-CZ" dirty="0"/>
          </a:p>
        </p:txBody>
      </p:sp>
      <p:pic>
        <p:nvPicPr>
          <p:cNvPr id="7" name="Picture 7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010400" cy="527050"/>
          </a:xfrm>
        </p:spPr>
        <p:txBody>
          <a:bodyPr/>
          <a:lstStyle/>
          <a:p>
            <a:pPr algn="l" eaLnBrk="1" hangingPunct="1"/>
            <a:r>
              <a:rPr lang="cs-CZ" sz="2500" dirty="0" smtClean="0"/>
              <a:t>Použité zdroje: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dirty="0" smtClean="0"/>
              <a:t>Fotografie vlastní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2000" dirty="0" smtClean="0"/>
              <a:t>KOCIÁNOVÁ, Ludmila a kol. </a:t>
            </a:r>
            <a:r>
              <a:rPr lang="cs-CZ" sz="2000" i="1" dirty="0" smtClean="0"/>
              <a:t>Praktické činnosti</a:t>
            </a:r>
            <a:r>
              <a:rPr lang="cs-CZ" sz="2000" dirty="0" smtClean="0"/>
              <a:t>. Praha: Fortuna, 1997, ISBN 80-7168-441-4. 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257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s textiliemi, šicími potřebami, základní technikou  šití a vyšívání, vyšívacími stehy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</a:t>
            </a:r>
            <a:r>
              <a:rPr lang="cs-CZ" dirty="0"/>
              <a:t> </a:t>
            </a:r>
            <a:r>
              <a:rPr lang="cs-CZ" dirty="0" smtClean="0"/>
              <a:t>jemnou dětskou motoriku, trpělivost a dovednost šití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</a:t>
            </a:r>
            <a:r>
              <a:rPr lang="cs-CZ" dirty="0"/>
              <a:t>a </a:t>
            </a:r>
            <a:r>
              <a:rPr lang="cs-CZ" dirty="0" smtClean="0"/>
              <a:t>5. ročník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</a:t>
            </a:r>
            <a:r>
              <a:rPr lang="cs-CZ" dirty="0" smtClean="0"/>
              <a:t>předmětu Pracovní činnosti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85800" y="1447800"/>
            <a:ext cx="7924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cs-CZ" sz="1600" dirty="0" smtClean="0">
                <a:solidFill>
                  <a:srgbClr val="FFC000"/>
                </a:solidFill>
              </a:rPr>
              <a:t> Textil</a:t>
            </a:r>
            <a:r>
              <a:rPr lang="cs-CZ" sz="1600" dirty="0" smtClean="0"/>
              <a:t> je materiál, který vzniká například tkaním nebo pletením z textilního </a:t>
            </a:r>
            <a:br>
              <a:rPr lang="cs-CZ" sz="1600" dirty="0" smtClean="0"/>
            </a:br>
            <a:r>
              <a:rPr lang="cs-CZ" sz="1600" dirty="0" smtClean="0"/>
              <a:t>vlákna. Tkaním vzniká tkanina - látka, pletením pletenina – např. svetr.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 smtClean="0"/>
              <a:t> Textilní vlákna mohou být přírodní nebo chemická, podle toho, z jaké po-</a:t>
            </a:r>
            <a:br>
              <a:rPr lang="cs-CZ" sz="1600" dirty="0" smtClean="0"/>
            </a:br>
            <a:r>
              <a:rPr lang="cs-CZ" sz="1600" dirty="0" err="1" smtClean="0"/>
              <a:t>chází</a:t>
            </a:r>
            <a:r>
              <a:rPr lang="cs-CZ" sz="1600" dirty="0" smtClean="0"/>
              <a:t> suroviny.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/>
              <a:t> </a:t>
            </a:r>
            <a:r>
              <a:rPr lang="cs-CZ" sz="1600" dirty="0" smtClean="0">
                <a:solidFill>
                  <a:srgbClr val="00B050"/>
                </a:solidFill>
              </a:rPr>
              <a:t>Přírodní textilní vlákna  </a:t>
            </a:r>
            <a:r>
              <a:rPr lang="cs-CZ" sz="1600" dirty="0" smtClean="0"/>
              <a:t>jsou buď rostlinného nebo živočišného původu.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/>
              <a:t> </a:t>
            </a:r>
            <a:r>
              <a:rPr lang="cs-CZ" sz="1600" dirty="0" smtClean="0"/>
              <a:t>Textilní vlákno rostlinného původu je len a bavlna.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 smtClean="0">
                <a:solidFill>
                  <a:srgbClr val="00B050"/>
                </a:solidFill>
              </a:rPr>
              <a:t> Lněná vlákna </a:t>
            </a:r>
            <a:r>
              <a:rPr lang="cs-CZ" sz="1600" dirty="0" smtClean="0"/>
              <a:t>se získávají ze stonku rostliny len. Jsou pevná, málo pružná </a:t>
            </a:r>
            <a:br>
              <a:rPr lang="cs-CZ" sz="1600" dirty="0" smtClean="0"/>
            </a:br>
            <a:r>
              <a:rPr lang="cs-CZ" sz="1600" dirty="0" smtClean="0"/>
              <a:t>a hodně mačkavá. Dobře sají vodu, jsou hladké a lesklé. Hodí se na výrobu </a:t>
            </a:r>
            <a:br>
              <a:rPr lang="cs-CZ" sz="1600" dirty="0" smtClean="0"/>
            </a:br>
            <a:r>
              <a:rPr lang="cs-CZ" sz="1600" dirty="0" smtClean="0"/>
              <a:t>ubrusů, utěrek a letního oblečení.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 smtClean="0">
                <a:solidFill>
                  <a:srgbClr val="00B050"/>
                </a:solidFill>
              </a:rPr>
              <a:t> Bavlněná vlákna </a:t>
            </a:r>
            <a:r>
              <a:rPr lang="cs-CZ" sz="1600" dirty="0" smtClean="0"/>
              <a:t>se získávají ze semen bavlníku. Látky z bavlny dobře sají</a:t>
            </a:r>
            <a:br>
              <a:rPr lang="cs-CZ" sz="1600" dirty="0" smtClean="0"/>
            </a:br>
            <a:r>
              <a:rPr lang="cs-CZ" sz="1600" dirty="0" smtClean="0"/>
              <a:t>pot, drží teplo a jsou měkké. Používají se na výrobu prádla, ložního povleče-</a:t>
            </a:r>
            <a:br>
              <a:rPr lang="cs-CZ" sz="1600" dirty="0" smtClean="0"/>
            </a:br>
            <a:r>
              <a:rPr lang="cs-CZ" sz="1600" dirty="0" smtClean="0"/>
              <a:t>ní, oděvů aj.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 smtClean="0"/>
              <a:t>  Mezi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textilní vlákna živočišného původu </a:t>
            </a:r>
            <a:r>
              <a:rPr lang="cs-CZ" sz="1600" dirty="0" smtClean="0"/>
              <a:t>patří vlna a hedvábí.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 Vlna </a:t>
            </a:r>
            <a:r>
              <a:rPr lang="cs-CZ" sz="1600" dirty="0" smtClean="0"/>
              <a:t>se nejčastěji používá ovčí. Vlněné pletené oblečení je pružné, hřejivé</a:t>
            </a:r>
            <a:br>
              <a:rPr lang="cs-CZ" sz="1600" dirty="0" smtClean="0"/>
            </a:br>
            <a:r>
              <a:rPr lang="cs-CZ" sz="1600" dirty="0" smtClean="0"/>
              <a:t>a nemačkavé. Nesmí se prát v horké vodě!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 Hedvábné vlákno </a:t>
            </a:r>
            <a:r>
              <a:rPr lang="cs-CZ" sz="1600" dirty="0" smtClean="0"/>
              <a:t>se získává ze zámotku housenky bource morušového. </a:t>
            </a:r>
            <a:br>
              <a:rPr lang="cs-CZ" sz="1600" dirty="0" smtClean="0"/>
            </a:br>
            <a:r>
              <a:rPr lang="cs-CZ" sz="1600" dirty="0" smtClean="0"/>
              <a:t>Látky jsou lesklé, lehké, jemné a pevné. Vyrábí se z nich šátky, stuhy, podšívky aj.</a:t>
            </a:r>
          </a:p>
          <a:p>
            <a:pPr algn="just">
              <a:buFont typeface="Wingdings" pitchFamily="2" charset="2"/>
              <a:buChar char="v"/>
            </a:pPr>
            <a:r>
              <a:rPr lang="cs-CZ" sz="1600" dirty="0" smtClean="0">
                <a:solidFill>
                  <a:schemeClr val="accent5"/>
                </a:solidFill>
              </a:rPr>
              <a:t> Chemická vlákna </a:t>
            </a:r>
            <a:r>
              <a:rPr lang="cs-CZ" sz="1600" dirty="0" smtClean="0"/>
              <a:t>se vyrábějí z uhlí a ropy.  Jsou lehké, </a:t>
            </a:r>
            <a:r>
              <a:rPr lang="cs-CZ" sz="1600" dirty="0" err="1" smtClean="0"/>
              <a:t>leské</a:t>
            </a:r>
            <a:r>
              <a:rPr lang="cs-CZ" sz="1600" dirty="0" smtClean="0"/>
              <a:t>, pružné a pevné, ale špatně sají pot. Používají se nejčastěji v kombinaci s vlákny </a:t>
            </a:r>
            <a:r>
              <a:rPr lang="cs-CZ" sz="1600" dirty="0" err="1" smtClean="0"/>
              <a:t>přirodního</a:t>
            </a:r>
            <a:r>
              <a:rPr lang="cs-CZ" sz="1600" dirty="0" smtClean="0"/>
              <a:t> původu, tím se dobré vlastnosti obou spojí.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4956048" cy="758952"/>
          </a:xfrm>
        </p:spPr>
        <p:txBody>
          <a:bodyPr>
            <a:normAutofit/>
          </a:bodyPr>
          <a:lstStyle/>
          <a:p>
            <a:r>
              <a:rPr lang="cs-CZ" dirty="0" smtClean="0"/>
              <a:t>Základní rozdělení textilií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54102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/>
              <a:t>Základní potřeby k šití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76400" y="2133600"/>
            <a:ext cx="67818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Nůžky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Jehly a špendlíky nejlépe zapíchané v jehelníčku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Nitě různých barev, látací a vyšívací příze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Náhradní knoflíky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Háčky a spínátka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Hříbek a náprstek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Gumy a stužky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Krejčovský metr a křída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cs-CZ" sz="2000" dirty="0" smtClean="0"/>
              <a:t>Tupá vyšívací jehla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Veškeré šicí potřeby je dobré mít uložené v košíku, </a:t>
            </a:r>
            <a:br>
              <a:rPr lang="cs-CZ" sz="2000" dirty="0" smtClean="0"/>
            </a:br>
            <a:r>
              <a:rPr lang="cs-CZ" sz="2000" dirty="0" smtClean="0"/>
              <a:t>krabici nebo kufříku. 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</p:txBody>
      </p:sp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dirty="0" smtClean="0"/>
              <a:t>Bezpečnost při práci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00200" y="1981200"/>
            <a:ext cx="6781800" cy="3429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Nejsi-li zvyklý pracovat s jehlou, používej náprstek a buď opatrný!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Špičaté věci nedávej k očím ani do úst, seď na místě, neběhej!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Vždy hned zvedni, co ti spadne na zem!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Při práci nejez ani nepij!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Udržuj na svém místě pořádek, odstřižený materiál a nitě buď hned vyhoď nebo dávej na jedno místo!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Po práci ukliď vše na své místo a umyj si ruce!</a:t>
            </a:r>
          </a:p>
          <a:p>
            <a:pPr eaLnBrk="1" hangingPunct="1">
              <a:buFont typeface="Wingdings" pitchFamily="2" charset="2"/>
              <a:buChar char="v"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v"/>
            </a:pPr>
            <a:endParaRPr lang="cs-CZ" sz="2000" dirty="0" smtClean="0"/>
          </a:p>
        </p:txBody>
      </p:sp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Jak začít se šitím?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47800" y="2438400"/>
            <a:ext cx="6781800" cy="2286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cs-CZ" sz="2000" dirty="0" smtClean="0"/>
              <a:t>Vyber si vhodnou velikost jehly a nit nebo přízi podle druhu práce.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sz="2000" dirty="0" smtClean="0"/>
              <a:t>Odměř si a odstřihni nit v délce zhruba 50cm.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sz="2000" dirty="0" smtClean="0"/>
              <a:t>Navlékni jehlu na nit: pravák drží jehlu v pravé ruce,</a:t>
            </a:r>
            <a:br>
              <a:rPr lang="cs-CZ" sz="2000" dirty="0" smtClean="0"/>
            </a:br>
            <a:r>
              <a:rPr lang="cs-CZ" sz="2000" dirty="0" smtClean="0"/>
              <a:t>nit v levé…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sz="2000" dirty="0" smtClean="0"/>
              <a:t>Na konci nitě udělej uzlík. </a:t>
            </a:r>
          </a:p>
          <a:p>
            <a:pPr eaLnBrk="1" hangingPunct="1">
              <a:buFont typeface="Wingdings" pitchFamily="2" charset="2"/>
              <a:buChar char="v"/>
            </a:pPr>
            <a:endParaRPr lang="cs-CZ" sz="2000" dirty="0" smtClean="0"/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Vyšívaný ubrousek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2590800"/>
            <a:ext cx="6781800" cy="2286000"/>
          </a:xfrm>
        </p:spPr>
        <p:txBody>
          <a:bodyPr/>
          <a:lstStyle/>
          <a:p>
            <a:pPr eaLnBrk="1" hangingPunct="1">
              <a:buNone/>
            </a:pPr>
            <a:r>
              <a:rPr lang="cs-CZ" sz="2000" dirty="0" smtClean="0"/>
              <a:t>     </a:t>
            </a:r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Pro naši dnešní práci použijeme tupou vyšívací jehlu a různobarevné vyšívací hedvábí. Vyrobíme si malý čtvercový ubrousek, na kterém se naučíme základní šicí a vyšívací stehy. Ubrousek pak můžeme použít jako dekoraci pod vázu, sklenici nebo jiný předmět na stole, ale i jako dárek pro maminku nebo babičku. Práce vyžaduje trpělivost, čas a častou pomoc vyučujícího.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Připravíme si:</a:t>
            </a:r>
          </a:p>
        </p:txBody>
      </p:sp>
      <p:pic>
        <p:nvPicPr>
          <p:cNvPr id="5" name="Zástupný symbol pro obsah 4" descr="P10405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4800000" cy="360000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04800" y="5638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Nůžky, tupé jehly, barevné vyšívací hedvábí, krejčovskou křídu, špendlíky a vyšívací tkaninu Kanavu.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10400" cy="836613"/>
          </a:xfrm>
        </p:spPr>
        <p:txBody>
          <a:bodyPr/>
          <a:lstStyle/>
          <a:p>
            <a:pPr algn="l" eaLnBrk="1" hangingPunct="1"/>
            <a:r>
              <a:rPr lang="cs-CZ" dirty="0" smtClean="0"/>
              <a:t>1. Ustřihnutí látky</a:t>
            </a:r>
          </a:p>
        </p:txBody>
      </p:sp>
      <p:pic>
        <p:nvPicPr>
          <p:cNvPr id="5" name="Zástupný symbol pro obsah 4" descr="P10405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800000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57200" y="5562600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velkého kusu zakoupené látky vystřihneme  krejčovskou křídou předem</a:t>
            </a:r>
            <a:br>
              <a:rPr lang="cs-CZ" dirty="0" smtClean="0"/>
            </a:br>
            <a:r>
              <a:rPr lang="cs-CZ" dirty="0" smtClean="0"/>
              <a:t>nakreslený čtverec14x14cm.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ministrativní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623</Words>
  <Application>Microsoft Office PowerPoint</Application>
  <PresentationFormat>Předvádění na obrazovce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Administrativní</vt:lpstr>
      <vt:lpstr>Vyšívaný ubrousek</vt:lpstr>
      <vt:lpstr>Anotace:</vt:lpstr>
      <vt:lpstr>Základní rozdělení textilií</vt:lpstr>
      <vt:lpstr>Základní potřeby k šití </vt:lpstr>
      <vt:lpstr>Bezpečnost při práci</vt:lpstr>
      <vt:lpstr>Jak začít se šitím?</vt:lpstr>
      <vt:lpstr>Vyšívaný ubrousek</vt:lpstr>
      <vt:lpstr>Připravíme si:</vt:lpstr>
      <vt:lpstr>1. Ustřihnutí látky</vt:lpstr>
      <vt:lpstr>2. Začištění látky</vt:lpstr>
      <vt:lpstr>3. Obnitkovací steh</vt:lpstr>
      <vt:lpstr>4. Přední steh</vt:lpstr>
      <vt:lpstr>5. Stonkový steh</vt:lpstr>
      <vt:lpstr>6. Křížkový steh</vt:lpstr>
      <vt:lpstr>7. Vyšíváme… </vt:lpstr>
      <vt:lpstr>8. Hotový výrobek</vt:lpstr>
      <vt:lpstr>9. Výstavka hotových prací</vt:lpstr>
      <vt:lpstr>10. Další možnosti  pro šikovné…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62</cp:revision>
  <cp:lastPrinted>1601-01-01T00:00:00Z</cp:lastPrinted>
  <dcterms:created xsi:type="dcterms:W3CDTF">1601-01-01T00:00:00Z</dcterms:created>
  <dcterms:modified xsi:type="dcterms:W3CDTF">2013-08-19T11:36:26Z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