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5" r:id="rId2"/>
  </p:sldMasterIdLst>
  <p:notesMasterIdLst>
    <p:notesMasterId r:id="rId16"/>
  </p:notesMasterIdLst>
  <p:sldIdLst>
    <p:sldId id="256" r:id="rId3"/>
    <p:sldId id="259" r:id="rId4"/>
    <p:sldId id="257" r:id="rId5"/>
    <p:sldId id="264" r:id="rId6"/>
    <p:sldId id="265" r:id="rId7"/>
    <p:sldId id="266" r:id="rId8"/>
    <p:sldId id="271" r:id="rId9"/>
    <p:sldId id="270" r:id="rId10"/>
    <p:sldId id="269" r:id="rId11"/>
    <p:sldId id="268" r:id="rId12"/>
    <p:sldId id="267" r:id="rId13"/>
    <p:sldId id="260" r:id="rId14"/>
    <p:sldId id="258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CBA45-1042-493A-8185-6777E55ACD04}" type="datetimeFigureOut">
              <a:rPr lang="cs-CZ" smtClean="0"/>
              <a:pPr/>
              <a:t>21.8.2013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F741B-D77F-47B7-AF6F-3BAD1FC76C2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175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741B-D77F-47B7-AF6F-3BAD1FC76C20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741B-D77F-47B7-AF6F-3BAD1FC76C20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741B-D77F-47B7-AF6F-3BAD1FC76C20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741B-D77F-47B7-AF6F-3BAD1FC76C20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741B-D77F-47B7-AF6F-3BAD1FC76C20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741B-D77F-47B7-AF6F-3BAD1FC76C20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741B-D77F-47B7-AF6F-3BAD1FC76C20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741B-D77F-47B7-AF6F-3BAD1FC76C20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F741B-D77F-47B7-AF6F-3BAD1FC76C20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20A25-FFF9-4675-A9A3-E9C0E1616E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5191C-E09C-4428-9E96-4C6EB0B257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7BE6-B23D-4AAA-845D-FB9399B86B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34E5AD-E736-4493-9C8C-259B736FB91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ABC9D95-AB3A-4401-80B9-2DF796393CB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C0872D0-E5C5-44E5-A53B-9C7A0D95B4C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CCB325-1BF5-4B5C-BF11-69799D34EBD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F452B2-E662-415A-AAAB-05EF4ABFB1B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4BCC16-0465-4882-AE44-C2F7565BC6C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31D8B3-309D-40E9-8E52-6F1B6CDEAAF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2A65AE-CB34-405F-9FA4-CA789C12982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04599-C763-4CB3-8955-CEA70AC0BF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323796-B31C-4E89-B7F7-E4D6DBCAAD9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19B653-7FAF-47EF-99C6-44E7D5928EE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9AD75C-F695-4DA1-8448-88E3BEDAD7C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C2CF8-5062-47C4-BCFF-42612C3D9F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5FF8E-907A-4729-B2B6-BAE04CD56A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75157-33CC-4696-A410-0C7882F796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5B437-54BD-48E5-8411-9862999D9B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BEC57-1176-4521-8098-277DC59A5C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9C8AB-759B-46FD-A734-3E72CE6767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2637A-A6B7-47F8-BD23-1401DDDE4E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D5DCA44-DAC2-4A8B-BD1B-EA8F247E8F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8D5DCA44-DAC2-4A8B-BD1B-EA8F247E8F1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Závěs </a:t>
            </a: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ze špejlí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/>
              <a:t>Autor: Mgr. Petra Zdráhalová</a:t>
            </a:r>
          </a:p>
          <a:p>
            <a:pPr algn="ctr"/>
            <a:endParaRPr lang="cs-CZ"/>
          </a:p>
          <a:p>
            <a:pPr algn="ctr"/>
            <a:r>
              <a:rPr lang="cs-CZ"/>
              <a:t>Škola: Základní škola Fryšták, okres Zlín, příspěvková organizace </a:t>
            </a: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41148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err="1" smtClean="0"/>
              <a:t>PČ</a:t>
            </a:r>
            <a:r>
              <a:rPr lang="cs-CZ" b="1" dirty="0" smtClean="0"/>
              <a:t>_026_Práce s drobným materiálem_Závěs ze špejlí</a:t>
            </a:r>
            <a:endParaRPr lang="cs-CZ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48584" cy="9144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7. Háčkujeme druhou stranu</a:t>
            </a:r>
            <a:endParaRPr lang="cs-CZ" sz="32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bg1"/>
                </a:solidFill>
              </a:rPr>
              <a:t>Na druhé straně závěsu začneme opět liščí smyčkou a stejným způsobem k sobě přiháčkujeme všechny špejle. Na konci vyvlékneme háček a zbylý provázek protáhneme očkem – tím je práce ukončena a nebude se nám párat.</a:t>
            </a:r>
            <a:endParaRPr lang="cs-CZ" sz="1800" dirty="0">
              <a:solidFill>
                <a:schemeClr val="bg1"/>
              </a:solidFill>
            </a:endParaRPr>
          </a:p>
        </p:txBody>
      </p:sp>
      <p:pic>
        <p:nvPicPr>
          <p:cNvPr id="8" name="Zástupný symbol pro obsah 7" descr="P104085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557734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8768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672384" cy="9144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8. Malování a zavěšení</a:t>
            </a:r>
            <a:endParaRPr lang="cs-CZ" sz="320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idx="2"/>
          </p:nvPr>
        </p:nvSpPr>
        <p:spPr>
          <a:xfrm>
            <a:off x="5257800" y="1524000"/>
            <a:ext cx="3276600" cy="4206114"/>
          </a:xfrm>
        </p:spPr>
        <p:txBody>
          <a:bodyPr>
            <a:norm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Na závěs namalujeme hustými temperovými barvami obrázek podle své fantazie a budoucímu umístění, dva delší konce svážeme a použijeme na zavěšení.</a:t>
            </a:r>
            <a:endParaRPr lang="cs-CZ" sz="1600" dirty="0">
              <a:solidFill>
                <a:schemeClr val="bg1"/>
              </a:solidFill>
            </a:endParaRPr>
          </a:p>
        </p:txBody>
      </p:sp>
      <p:pic>
        <p:nvPicPr>
          <p:cNvPr id="15" name="Zástupný symbol pro obsah 14" descr="P104085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557734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9530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eaLnBrk="1" hangingPunct="1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Galerie nápadů:</a:t>
            </a:r>
          </a:p>
        </p:txBody>
      </p:sp>
      <p:pic>
        <p:nvPicPr>
          <p:cNvPr id="5" name="Zástupný symbol pro obsah 4" descr="P10408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069000" y="3331800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8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590800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P10408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2590800"/>
            <a:ext cx="288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ovéPole 7"/>
          <p:cNvSpPr txBox="1"/>
          <p:nvPr/>
        </p:nvSpPr>
        <p:spPr>
          <a:xfrm>
            <a:off x="533400" y="1752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Obrázky zavěsíme, podélné obrázky můžeme přivázat provázkem  na hřebíčky do čtyř rohů. Výrobek lze použít i jako prostírku nebo podložku do kuchyně.</a:t>
            </a:r>
            <a:r>
              <a:rPr lang="cs-CZ" dirty="0" smtClean="0">
                <a:solidFill>
                  <a:schemeClr val="accent1"/>
                </a:solidFill>
              </a:rPr>
              <a:t>.</a:t>
            </a:r>
            <a:endParaRPr lang="cs-CZ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90625"/>
            <a:ext cx="7010400" cy="527050"/>
          </a:xfrm>
        </p:spPr>
        <p:txBody>
          <a:bodyPr>
            <a:noAutofit/>
          </a:bodyPr>
          <a:lstStyle/>
          <a:p>
            <a:pPr eaLnBrk="1" hangingPunct="1"/>
            <a:r>
              <a:rPr lang="cs-CZ" sz="3200" b="1" dirty="0" smtClean="0"/>
              <a:t>Použité zdroje: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2133600"/>
            <a:ext cx="7010400" cy="217011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</a:pPr>
            <a:r>
              <a:rPr lang="cs-CZ" sz="2000" dirty="0" smtClean="0">
                <a:solidFill>
                  <a:schemeClr val="bg1"/>
                </a:solidFill>
              </a:rPr>
              <a:t>Fotografie vlastní 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cs-CZ" sz="2000" dirty="0">
                <a:solidFill>
                  <a:schemeClr val="bg1"/>
                </a:solidFill>
              </a:rPr>
              <a:t>KOCIÁNOVÁ, Lucie a kol. </a:t>
            </a:r>
            <a:r>
              <a:rPr lang="cs-CZ" sz="2000" i="1" dirty="0">
                <a:solidFill>
                  <a:schemeClr val="bg1"/>
                </a:solidFill>
              </a:rPr>
              <a:t>Praktické činnosti</a:t>
            </a:r>
            <a:r>
              <a:rPr lang="cs-CZ" sz="2000" dirty="0">
                <a:solidFill>
                  <a:schemeClr val="bg1"/>
                </a:solidFill>
              </a:rPr>
              <a:t>. Praha: Fortuna, 1997, ISBN 80-7168-441-4. </a:t>
            </a:r>
            <a:endParaRPr lang="cs-CZ" sz="2000" dirty="0" smtClean="0">
              <a:solidFill>
                <a:schemeClr val="bg1"/>
              </a:solidFill>
            </a:endParaRP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530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pro </a:t>
            </a:r>
            <a:r>
              <a:rPr lang="cs-CZ" dirty="0" smtClean="0"/>
              <a:t>názornou výrobu závěsu ze špejlí prostřednictvím fotografií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dětskou jemnou motoriku, tvořivost, trpělivost  a zručnost při práci s háčkem na háčkování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 </a:t>
            </a:r>
            <a:r>
              <a:rPr lang="cs-CZ" dirty="0" smtClean="0"/>
              <a:t>Pracovní činnosti a 5.ročník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010400" cy="836613"/>
          </a:xfrm>
        </p:spPr>
        <p:txBody>
          <a:bodyPr/>
          <a:lstStyle/>
          <a:p>
            <a:pPr algn="ctr" eaLnBrk="1" hangingPunct="1"/>
            <a:r>
              <a:rPr lang="cs-CZ" b="1" dirty="0" smtClean="0"/>
              <a:t>Závěs ze špejlí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1066800" y="1524000"/>
            <a:ext cx="6781800" cy="3581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cs-CZ" sz="2000" dirty="0" smtClean="0"/>
              <a:t>   </a:t>
            </a:r>
            <a:r>
              <a:rPr lang="cs-CZ" sz="2000" dirty="0" smtClean="0">
                <a:solidFill>
                  <a:schemeClr val="accent1"/>
                </a:solidFill>
              </a:rPr>
              <a:t>Velmi pěknou dekoraci nebo i praktickou věc do kuchyně – prostírání, podložka pod hrnec aj. si můžeme vyrobit jednoduchým způsobem ze špejlí. Budeme jich potřebovat kolem sta kusů, k tomu šikovné prsty a hodně trpělivosti, ale ve chvíli, kdy přijdeme „Jak na to?“, nám půjde práce od ruky, závěsu bude přibývat a naší radosti také. Je třeba být pečlivý a pomoc dospělého bude rovněž  potřeba. Výrobek můžeme použít i jako dárek.</a:t>
            </a:r>
          </a:p>
        </p:txBody>
      </p:sp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8768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672384" cy="914400"/>
          </a:xfrm>
        </p:spPr>
        <p:txBody>
          <a:bodyPr>
            <a:noAutofit/>
          </a:bodyPr>
          <a:lstStyle/>
          <a:p>
            <a:pPr eaLnBrk="1" hangingPunct="1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Připravíme si: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bg1"/>
                </a:solidFill>
              </a:rPr>
              <a:t>Zhruba 100 ks špejlí, tenký provázek nebo pevnou nit, háček na háčkování, nůžky, temperové barvy, štětec a kelímek na vodu.</a:t>
            </a:r>
            <a:endParaRPr lang="cs-CZ" sz="1800" dirty="0">
              <a:solidFill>
                <a:schemeClr val="bg1"/>
              </a:solidFill>
            </a:endParaRPr>
          </a:p>
        </p:txBody>
      </p:sp>
      <p:pic>
        <p:nvPicPr>
          <p:cNvPr id="5" name="Zástupný symbol pro obsah 4" descr="P104086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447800"/>
            <a:ext cx="4625975" cy="3469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9530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8200" y="533400"/>
            <a:ext cx="7672384" cy="9144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Příprava liščí smyčky:</a:t>
            </a: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2"/>
          </p:nvPr>
        </p:nvSpPr>
        <p:spPr>
          <a:xfrm>
            <a:off x="5257800" y="1524000"/>
            <a:ext cx="3252847" cy="4053714"/>
          </a:xfrm>
        </p:spPr>
        <p:txBody>
          <a:bodyPr>
            <a:noAutofit/>
          </a:bodyPr>
          <a:lstStyle/>
          <a:p>
            <a:r>
              <a:rPr lang="cs-CZ" sz="1800" dirty="0" smtClean="0">
                <a:solidFill>
                  <a:schemeClr val="bg1"/>
                </a:solidFill>
              </a:rPr>
              <a:t> Vezmeme si do ruky jednu špejli, odstřihneme provázek asi 50 cm dlouhý, uděláme očko, na jednom konci ponecháme asi 20 cm (na pozdější zavěšení), druhý delší konec použijeme na háčkování – přidělávání jednotlivých špejlí k sobě.</a:t>
            </a:r>
            <a:endParaRPr lang="cs-CZ" sz="1800" dirty="0">
              <a:solidFill>
                <a:schemeClr val="bg1"/>
              </a:solidFill>
            </a:endParaRPr>
          </a:p>
        </p:txBody>
      </p:sp>
      <p:pic>
        <p:nvPicPr>
          <p:cNvPr id="8" name="Zástupný symbol pro obsah 7" descr="P104086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557734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8768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48584" cy="9144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3. Liščí smyčka</a:t>
            </a:r>
            <a:endParaRPr lang="cs-CZ" sz="32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bg1"/>
                </a:solidFill>
              </a:rPr>
              <a:t>Očko protáhneme oběma volnými konci provázku , vznikne nám tzv. liščí smyčka, základ dalšího háčkování</a:t>
            </a: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8" name="Zástupný symbol pro obsah 7" descr="P104086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557734"/>
            <a:ext cx="4320000" cy="3240000"/>
          </a:xfrm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8768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85800" y="533400"/>
            <a:ext cx="7824784" cy="9144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4. Háčkování:</a:t>
            </a:r>
            <a:endParaRPr lang="cs-CZ" sz="3200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bg1"/>
                </a:solidFill>
              </a:rPr>
              <a:t>Háček protáhneme podle fotografie jednou stranou liščí smyčky, v pravé ruce držíme háček, na levou si navineme delší konec provázku…</a:t>
            </a:r>
            <a:endParaRPr lang="cs-CZ" sz="1800" dirty="0">
              <a:solidFill>
                <a:schemeClr val="bg1"/>
              </a:solidFill>
            </a:endParaRPr>
          </a:p>
        </p:txBody>
      </p:sp>
      <p:pic>
        <p:nvPicPr>
          <p:cNvPr id="9" name="Zástupný symbol pro obsah 8" descr="P104086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557734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9530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48584" cy="9144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Přidávání špejlí</a:t>
            </a: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bg1"/>
                </a:solidFill>
              </a:rPr>
              <a:t>...mezi palec a ukazováček, vždy za háček, vložíme špejli a provázek pomocí háčku protáhneme očkem, tím se druhá špejle přichytí k první.</a:t>
            </a:r>
            <a:endParaRPr lang="cs-CZ" sz="1800" dirty="0">
              <a:solidFill>
                <a:schemeClr val="bg1"/>
              </a:solidFill>
            </a:endParaRPr>
          </a:p>
        </p:txBody>
      </p:sp>
      <p:pic>
        <p:nvPicPr>
          <p:cNvPr id="5" name="Zástupný symbol pro obsah 4" descr="P104086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557734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9530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838200" y="533400"/>
            <a:ext cx="7672384" cy="9144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6. Háčkujeme a háčkujeme…</a:t>
            </a:r>
            <a:endParaRPr lang="cs-CZ" sz="32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2"/>
          </p:nvPr>
        </p:nvSpPr>
        <p:spPr>
          <a:xfrm>
            <a:off x="5562600" y="1600200"/>
            <a:ext cx="3071753" cy="4206112"/>
          </a:xfrm>
        </p:spPr>
        <p:txBody>
          <a:bodyPr>
            <a:noAutofit/>
          </a:bodyPr>
          <a:lstStyle/>
          <a:p>
            <a:r>
              <a:rPr lang="cs-CZ" sz="1800" dirty="0" smtClean="0">
                <a:solidFill>
                  <a:schemeClr val="bg1"/>
                </a:solidFill>
              </a:rPr>
              <a:t>Tímto způsobem pokračuje stále dál. Špejlí přidáváme tolik, jak velký závěs chceme mít, dojde-li nám provázek, navážeme a pokračujeme. Ukončíme vytažením háčku a vzniklé očko protáhneme provázkem.</a:t>
            </a:r>
            <a:endParaRPr lang="cs-CZ" sz="1800" dirty="0">
              <a:solidFill>
                <a:schemeClr val="bg1"/>
              </a:solidFill>
            </a:endParaRPr>
          </a:p>
        </p:txBody>
      </p:sp>
      <p:pic>
        <p:nvPicPr>
          <p:cNvPr id="5" name="Zástupný symbol pro obsah 4" descr="P104085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557734"/>
            <a:ext cx="4625975" cy="3469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029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516</Words>
  <Application>Microsoft Office PowerPoint</Application>
  <PresentationFormat>Předvádění na obrazovce (4:3)</PresentationFormat>
  <Paragraphs>44</Paragraphs>
  <Slides>13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Výchozí návrh</vt:lpstr>
      <vt:lpstr>Aspekt</vt:lpstr>
      <vt:lpstr>Závěs ze špejlí</vt:lpstr>
      <vt:lpstr>Anotace:</vt:lpstr>
      <vt:lpstr>Závěs ze špejlí</vt:lpstr>
      <vt:lpstr>1. Připravíme si:</vt:lpstr>
      <vt:lpstr>2. Příprava liščí smyčky:</vt:lpstr>
      <vt:lpstr>3. Liščí smyčka</vt:lpstr>
      <vt:lpstr>4. Háčkování:</vt:lpstr>
      <vt:lpstr>5. Přidávání špejlí</vt:lpstr>
      <vt:lpstr>6. Háčkujeme a háčkujeme…</vt:lpstr>
      <vt:lpstr>7. Háčkujeme druhou stranu</vt:lpstr>
      <vt:lpstr>8. Malování a zavěšení</vt:lpstr>
      <vt:lpstr>9. Galerie nápadů:</vt:lpstr>
      <vt:lpstr>Použité zdroje: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Zdeněk</cp:lastModifiedBy>
  <cp:revision>57</cp:revision>
  <cp:lastPrinted>1601-01-01T00:00:00Z</cp:lastPrinted>
  <dcterms:created xsi:type="dcterms:W3CDTF">1601-01-01T00:00:00Z</dcterms:created>
  <dcterms:modified xsi:type="dcterms:W3CDTF">2013-08-21T12:13:33Z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