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7" r:id="rId2"/>
  </p:sldMasterIdLst>
  <p:sldIdLst>
    <p:sldId id="256" r:id="rId3"/>
    <p:sldId id="259" r:id="rId4"/>
    <p:sldId id="257" r:id="rId5"/>
    <p:sldId id="270" r:id="rId6"/>
    <p:sldId id="260" r:id="rId7"/>
    <p:sldId id="264" r:id="rId8"/>
    <p:sldId id="265" r:id="rId9"/>
    <p:sldId id="269" r:id="rId10"/>
    <p:sldId id="272" r:id="rId11"/>
    <p:sldId id="268" r:id="rId12"/>
    <p:sldId id="271" r:id="rId13"/>
    <p:sldId id="267" r:id="rId14"/>
    <p:sldId id="266" r:id="rId15"/>
    <p:sldId id="261" r:id="rId16"/>
    <p:sldId id="262" r:id="rId17"/>
    <p:sldId id="263" r:id="rId1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BEC9F-8DC0-48E2-8E20-4695CA9815C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9E2E2-3FB5-4211-BCFC-555FC01340C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4F8D6-D6B3-45E6-A9AF-8F68BAF7DE9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86DD1B-6EEC-415F-845F-6642F2642DC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77AC5-DDB6-47F2-B3FB-A9FB25A1CC9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D3E2B9A5-8FC2-4AC5-9477-5F9A04A2885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826473-0656-4C00-A817-0FDB62DF530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63CEA-F78A-42BC-AB7B-77A179689E8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22FE1F-389A-4968-BB3A-9ADF8434459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553BA-616D-45BD-977C-95017730F71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E275A-B4F0-4ABC-9D51-67DF11275E4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BD9CC-48D7-487E-B1C6-DC08374983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89AB0-8D34-4F08-8351-D8E6EDBB1EF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791315-8C27-44CE-AEAB-646FB314823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A3C7A-48EB-409A-AD60-635C2606354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B340E-67D5-4B26-B004-65FFC5CB44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2085E-1336-4B95-B44A-4CD52AF07A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8E240-A5C5-4BFE-B077-7CDCDA669E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52141-8448-4760-AF40-54B79C624B2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E15FF-4F7E-4A88-BFFA-3CDD9496FE5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3EB82-1EC6-4D7B-B859-5AE34B3CD4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7419B-5312-463D-AFE6-9B33B207BBC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A9F89FE-76E5-4FDA-96E1-3EE1414A2FD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A9F89FE-76E5-4FDA-96E1-3EE1414A2FD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4290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Obrazy </a:t>
            </a:r>
            <a:r>
              <a:rPr lang="cs-CZ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pohádkových bytostí</a:t>
            </a:r>
          </a:p>
        </p:txBody>
      </p:sp>
      <p:pic>
        <p:nvPicPr>
          <p:cNvPr id="4099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4101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9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 dirty="0"/>
              <a:t>Autor: Mgr. Petra Zdráhalová</a:t>
            </a:r>
          </a:p>
          <a:p>
            <a:pPr algn="ctr"/>
            <a:endParaRPr lang="cs-CZ" dirty="0"/>
          </a:p>
          <a:p>
            <a:pPr algn="ctr"/>
            <a:r>
              <a:rPr lang="cs-CZ" dirty="0"/>
              <a:t>Škola: Základní škola Fryšták, okres Zlín, příspěvková organizace </a:t>
            </a:r>
          </a:p>
        </p:txBody>
      </p:sp>
      <p:sp>
        <p:nvSpPr>
          <p:cNvPr id="4102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/>
              <a:t>Registrační číslo projektu: CZ.1.07/1.1.38/02.0025</a:t>
            </a:r>
          </a:p>
          <a:p>
            <a:pPr algn="ctr"/>
            <a:r>
              <a:rPr lang="cs-CZ"/>
              <a:t>Název projektu: Modernizace výuky na ZŠ Slušovice, Fryšták, Kašava a Velehrad</a:t>
            </a:r>
          </a:p>
          <a:p>
            <a:pPr algn="ctr"/>
            <a:r>
              <a:rPr lang="cs-CZ" sz="1200"/>
              <a:t>Tento projekt je spolufinancován z Evropského sociálního fondu a státního rozpočtu České republiky.</a:t>
            </a: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0" y="4191000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cs-CZ" b="1" dirty="0" err="1" smtClean="0">
                <a:solidFill>
                  <a:srgbClr val="171A1B"/>
                </a:solidFill>
              </a:rPr>
              <a:t>PČ</a:t>
            </a:r>
            <a:r>
              <a:rPr lang="cs-CZ" b="1" dirty="0" smtClean="0">
                <a:solidFill>
                  <a:srgbClr val="171A1B"/>
                </a:solidFill>
              </a:rPr>
              <a:t>_028_Práce s drobným materiálem_Obrazy pohádkový bytostí</a:t>
            </a:r>
            <a:endParaRPr lang="cs-CZ" b="1" dirty="0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1063"/>
            <a:ext cx="7010400" cy="836612"/>
          </a:xfrm>
        </p:spPr>
        <p:txBody>
          <a:bodyPr/>
          <a:lstStyle/>
          <a:p>
            <a:pPr algn="l" eaLnBrk="1" hangingPunct="1"/>
            <a:r>
              <a:rPr lang="cs-CZ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7. Natření latexem</a:t>
            </a:r>
          </a:p>
        </p:txBody>
      </p:sp>
      <p:pic>
        <p:nvPicPr>
          <p:cNvPr id="5" name="Zástupný symbol pro obsah 4" descr="P10407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586800" y="2537400"/>
            <a:ext cx="3840000" cy="288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2" name="Picture 4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28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P10407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396800" y="2537400"/>
            <a:ext cx="3840000" cy="288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ovéPole 6"/>
          <p:cNvSpPr txBox="1"/>
          <p:nvPr/>
        </p:nvSpPr>
        <p:spPr>
          <a:xfrm>
            <a:off x="381000" y="62484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5"/>
                </a:solidFill>
              </a:rPr>
              <a:t>Celý obraz natřeme bílým latexem, abychom překryli novinový papír.</a:t>
            </a:r>
            <a:endParaRPr lang="cs-CZ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1063"/>
            <a:ext cx="7010400" cy="836612"/>
          </a:xfrm>
        </p:spPr>
        <p:txBody>
          <a:bodyPr/>
          <a:lstStyle/>
          <a:p>
            <a:pPr algn="l" eaLnBrk="1" hangingPunct="1"/>
            <a:r>
              <a:rPr lang="cs-CZ" b="1" dirty="0" smtClean="0">
                <a:solidFill>
                  <a:schemeClr val="accent5"/>
                </a:solidFill>
              </a:rPr>
              <a:t>8. Dotvoření </a:t>
            </a:r>
          </a:p>
        </p:txBody>
      </p:sp>
      <p:pic>
        <p:nvPicPr>
          <p:cNvPr id="5" name="Zástupný symbol pro obsah 4" descr="P10407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45800" y="2597400"/>
            <a:ext cx="4320000" cy="324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2" name="Picture 4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28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4343400" y="3352800"/>
            <a:ext cx="396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5"/>
                </a:solidFill>
              </a:rPr>
              <a:t>Jakmile latex zaschne, dotvoříme pohádkovou bytost temperovými barvami, odstřižky látek, koudelí, vlnou, mašlemi apod. podle toho, jakou postavu jsme si vybrali. Zde asi každý pozná vodníka.</a:t>
            </a:r>
            <a:endParaRPr lang="cs-CZ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1063"/>
            <a:ext cx="7010400" cy="8366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b="1" dirty="0" smtClean="0"/>
              <a:t>9. </a:t>
            </a:r>
            <a:r>
              <a:rPr lang="cs-CZ" dirty="0" smtClean="0"/>
              <a:t>Výstavka hotových prací</a:t>
            </a:r>
            <a:endParaRPr lang="cs-CZ" b="1" dirty="0" smtClean="0"/>
          </a:p>
        </p:txBody>
      </p:sp>
      <p:pic>
        <p:nvPicPr>
          <p:cNvPr id="5" name="Zástupný symbol pro obsah 4" descr="P10407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25800" y="2569800"/>
            <a:ext cx="2880000" cy="216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2" name="Picture 4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3400" y="762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P10407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812200" y="2722200"/>
            <a:ext cx="2880000" cy="216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Obrázek 6" descr="P104077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3069000" y="3865200"/>
            <a:ext cx="2880000" cy="216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1063"/>
            <a:ext cx="7010400" cy="836612"/>
          </a:xfrm>
        </p:spPr>
        <p:txBody>
          <a:bodyPr/>
          <a:lstStyle/>
          <a:p>
            <a:pPr algn="l" eaLnBrk="1" hangingPunct="1"/>
            <a:r>
              <a:rPr lang="cs-CZ" b="1" dirty="0" smtClean="0"/>
              <a:t>10. …a další z galerie</a:t>
            </a:r>
          </a:p>
        </p:txBody>
      </p:sp>
      <p:pic>
        <p:nvPicPr>
          <p:cNvPr id="5" name="Zástupný symbol pro obsah 4" descr="P10407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02000" y="2417400"/>
            <a:ext cx="2880000" cy="216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2" name="Picture 4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28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P104077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888400" y="3941400"/>
            <a:ext cx="2880000" cy="216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Obrázek 6" descr="P104077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3069000" y="3179400"/>
            <a:ext cx="2880000" cy="216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1063"/>
            <a:ext cx="7010400" cy="836612"/>
          </a:xfrm>
        </p:spPr>
        <p:txBody>
          <a:bodyPr/>
          <a:lstStyle/>
          <a:p>
            <a:pPr algn="l" eaLnBrk="1" hangingPunct="1"/>
            <a:r>
              <a:rPr lang="cs-CZ" b="1" dirty="0" smtClean="0"/>
              <a:t>11. </a:t>
            </a:r>
            <a:r>
              <a:rPr lang="cs-CZ" dirty="0" smtClean="0"/>
              <a:t>M</a:t>
            </a:r>
            <a:r>
              <a:rPr lang="cs-CZ" b="1" dirty="0" smtClean="0"/>
              <a:t>asky</a:t>
            </a:r>
          </a:p>
        </p:txBody>
      </p:sp>
      <p:pic>
        <p:nvPicPr>
          <p:cNvPr id="5" name="Zástupný symbol pro obsah 4" descr="P10407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905000"/>
            <a:ext cx="3840000" cy="288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196" name="Picture 4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28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P10407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930200" y="2842200"/>
            <a:ext cx="3840000" cy="288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ovéPole 6"/>
          <p:cNvSpPr txBox="1"/>
          <p:nvPr/>
        </p:nvSpPr>
        <p:spPr>
          <a:xfrm>
            <a:off x="838200" y="51054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5"/>
                </a:solidFill>
              </a:rPr>
              <a:t>Jelikož nám zbude hodně půlek z novinových koulí, můžeme podobným způsobem vyrobit masky nebo škrabošky.</a:t>
            </a:r>
            <a:endParaRPr lang="cs-CZ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990600"/>
            <a:ext cx="7620000" cy="836613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cs-CZ" b="1" dirty="0" smtClean="0"/>
              <a:t>12. A můžeme jít na karneval…</a:t>
            </a:r>
          </a:p>
        </p:txBody>
      </p:sp>
      <p:pic>
        <p:nvPicPr>
          <p:cNvPr id="5" name="Zástupný symbol pro obsah 4" descr="P10407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586800" y="2766000"/>
            <a:ext cx="3840000" cy="288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220" name="Picture 4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52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P10407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549200" y="2766000"/>
            <a:ext cx="3840000" cy="288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1063"/>
            <a:ext cx="7010400" cy="836612"/>
          </a:xfrm>
        </p:spPr>
        <p:txBody>
          <a:bodyPr/>
          <a:lstStyle/>
          <a:p>
            <a:pPr algn="l" eaLnBrk="1" hangingPunct="1"/>
            <a:r>
              <a:rPr lang="cs-CZ" dirty="0" smtClean="0"/>
              <a:t>Použité zdroje:</a:t>
            </a:r>
            <a:endParaRPr lang="cs-CZ" b="1" dirty="0" smtClean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981200"/>
            <a:ext cx="6781800" cy="2286000"/>
          </a:xfrm>
        </p:spPr>
        <p:txBody>
          <a:bodyPr/>
          <a:lstStyle/>
          <a:p>
            <a:pPr eaLnBrk="1" hangingPunct="1">
              <a:buClr>
                <a:schemeClr val="accent1"/>
              </a:buClr>
              <a:buFont typeface="Wingdings" pitchFamily="2" charset="2"/>
              <a:buChar char="q"/>
            </a:pPr>
            <a:r>
              <a:rPr lang="cs-CZ" sz="2000" dirty="0" smtClean="0">
                <a:solidFill>
                  <a:schemeClr val="accent5"/>
                </a:solidFill>
              </a:rPr>
              <a:t>Fotografie vlastní</a:t>
            </a:r>
          </a:p>
          <a:p>
            <a:pPr eaLnBrk="1" hangingPunct="1">
              <a:buClr>
                <a:schemeClr val="accent1"/>
              </a:buClr>
              <a:buFont typeface="Wingdings" pitchFamily="2" charset="2"/>
              <a:buChar char="q"/>
            </a:pPr>
            <a:r>
              <a:rPr lang="cs-CZ" sz="2000" dirty="0" smtClean="0">
                <a:solidFill>
                  <a:schemeClr val="accent5"/>
                </a:solidFill>
              </a:rPr>
              <a:t>Inspirace časopis </a:t>
            </a:r>
            <a:r>
              <a:rPr lang="cs-CZ" sz="2000" dirty="0" err="1" smtClean="0">
                <a:solidFill>
                  <a:schemeClr val="accent5"/>
                </a:solidFill>
              </a:rPr>
              <a:t>Creativ</a:t>
            </a:r>
            <a:r>
              <a:rPr lang="cs-CZ" sz="2000" dirty="0" smtClean="0">
                <a:solidFill>
                  <a:schemeClr val="accent5"/>
                </a:solidFill>
              </a:rPr>
              <a:t> Amos</a:t>
            </a:r>
          </a:p>
        </p:txBody>
      </p:sp>
      <p:pic>
        <p:nvPicPr>
          <p:cNvPr id="10244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5123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147732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/>
              <a:t>Digitální učební materiál je určen pro </a:t>
            </a:r>
            <a:r>
              <a:rPr lang="cs-CZ" dirty="0" smtClean="0"/>
              <a:t>názornou výrobu obrazů pohádkových nebo filmových bytostí a masek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Materiál </a:t>
            </a:r>
            <a:r>
              <a:rPr lang="cs-CZ" dirty="0" smtClean="0"/>
              <a:t>rozvíjí dětskou fantazii, podporuje</a:t>
            </a:r>
            <a:r>
              <a:rPr lang="cs-CZ" dirty="0"/>
              <a:t> </a:t>
            </a:r>
            <a:r>
              <a:rPr lang="cs-CZ" dirty="0" smtClean="0"/>
              <a:t>tvořivost a spolupráci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</a:t>
            </a:r>
            <a:r>
              <a:rPr lang="cs-CZ" dirty="0" smtClean="0"/>
              <a:t>předmět Pracovní činnosti </a:t>
            </a:r>
            <a:r>
              <a:rPr lang="cs-CZ" dirty="0"/>
              <a:t>a </a:t>
            </a:r>
            <a:r>
              <a:rPr lang="cs-CZ" dirty="0" smtClean="0"/>
              <a:t>5. ročník 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990600" y="609600"/>
            <a:ext cx="6781800" cy="4876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None/>
            </a:pPr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cs-CZ" sz="26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br>
              <a:rPr lang="cs-CZ" sz="2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2600" dirty="0" smtClean="0">
                <a:solidFill>
                  <a:schemeClr val="accent1">
                    <a:lumMod val="75000"/>
                  </a:schemeClr>
                </a:solidFill>
                <a:latin typeface="Old English Text MT" pitchFamily="66" charset="0"/>
              </a:rPr>
              <a:t>	Představte si starý hrad. V tom hradu chladné a temné chodby, podél nichž visí na oprýskaných zdech staré rámy. V těch rámech jsou portréty hradních pánů, strašidel a dalších pohádkových bytostí. Procházíme noční chodbou za svitu louče a najednou máme pocit, že z rámů začínají obličeje vystupovat za námi do nevlídné chodby… </a:t>
            </a:r>
            <a:br>
              <a:rPr lang="cs-CZ" sz="2600" dirty="0" smtClean="0">
                <a:solidFill>
                  <a:schemeClr val="accent1">
                    <a:lumMod val="75000"/>
                  </a:schemeClr>
                </a:solidFill>
                <a:latin typeface="Old English Text MT" pitchFamily="66" charset="0"/>
              </a:rPr>
            </a:br>
            <a:r>
              <a:rPr lang="cs-CZ" sz="2600" dirty="0" smtClean="0">
                <a:solidFill>
                  <a:schemeClr val="accent1">
                    <a:lumMod val="75000"/>
                  </a:schemeClr>
                </a:solidFill>
                <a:latin typeface="Old English Text MT" pitchFamily="66" charset="0"/>
              </a:rPr>
              <a:t>	Máte strach? Nebojte, je to jen představa, ale my si dnes takovéto rámy s vystupujícími tvářemi zkusíme vyrobit. Práce bude hodně, vezme nám to i dosti času, ale výsledek bude stát opravdu za to. Pak už jen najít ten starý hrad a obrazy tam pověsit…</a:t>
            </a:r>
          </a:p>
        </p:txBody>
      </p:sp>
      <p:pic>
        <p:nvPicPr>
          <p:cNvPr id="6148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7912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1063"/>
            <a:ext cx="7010400" cy="836612"/>
          </a:xfrm>
        </p:spPr>
        <p:txBody>
          <a:bodyPr/>
          <a:lstStyle/>
          <a:p>
            <a:pPr algn="l" eaLnBrk="1" hangingPunct="1"/>
            <a:r>
              <a:rPr lang="cs-CZ" b="1" dirty="0" smtClean="0"/>
              <a:t>1. Připravíme si:</a:t>
            </a:r>
          </a:p>
        </p:txBody>
      </p:sp>
      <p:pic>
        <p:nvPicPr>
          <p:cNvPr id="5" name="Zástupný symbol pro obsah 4" descr="P10407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2133600"/>
            <a:ext cx="4320000" cy="324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2" name="Picture 4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52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533400" y="57150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5"/>
                </a:solidFill>
              </a:rPr>
              <a:t>Klasické noviny,  provázek, ruličku od toaletního papíru, sklenici 0,7l, nůžky, nafukovací balonek, lepidlo na tapety, nízký kelímek na lepidlo, izolepu, bílý latex, štětec, kelímek na vodu, temperové barvy a krém na ruce</a:t>
            </a:r>
            <a:endParaRPr lang="cs-CZ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1063"/>
            <a:ext cx="7010400" cy="836612"/>
          </a:xfrm>
        </p:spPr>
        <p:txBody>
          <a:bodyPr/>
          <a:lstStyle/>
          <a:p>
            <a:pPr algn="l" eaLnBrk="1" hangingPunct="1"/>
            <a:r>
              <a:rPr lang="cs-CZ" b="1" dirty="0" smtClean="0"/>
              <a:t>2. </a:t>
            </a:r>
            <a:r>
              <a:rPr lang="cs-CZ" dirty="0" smtClean="0"/>
              <a:t>Balonek</a:t>
            </a:r>
            <a:endParaRPr lang="cs-CZ" b="1" dirty="0" smtClean="0"/>
          </a:p>
        </p:txBody>
      </p:sp>
      <p:pic>
        <p:nvPicPr>
          <p:cNvPr id="5" name="Zástupný symbol pro obsah 4" descr="P10407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981200"/>
            <a:ext cx="3840000" cy="288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2" name="Picture 4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28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P10407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3581400"/>
            <a:ext cx="3840000" cy="288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ovéPole 6"/>
          <p:cNvSpPr txBox="1"/>
          <p:nvPr/>
        </p:nvSpPr>
        <p:spPr>
          <a:xfrm>
            <a:off x="533400" y="51054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5"/>
                </a:solidFill>
              </a:rPr>
              <a:t>Nafoukneme balonek na velikost hlavy, pevně zavážeme</a:t>
            </a:r>
            <a:r>
              <a:rPr lang="cs-CZ" dirty="0" smtClean="0"/>
              <a:t>…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876800" y="26670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5"/>
                </a:solidFill>
              </a:rPr>
              <a:t>…a přilepíme jej izolepou k ruličce od toaletního papíru.</a:t>
            </a:r>
            <a:endParaRPr lang="cs-CZ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1063"/>
            <a:ext cx="7010400" cy="836612"/>
          </a:xfrm>
        </p:spPr>
        <p:txBody>
          <a:bodyPr/>
          <a:lstStyle/>
          <a:p>
            <a:pPr algn="l" eaLnBrk="1" hangingPunct="1"/>
            <a:r>
              <a:rPr lang="cs-CZ" b="1" dirty="0" smtClean="0"/>
              <a:t>3. K</a:t>
            </a:r>
            <a:r>
              <a:rPr lang="cs-CZ" dirty="0" smtClean="0"/>
              <a:t>ašírování</a:t>
            </a:r>
            <a:endParaRPr lang="cs-CZ" b="1" dirty="0" smtClean="0"/>
          </a:p>
        </p:txBody>
      </p:sp>
      <p:pic>
        <p:nvPicPr>
          <p:cNvPr id="7172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52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838200" y="52578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10" name="Zástupný symbol pro obsah 9" descr="P104075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02000" y="2188800"/>
            <a:ext cx="2880000" cy="216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Obrázek 10" descr="P10407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145200" y="2417400"/>
            <a:ext cx="2880000" cy="216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Obrázek 11" descr="P104075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5888400" y="2569800"/>
            <a:ext cx="2880000" cy="216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TextovéPole 13"/>
          <p:cNvSpPr txBox="1"/>
          <p:nvPr/>
        </p:nvSpPr>
        <p:spPr>
          <a:xfrm>
            <a:off x="685800" y="548640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5"/>
                </a:solidFill>
              </a:rPr>
              <a:t>Novinový papír natrháme na dlouhé proužky (asi 2cmx30cm), namáčíme do lepidla na tapety, které jsme si nalili do plastového kelímku a postupně polepujeme balónek, nejméně tři vrstvy na sebe. Necháme zaschnout.</a:t>
            </a:r>
            <a:endParaRPr lang="cs-CZ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1063"/>
            <a:ext cx="7620000" cy="836612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cs-CZ" b="1" dirty="0" smtClean="0"/>
              <a:t>4. Příprava podkladu obličeje</a:t>
            </a:r>
          </a:p>
        </p:txBody>
      </p:sp>
      <p:pic>
        <p:nvPicPr>
          <p:cNvPr id="5" name="Zástupný symbol pro obsah 4" descr="P10407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057400"/>
            <a:ext cx="3840000" cy="288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2" name="Picture 4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3340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P10407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3276600"/>
            <a:ext cx="3840000" cy="288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ovéPole 6"/>
          <p:cNvSpPr txBox="1"/>
          <p:nvPr/>
        </p:nvSpPr>
        <p:spPr>
          <a:xfrm>
            <a:off x="4876800" y="20574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5"/>
                </a:solidFill>
              </a:rPr>
              <a:t>Jakmile koule uschne, propíchneme a vyjmeme balonek a rozřízneme ji na dvě poloviny.</a:t>
            </a:r>
            <a:endParaRPr lang="cs-CZ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1063"/>
            <a:ext cx="7010400" cy="836612"/>
          </a:xfrm>
        </p:spPr>
        <p:txBody>
          <a:bodyPr/>
          <a:lstStyle/>
          <a:p>
            <a:pPr eaLnBrk="1" hangingPunct="1"/>
            <a:r>
              <a:rPr lang="cs-CZ" b="1" dirty="0" smtClean="0"/>
              <a:t>5. Umístění do rámu</a:t>
            </a:r>
          </a:p>
        </p:txBody>
      </p:sp>
      <p:pic>
        <p:nvPicPr>
          <p:cNvPr id="5" name="Zástupný symbol pro obsah 4" descr="P10407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057400"/>
            <a:ext cx="3840000" cy="288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2" name="Picture 4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52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P10407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625400" y="2994600"/>
            <a:ext cx="3840000" cy="288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ovéPole 6"/>
          <p:cNvSpPr txBox="1"/>
          <p:nvPr/>
        </p:nvSpPr>
        <p:spPr>
          <a:xfrm>
            <a:off x="609600" y="54864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5"/>
                </a:solidFill>
              </a:rPr>
              <a:t>Polovinu koule vycpeme novinovým papírem a umístíme do dřevěného rámu nebo na velký karton.</a:t>
            </a:r>
            <a:endParaRPr lang="cs-CZ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1063"/>
            <a:ext cx="7010400" cy="836612"/>
          </a:xfrm>
        </p:spPr>
        <p:txBody>
          <a:bodyPr/>
          <a:lstStyle/>
          <a:p>
            <a:pPr algn="l" eaLnBrk="1" hangingPunct="1"/>
            <a:r>
              <a:rPr lang="cs-CZ" b="1" dirty="0" smtClean="0"/>
              <a:t>6. Upevnění do rámu</a:t>
            </a:r>
          </a:p>
        </p:txBody>
      </p:sp>
      <p:pic>
        <p:nvPicPr>
          <p:cNvPr id="5" name="Zástupný symbol pro obsah 4" descr="P10407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434400" y="2308800"/>
            <a:ext cx="3840000" cy="288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2" name="Picture 4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52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P10407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701600" y="2308800"/>
            <a:ext cx="3840000" cy="288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ovéPole 6"/>
          <p:cNvSpPr txBox="1"/>
          <p:nvPr/>
        </p:nvSpPr>
        <p:spPr>
          <a:xfrm>
            <a:off x="381000" y="5791200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5"/>
                </a:solidFill>
              </a:rPr>
              <a:t>Pomocí proužků novinového papíru namáčeného  v lepidle připevníme vycpanou polokouli do rámu. Z různě vytvarovaných zmačkaných kousků novin dotvoříme tvář – obočí, nos, rty…-  opět přelepujeme pruhy vlhkých  novin ve více vrstvách..</a:t>
            </a:r>
            <a:endParaRPr lang="cs-CZ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rchol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</TotalTime>
  <Words>387</Words>
  <Application>Microsoft Office PowerPoint</Application>
  <PresentationFormat>Předvádění na obrazovce (4:3)</PresentationFormat>
  <Paragraphs>38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16</vt:i4>
      </vt:variant>
    </vt:vector>
  </HeadingPairs>
  <TitlesOfParts>
    <vt:vector size="18" baseType="lpstr">
      <vt:lpstr>Výchozí návrh</vt:lpstr>
      <vt:lpstr>Vrchol</vt:lpstr>
      <vt:lpstr>Obrazy pohádkových bytostí</vt:lpstr>
      <vt:lpstr>Anotace:</vt:lpstr>
      <vt:lpstr>Snímek 3</vt:lpstr>
      <vt:lpstr>1. Připravíme si:</vt:lpstr>
      <vt:lpstr>2. Balonek</vt:lpstr>
      <vt:lpstr>3. Kašírování</vt:lpstr>
      <vt:lpstr>4. Příprava podkladu obličeje</vt:lpstr>
      <vt:lpstr>5. Umístění do rámu</vt:lpstr>
      <vt:lpstr>6. Upevnění do rámu</vt:lpstr>
      <vt:lpstr>7. Natření latexem</vt:lpstr>
      <vt:lpstr>8. Dotvoření </vt:lpstr>
      <vt:lpstr>9. Výstavka hotových prací</vt:lpstr>
      <vt:lpstr>10. …a další z galerie</vt:lpstr>
      <vt:lpstr>11. Masky</vt:lpstr>
      <vt:lpstr>12. A můžeme jít na karneval…</vt:lpstr>
      <vt:lpstr>Použité zdroje: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leoš</dc:creator>
  <cp:lastModifiedBy>Zdeněk</cp:lastModifiedBy>
  <cp:revision>69</cp:revision>
  <cp:lastPrinted>1601-01-01T00:00:00Z</cp:lastPrinted>
  <dcterms:created xsi:type="dcterms:W3CDTF">1601-01-01T00:00:00Z</dcterms:created>
  <dcterms:modified xsi:type="dcterms:W3CDTF">2013-08-19T11:43:52Z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