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0" r:id="rId5"/>
    <p:sldId id="265" r:id="rId6"/>
    <p:sldId id="264" r:id="rId7"/>
    <p:sldId id="266" r:id="rId8"/>
    <p:sldId id="267" r:id="rId9"/>
    <p:sldId id="268" r:id="rId10"/>
    <p:sldId id="271" r:id="rId11"/>
    <p:sldId id="269" r:id="rId12"/>
    <p:sldId id="270" r:id="rId13"/>
    <p:sldId id="263" r:id="rId14"/>
    <p:sldId id="258" r:id="rId15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4692E2-1828-48A3-AC15-C8CE850C1ED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F7098E-FA16-423A-8352-1F8126209D6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F4C147-5EE4-4CE1-AB9B-1681B8DE5EF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60486-3566-4FE8-B287-D023B6D525F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66865D-2BC7-4E58-8801-96FBAB63F9D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E4BB65-26A3-49D2-854A-EC6CC29828A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C625D-5B62-470E-AFB1-F5F0B71EFF3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89A575-CEEA-4CA1-9B8A-E884326A016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1DF7A-05AC-4E40-96D6-57602DBCF06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F1DC0-C942-43DC-A86F-6C1552FBE4D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C6BBF5-6168-478E-AE97-85EB6AA970F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EC92EB4-2F9A-4D71-9A11-7A37F3075C0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2766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cs-CZ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Velikonoční slepice</a:t>
            </a:r>
          </a:p>
        </p:txBody>
      </p:sp>
      <p:pic>
        <p:nvPicPr>
          <p:cNvPr id="4099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cs-CZ"/>
          </a:p>
        </p:txBody>
      </p:sp>
      <p:sp>
        <p:nvSpPr>
          <p:cNvPr id="4101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9239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b="1"/>
              <a:t>Autor: Mgr. Petra Zdráhalová</a:t>
            </a:r>
          </a:p>
          <a:p>
            <a:pPr algn="ctr"/>
            <a:endParaRPr lang="cs-CZ"/>
          </a:p>
          <a:p>
            <a:pPr algn="ctr"/>
            <a:r>
              <a:rPr lang="cs-CZ"/>
              <a:t>Škola: Základní škola Fryšták, okres Zlín, příspěvková organizace </a:t>
            </a:r>
          </a:p>
        </p:txBody>
      </p:sp>
      <p:sp>
        <p:nvSpPr>
          <p:cNvPr id="4102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/>
              <a:t>Registrační číslo projektu: CZ.1.07/1.1.38/02.0025</a:t>
            </a:r>
          </a:p>
          <a:p>
            <a:pPr algn="ctr"/>
            <a:r>
              <a:rPr lang="cs-CZ"/>
              <a:t>Název projektu: Modernizace výuky na ZŠ Slušovice, Fryšták, Kašava a Velehrad</a:t>
            </a:r>
          </a:p>
          <a:p>
            <a:pPr algn="ctr"/>
            <a:r>
              <a:rPr lang="cs-CZ" sz="1200"/>
              <a:t>Tento projekt je spolufinancován z Evropského sociálního fondu a státního rozpočtu České republiky.</a:t>
            </a:r>
          </a:p>
        </p:txBody>
      </p:sp>
      <p:sp>
        <p:nvSpPr>
          <p:cNvPr id="7" name="Obdélník 6"/>
          <p:cNvSpPr/>
          <p:nvPr/>
        </p:nvSpPr>
        <p:spPr>
          <a:xfrm>
            <a:off x="0" y="4202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 err="1" smtClean="0"/>
              <a:t>PČ</a:t>
            </a:r>
            <a:r>
              <a:rPr lang="cs-CZ" b="1" smtClean="0"/>
              <a:t>_029_Práce s drobným materiálem_Velikonoční slepice</a:t>
            </a:r>
            <a:endParaRPr lang="cs-CZ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>
          <a:blip r:embed="rId2" cstate="print">
            <a:lum bright="10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881063"/>
            <a:ext cx="7010400" cy="836612"/>
          </a:xfrm>
        </p:spPr>
        <p:txBody>
          <a:bodyPr/>
          <a:lstStyle/>
          <a:p>
            <a:pPr algn="l" eaLnBrk="1" hangingPunct="1"/>
            <a:r>
              <a:rPr lang="cs-CZ" b="1" dirty="0" smtClean="0"/>
              <a:t>6. Spojení částí</a:t>
            </a:r>
          </a:p>
        </p:txBody>
      </p:sp>
      <p:pic>
        <p:nvPicPr>
          <p:cNvPr id="5" name="Zástupný symbol pro obsah 4" descr="P104082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24000" y="1828800"/>
            <a:ext cx="4800000" cy="36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2" name="Picture 4" descr="OPVK_hor_zakladni_logolink_RGB_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1524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ovéPole 6"/>
          <p:cNvSpPr txBox="1"/>
          <p:nvPr/>
        </p:nvSpPr>
        <p:spPr>
          <a:xfrm>
            <a:off x="1447800" y="5715000"/>
            <a:ext cx="739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accent3">
                    <a:lumMod val="25000"/>
                  </a:schemeClr>
                </a:solidFill>
              </a:rPr>
              <a:t>Druhý konec nožiček vlepíme dovnitř tělíčka.</a:t>
            </a:r>
            <a:endParaRPr lang="cs-CZ" b="1" dirty="0">
              <a:solidFill>
                <a:schemeClr val="accent3">
                  <a:lumMod val="2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>
          <a:blip r:embed="rId2" cstate="print">
            <a:lum bright="10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881063"/>
            <a:ext cx="7010400" cy="836612"/>
          </a:xfrm>
        </p:spPr>
        <p:txBody>
          <a:bodyPr/>
          <a:lstStyle/>
          <a:p>
            <a:pPr algn="l" eaLnBrk="1" hangingPunct="1"/>
            <a:r>
              <a:rPr lang="cs-CZ" b="1" dirty="0" smtClean="0"/>
              <a:t>7. Dokončení</a:t>
            </a:r>
          </a:p>
        </p:txBody>
      </p:sp>
      <p:pic>
        <p:nvPicPr>
          <p:cNvPr id="5" name="Zástupný symbol pro obsah 4" descr="P104082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4505400" y="2428800"/>
            <a:ext cx="4800000" cy="36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2" name="Picture 4" descr="OPVK_hor_zakladni_logolink_RGB_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2286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685800" y="2895600"/>
            <a:ext cx="3962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chemeClr val="accent3">
                    <a:lumMod val="25000"/>
                  </a:schemeClr>
                </a:solidFill>
              </a:rPr>
              <a:t>Slepičce přilepíme po stranách křidélka, na hlavičku k sobě přilepíme hřebínek, dále přiděláme zobáček a očička. Ty můžeme také namalovat černou temperou. </a:t>
            </a:r>
            <a:br>
              <a:rPr lang="cs-CZ" b="1" dirty="0" smtClean="0">
                <a:solidFill>
                  <a:schemeClr val="accent3">
                    <a:lumMod val="25000"/>
                  </a:schemeClr>
                </a:solidFill>
              </a:rPr>
            </a:br>
            <a:r>
              <a:rPr lang="cs-CZ" b="1" dirty="0" smtClean="0">
                <a:solidFill>
                  <a:schemeClr val="accent3">
                    <a:lumMod val="25000"/>
                  </a:schemeClr>
                </a:solidFill>
              </a:rPr>
              <a:t>V místě zadečku uděláme dírku a zasuneme pírko jako ocásek.</a:t>
            </a:r>
            <a:endParaRPr lang="cs-CZ" b="1" dirty="0">
              <a:solidFill>
                <a:schemeClr val="accent3">
                  <a:lumMod val="2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>
          <a:blip r:embed="rId2" cstate="print">
            <a:lum bright="10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881063"/>
            <a:ext cx="7010400" cy="836612"/>
          </a:xfrm>
        </p:spPr>
        <p:txBody>
          <a:bodyPr/>
          <a:lstStyle/>
          <a:p>
            <a:pPr algn="l" eaLnBrk="1" hangingPunct="1"/>
            <a:r>
              <a:rPr lang="cs-CZ" b="1" dirty="0" smtClean="0"/>
              <a:t>8.Dekorace</a:t>
            </a:r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276800" y="2200200"/>
            <a:ext cx="4800000" cy="36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2" name="Picture 4" descr="OPVK_hor_zakladni_logolink_RGB_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1524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914400" y="2743200"/>
            <a:ext cx="3657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chemeClr val="accent3">
                    <a:lumMod val="25000"/>
                  </a:schemeClr>
                </a:solidFill>
              </a:rPr>
              <a:t>Slepička je hotová. Můžeme ji jen tak někam posadit na poličku, aby jí viseli nožičky, nebo ji upevnit na špejli a použít jako </a:t>
            </a:r>
            <a:r>
              <a:rPr lang="cs-CZ" b="1" dirty="0" err="1" smtClean="0">
                <a:solidFill>
                  <a:schemeClr val="accent3">
                    <a:lumMod val="25000"/>
                  </a:schemeClr>
                </a:solidFill>
              </a:rPr>
              <a:t>zapichovátko</a:t>
            </a:r>
            <a:r>
              <a:rPr lang="cs-CZ" b="1" dirty="0" smtClean="0">
                <a:solidFill>
                  <a:schemeClr val="accent3">
                    <a:lumMod val="25000"/>
                  </a:schemeClr>
                </a:solidFill>
              </a:rPr>
              <a:t> na velikonoční dekoraci.</a:t>
            </a:r>
            <a:endParaRPr lang="cs-CZ" b="1" dirty="0">
              <a:solidFill>
                <a:schemeClr val="accent3">
                  <a:lumMod val="2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>
          <a:blip r:embed="rId2" cstate="print">
            <a:lum bright="10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881063"/>
            <a:ext cx="7010400" cy="836612"/>
          </a:xfrm>
        </p:spPr>
        <p:txBody>
          <a:bodyPr/>
          <a:lstStyle/>
          <a:p>
            <a:pPr eaLnBrk="1" hangingPunct="1"/>
            <a:r>
              <a:rPr lang="cs-CZ" b="1" smtClean="0"/>
              <a:t>Citace: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1981200"/>
            <a:ext cx="6781800" cy="2286000"/>
          </a:xfrm>
        </p:spPr>
        <p:txBody>
          <a:bodyPr/>
          <a:lstStyle/>
          <a:p>
            <a:pPr eaLnBrk="1" hangingPunct="1">
              <a:buFont typeface="Wingdings" pitchFamily="2" charset="2"/>
              <a:buChar char="q"/>
            </a:pPr>
            <a:r>
              <a:rPr lang="cs-CZ" sz="2000" b="1" dirty="0" smtClean="0">
                <a:solidFill>
                  <a:schemeClr val="accent3">
                    <a:lumMod val="25000"/>
                  </a:schemeClr>
                </a:solidFill>
              </a:rPr>
              <a:t>BARTOŠ, Jiří. </a:t>
            </a:r>
            <a:r>
              <a:rPr lang="cs-CZ" sz="2000" b="1" i="1" dirty="0" smtClean="0">
                <a:solidFill>
                  <a:schemeClr val="accent3">
                    <a:lumMod val="25000"/>
                  </a:schemeClr>
                </a:solidFill>
              </a:rPr>
              <a:t>Vtipnou kaši k snídani</a:t>
            </a:r>
            <a:r>
              <a:rPr lang="cs-CZ" sz="2000" b="1" dirty="0" smtClean="0">
                <a:solidFill>
                  <a:schemeClr val="accent3">
                    <a:lumMod val="25000"/>
                  </a:schemeClr>
                </a:solidFill>
              </a:rPr>
              <a:t>. Brno: </a:t>
            </a:r>
            <a:r>
              <a:rPr lang="cs-CZ" sz="2000" b="1" dirty="0" err="1" smtClean="0">
                <a:solidFill>
                  <a:schemeClr val="accent3">
                    <a:lumMod val="25000"/>
                  </a:schemeClr>
                </a:solidFill>
              </a:rPr>
              <a:t>Stuare</a:t>
            </a:r>
            <a:r>
              <a:rPr lang="cs-CZ" sz="2000" b="1" dirty="0" smtClean="0">
                <a:solidFill>
                  <a:schemeClr val="accent3">
                    <a:lumMod val="25000"/>
                  </a:schemeClr>
                </a:solidFill>
              </a:rPr>
              <a:t>, s. r. o, 2010, ISBN NEUVEDENO.</a:t>
            </a:r>
          </a:p>
        </p:txBody>
      </p:sp>
      <p:pic>
        <p:nvPicPr>
          <p:cNvPr id="10244" name="Picture 4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543877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>
          <a:blip r:embed="rId2" cstate="print">
            <a:lum bright="10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190625"/>
            <a:ext cx="7010400" cy="527050"/>
          </a:xfrm>
        </p:spPr>
        <p:txBody>
          <a:bodyPr/>
          <a:lstStyle/>
          <a:p>
            <a:pPr algn="l" eaLnBrk="1" hangingPunct="1"/>
            <a:r>
              <a:rPr lang="cs-CZ" sz="4000" b="1" dirty="0" smtClean="0"/>
              <a:t>Použité zdroje: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2133600"/>
            <a:ext cx="7010400" cy="2170113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Char char="q"/>
            </a:pPr>
            <a:r>
              <a:rPr lang="cs-CZ" sz="2000" b="1" dirty="0" smtClean="0">
                <a:solidFill>
                  <a:schemeClr val="accent3">
                    <a:lumMod val="25000"/>
                  </a:schemeClr>
                </a:solidFill>
              </a:rPr>
              <a:t>Fotografie vlastní   </a:t>
            </a:r>
          </a:p>
        </p:txBody>
      </p:sp>
      <p:pic>
        <p:nvPicPr>
          <p:cNvPr id="11268" name="Picture 7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543877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8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5123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cs-CZ"/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147732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738000" rIns="73800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cs-CZ" dirty="0"/>
              <a:t>Digitální učební materiál je určen pro </a:t>
            </a:r>
            <a:r>
              <a:rPr lang="cs-CZ" dirty="0" smtClean="0"/>
              <a:t>názornou výrobu velikonoční dekorace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/>
              <a:t>Materiál </a:t>
            </a:r>
            <a:r>
              <a:rPr lang="cs-CZ" dirty="0" smtClean="0"/>
              <a:t>rozvíjí jemnou dětskou motoriku, představivost  a podporuje vztah k tradicím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/>
              <a:t>Je určen pro </a:t>
            </a:r>
            <a:r>
              <a:rPr lang="cs-CZ" dirty="0" smtClean="0"/>
              <a:t>předmět Pracovní činnosti </a:t>
            </a:r>
            <a:r>
              <a:rPr lang="cs-CZ" dirty="0"/>
              <a:t>a </a:t>
            </a:r>
            <a:r>
              <a:rPr lang="cs-CZ" dirty="0" smtClean="0"/>
              <a:t>5. ročník</a:t>
            </a:r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>
          <a:blip r:embed="rId2" cstate="print">
            <a:lum bright="10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457200"/>
            <a:ext cx="7010400" cy="836613"/>
          </a:xfrm>
        </p:spPr>
        <p:txBody>
          <a:bodyPr/>
          <a:lstStyle/>
          <a:p>
            <a:pPr eaLnBrk="1" hangingPunct="1"/>
            <a:r>
              <a:rPr lang="cs-CZ" b="1" dirty="0" smtClean="0"/>
              <a:t>Velikonoční slepička</a:t>
            </a:r>
          </a:p>
        </p:txBody>
      </p:sp>
      <p:sp>
        <p:nvSpPr>
          <p:cNvPr id="48133" name="Rectangle 5"/>
          <p:cNvSpPr>
            <a:spLocks noGrp="1" noChangeArrowheads="1"/>
          </p:cNvSpPr>
          <p:nvPr>
            <p:ph idx="1"/>
          </p:nvPr>
        </p:nvSpPr>
        <p:spPr>
          <a:xfrm>
            <a:off x="1524000" y="1371600"/>
            <a:ext cx="67818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r>
              <a:rPr lang="cs-CZ" sz="2000" b="1" dirty="0" smtClean="0">
                <a:solidFill>
                  <a:schemeClr val="accent3">
                    <a:lumMod val="25000"/>
                  </a:schemeClr>
                </a:solidFill>
              </a:rPr>
              <a:t>	</a:t>
            </a:r>
            <a:r>
              <a:rPr lang="cs-CZ" sz="2400" b="1" dirty="0" smtClean="0">
                <a:solidFill>
                  <a:schemeClr val="accent3">
                    <a:lumMod val="25000"/>
                  </a:schemeClr>
                </a:solidFill>
              </a:rPr>
              <a:t>Leze, </a:t>
            </a:r>
            <a:r>
              <a:rPr lang="cs-CZ" sz="2400" b="1" dirty="0" err="1" smtClean="0">
                <a:solidFill>
                  <a:schemeClr val="accent3">
                    <a:lumMod val="25000"/>
                  </a:schemeClr>
                </a:solidFill>
              </a:rPr>
              <a:t>leze</a:t>
            </a:r>
            <a:r>
              <a:rPr lang="cs-CZ" sz="2400" b="1" dirty="0" smtClean="0">
                <a:solidFill>
                  <a:schemeClr val="accent3">
                    <a:lumMod val="25000"/>
                  </a:schemeClr>
                </a:solidFill>
              </a:rPr>
              <a:t> pod vrátky,</a:t>
            </a:r>
            <a:br>
              <a:rPr lang="cs-CZ" sz="2400" b="1" dirty="0" smtClean="0">
                <a:solidFill>
                  <a:schemeClr val="accent3">
                    <a:lumMod val="25000"/>
                  </a:schemeClr>
                </a:solidFill>
              </a:rPr>
            </a:br>
            <a:r>
              <a:rPr lang="cs-CZ" sz="2400" b="1" dirty="0" smtClean="0">
                <a:solidFill>
                  <a:schemeClr val="accent3">
                    <a:lumMod val="25000"/>
                  </a:schemeClr>
                </a:solidFill>
              </a:rPr>
              <a:t>slepička i s kuřátky,</a:t>
            </a:r>
            <a:br>
              <a:rPr lang="cs-CZ" sz="2400" b="1" dirty="0" smtClean="0">
                <a:solidFill>
                  <a:schemeClr val="accent3">
                    <a:lumMod val="25000"/>
                  </a:schemeClr>
                </a:solidFill>
              </a:rPr>
            </a:br>
            <a:r>
              <a:rPr lang="cs-CZ" sz="2400" b="1" dirty="0" smtClean="0">
                <a:solidFill>
                  <a:schemeClr val="accent3">
                    <a:lumMod val="25000"/>
                  </a:schemeClr>
                </a:solidFill>
              </a:rPr>
              <a:t> na výlet se vydala,</a:t>
            </a:r>
            <a:br>
              <a:rPr lang="cs-CZ" sz="2400" b="1" dirty="0" smtClean="0">
                <a:solidFill>
                  <a:schemeClr val="accent3">
                    <a:lumMod val="25000"/>
                  </a:schemeClr>
                </a:solidFill>
              </a:rPr>
            </a:br>
            <a:r>
              <a:rPr lang="cs-CZ" sz="2400" b="1" dirty="0" smtClean="0">
                <a:solidFill>
                  <a:schemeClr val="accent3">
                    <a:lumMod val="25000"/>
                  </a:schemeClr>
                </a:solidFill>
              </a:rPr>
              <a:t> do kroku si kvokala.</a:t>
            </a:r>
            <a:br>
              <a:rPr lang="cs-CZ" sz="2400" b="1" dirty="0" smtClean="0">
                <a:solidFill>
                  <a:schemeClr val="accent3">
                    <a:lumMod val="25000"/>
                  </a:schemeClr>
                </a:solidFill>
              </a:rPr>
            </a:br>
            <a:r>
              <a:rPr lang="cs-CZ" sz="2400" b="1" dirty="0" smtClean="0">
                <a:solidFill>
                  <a:schemeClr val="accent3">
                    <a:lumMod val="25000"/>
                  </a:schemeClr>
                </a:solidFill>
              </a:rPr>
              <a:t/>
            </a:r>
            <a:br>
              <a:rPr lang="cs-CZ" sz="2400" b="1" dirty="0" smtClean="0">
                <a:solidFill>
                  <a:schemeClr val="accent3">
                    <a:lumMod val="25000"/>
                  </a:schemeClr>
                </a:solidFill>
              </a:rPr>
            </a:br>
            <a:r>
              <a:rPr lang="cs-CZ" sz="2400" b="1" dirty="0" smtClean="0">
                <a:solidFill>
                  <a:schemeClr val="accent3">
                    <a:lumMod val="25000"/>
                  </a:schemeClr>
                </a:solidFill>
              </a:rPr>
              <a:t>			</a:t>
            </a:r>
            <a:r>
              <a:rPr lang="cs-CZ" sz="2400" b="1" dirty="0" err="1" smtClean="0">
                <a:solidFill>
                  <a:schemeClr val="accent3">
                    <a:lumMod val="25000"/>
                  </a:schemeClr>
                </a:solidFill>
              </a:rPr>
              <a:t>Kokodák</a:t>
            </a:r>
            <a:r>
              <a:rPr lang="cs-CZ" sz="2400" b="1" dirty="0" smtClean="0">
                <a:solidFill>
                  <a:schemeClr val="accent3">
                    <a:lumMod val="25000"/>
                  </a:schemeClr>
                </a:solidFill>
              </a:rPr>
              <a:t>, </a:t>
            </a:r>
            <a:r>
              <a:rPr lang="cs-CZ" sz="2400" b="1" dirty="0" err="1" smtClean="0">
                <a:solidFill>
                  <a:schemeClr val="accent3">
                    <a:lumMod val="25000"/>
                  </a:schemeClr>
                </a:solidFill>
              </a:rPr>
              <a:t>kokodák</a:t>
            </a:r>
            <a:r>
              <a:rPr lang="cs-CZ" sz="2400" b="1" dirty="0" smtClean="0">
                <a:solidFill>
                  <a:schemeClr val="accent3">
                    <a:lumMod val="25000"/>
                  </a:schemeClr>
                </a:solidFill>
              </a:rPr>
              <a:t>,</a:t>
            </a:r>
            <a:br>
              <a:rPr lang="cs-CZ" sz="2400" b="1" dirty="0" smtClean="0">
                <a:solidFill>
                  <a:schemeClr val="accent3">
                    <a:lumMod val="25000"/>
                  </a:schemeClr>
                </a:solidFill>
              </a:rPr>
            </a:br>
            <a:r>
              <a:rPr lang="cs-CZ" sz="2400" b="1" dirty="0" smtClean="0">
                <a:solidFill>
                  <a:schemeClr val="accent3">
                    <a:lumMod val="25000"/>
                  </a:schemeClr>
                </a:solidFill>
              </a:rPr>
              <a:t>			sedla slípka na bodlák,</a:t>
            </a:r>
            <a:br>
              <a:rPr lang="cs-CZ" sz="2400" b="1" dirty="0" smtClean="0">
                <a:solidFill>
                  <a:schemeClr val="accent3">
                    <a:lumMod val="25000"/>
                  </a:schemeClr>
                </a:solidFill>
              </a:rPr>
            </a:br>
            <a:r>
              <a:rPr lang="cs-CZ" sz="2400" b="1" dirty="0" smtClean="0">
                <a:solidFill>
                  <a:schemeClr val="accent3">
                    <a:lumMod val="25000"/>
                  </a:schemeClr>
                </a:solidFill>
              </a:rPr>
              <a:t>			natloukla si koleno,</a:t>
            </a:r>
            <a:br>
              <a:rPr lang="cs-CZ" sz="2400" b="1" dirty="0" smtClean="0">
                <a:solidFill>
                  <a:schemeClr val="accent3">
                    <a:lumMod val="25000"/>
                  </a:schemeClr>
                </a:solidFill>
              </a:rPr>
            </a:br>
            <a:r>
              <a:rPr lang="cs-CZ" sz="2400" b="1" dirty="0" smtClean="0">
                <a:solidFill>
                  <a:schemeClr val="accent3">
                    <a:lumMod val="25000"/>
                  </a:schemeClr>
                </a:solidFill>
              </a:rPr>
              <a:t>			tuze i to bolelo.</a:t>
            </a:r>
            <a:br>
              <a:rPr lang="cs-CZ" sz="2400" b="1" dirty="0" smtClean="0">
                <a:solidFill>
                  <a:schemeClr val="accent3">
                    <a:lumMod val="25000"/>
                  </a:schemeClr>
                </a:solidFill>
              </a:rPr>
            </a:br>
            <a:r>
              <a:rPr lang="cs-CZ" sz="2400" b="1" dirty="0" smtClean="0">
                <a:solidFill>
                  <a:schemeClr val="accent3">
                    <a:lumMod val="25000"/>
                  </a:schemeClr>
                </a:solidFill>
              </a:rPr>
              <a:t/>
            </a:r>
            <a:br>
              <a:rPr lang="cs-CZ" sz="2400" b="1" dirty="0" smtClean="0">
                <a:solidFill>
                  <a:schemeClr val="accent3">
                    <a:lumMod val="25000"/>
                  </a:schemeClr>
                </a:solidFill>
              </a:rPr>
            </a:br>
            <a:r>
              <a:rPr lang="cs-CZ" sz="2400" b="1" dirty="0" smtClean="0">
                <a:solidFill>
                  <a:schemeClr val="accent3">
                    <a:lumMod val="25000"/>
                  </a:schemeClr>
                </a:solidFill>
              </a:rPr>
              <a:t>Aby nám na Velikonoce nechyběla vajíčka, vyrobíme si pěknou slepičku </a:t>
            </a:r>
            <a:r>
              <a:rPr lang="cs-CZ" sz="2400" b="1" dirty="0" smtClean="0">
                <a:solidFill>
                  <a:schemeClr val="accent3">
                    <a:lumMod val="25000"/>
                  </a:schemeClr>
                </a:solidFill>
                <a:sym typeface="Wingdings" pitchFamily="2" charset="2"/>
              </a:rPr>
              <a:t></a:t>
            </a:r>
            <a:endParaRPr lang="cs-CZ" sz="2400" b="1" dirty="0" smtClean="0">
              <a:solidFill>
                <a:schemeClr val="accent3">
                  <a:lumMod val="25000"/>
                </a:schemeClr>
              </a:solidFill>
            </a:endParaRPr>
          </a:p>
        </p:txBody>
      </p:sp>
      <p:pic>
        <p:nvPicPr>
          <p:cNvPr id="6148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57912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>
          <a:blip r:embed="rId2" cstate="print">
            <a:lum bright="10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990600"/>
            <a:ext cx="7010400" cy="836612"/>
          </a:xfrm>
        </p:spPr>
        <p:txBody>
          <a:bodyPr/>
          <a:lstStyle/>
          <a:p>
            <a:pPr algn="l" eaLnBrk="1" hangingPunct="1"/>
            <a:r>
              <a:rPr lang="cs-CZ" b="1" dirty="0" smtClean="0"/>
              <a:t>1. Připravíme si:</a:t>
            </a:r>
          </a:p>
        </p:txBody>
      </p:sp>
      <p:pic>
        <p:nvPicPr>
          <p:cNvPr id="5" name="Zástupný symbol pro obsah 4" descr="P104082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828800" y="1981200"/>
            <a:ext cx="4800000" cy="36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2" name="Picture 4" descr="OPVK_hor_zakladni_logolink_RGB_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1524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914400" y="5791200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accent3">
                    <a:lumMod val="25000"/>
                  </a:schemeClr>
                </a:solidFill>
              </a:rPr>
              <a:t>Krabičku od vajíček, lepidlo, provázek, nůžky, špejli, zakoupíme malá očka, pírko, temperové barvy.</a:t>
            </a:r>
            <a:endParaRPr lang="cs-CZ" b="1" dirty="0">
              <a:solidFill>
                <a:schemeClr val="accent3">
                  <a:lumMod val="2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>
          <a:blip r:embed="rId2" cstate="print">
            <a:lum bright="10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990600"/>
            <a:ext cx="7010400" cy="836612"/>
          </a:xfrm>
        </p:spPr>
        <p:txBody>
          <a:bodyPr/>
          <a:lstStyle/>
          <a:p>
            <a:pPr algn="l" eaLnBrk="1" hangingPunct="1"/>
            <a:r>
              <a:rPr lang="cs-CZ" b="1" dirty="0" smtClean="0"/>
              <a:t>2. Příprava tělíčka</a:t>
            </a:r>
          </a:p>
        </p:txBody>
      </p:sp>
      <p:pic>
        <p:nvPicPr>
          <p:cNvPr id="5" name="Zástupný symbol pro obsah 4" descr="P104082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76400" y="1981200"/>
            <a:ext cx="4800000" cy="36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2" name="Picture 4" descr="OPVK_hor_zakladni_logolink_RGB_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1524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685800" y="5867400"/>
            <a:ext cx="845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accent3">
                    <a:lumMod val="25000"/>
                  </a:schemeClr>
                </a:solidFill>
              </a:rPr>
              <a:t>Z krabičky od vajíček vystřihneme  pečlivě  jeden vyčnívající „hrot“.  </a:t>
            </a:r>
            <a:endParaRPr lang="cs-CZ" b="1" dirty="0">
              <a:solidFill>
                <a:schemeClr val="accent3">
                  <a:lumMod val="2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>
          <a:blip r:embed="rId2" cstate="print">
            <a:lum bright="10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881063"/>
            <a:ext cx="7010400" cy="836612"/>
          </a:xfrm>
        </p:spPr>
        <p:txBody>
          <a:bodyPr/>
          <a:lstStyle/>
          <a:p>
            <a:pPr algn="l" eaLnBrk="1" hangingPunct="1"/>
            <a:r>
              <a:rPr lang="cs-CZ" b="1" dirty="0" smtClean="0"/>
              <a:t>3. Nabarvení</a:t>
            </a:r>
          </a:p>
        </p:txBody>
      </p:sp>
      <p:pic>
        <p:nvPicPr>
          <p:cNvPr id="5" name="Zástupný symbol pro obsah 4" descr="P104082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24000" y="1828800"/>
            <a:ext cx="4800000" cy="36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2" name="Picture 4" descr="OPVK_hor_zakladni_logolink_RGB_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1524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1371600" y="5638800"/>
            <a:ext cx="647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accent3">
                    <a:lumMod val="25000"/>
                  </a:schemeClr>
                </a:solidFill>
              </a:rPr>
              <a:t>Natřeme jej bílou barvou a necháme zaschnout.</a:t>
            </a:r>
            <a:endParaRPr lang="cs-CZ" b="1" dirty="0">
              <a:solidFill>
                <a:schemeClr val="accent3">
                  <a:lumMod val="2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>
          <a:blip r:embed="rId2" cstate="print">
            <a:lum bright="10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881063"/>
            <a:ext cx="7010400" cy="836612"/>
          </a:xfrm>
        </p:spPr>
        <p:txBody>
          <a:bodyPr/>
          <a:lstStyle/>
          <a:p>
            <a:pPr algn="l" eaLnBrk="1" hangingPunct="1"/>
            <a:r>
              <a:rPr lang="cs-CZ" sz="3600" b="1" dirty="0" smtClean="0"/>
              <a:t>3. Příprava drobných částí</a:t>
            </a:r>
          </a:p>
        </p:txBody>
      </p:sp>
      <p:pic>
        <p:nvPicPr>
          <p:cNvPr id="5" name="Zástupný symbol pro obsah 4" descr="P104082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-219000" y="2428800"/>
            <a:ext cx="4800000" cy="36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2" name="Picture 4" descr="OPVK_hor_zakladni_logolink_RGB_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1524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4419600" y="3124200"/>
            <a:ext cx="3886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chemeClr val="accent3">
                    <a:lumMod val="25000"/>
                  </a:schemeClr>
                </a:solidFill>
              </a:rPr>
              <a:t>Ze zbylé krabičky vystřihneme tvar hřebínku, křidélek a pařátků – podle obrázku, vždy po dvou kusech,  a natřeme je  jen z jedné strany barvou. Také vystřihneme malý zobáček ve tvaru kosočtverce a natřeme  ho žlutou barvou (obr.8 - dokončení).</a:t>
            </a:r>
            <a:endParaRPr lang="cs-CZ" b="1" dirty="0">
              <a:solidFill>
                <a:schemeClr val="accent3">
                  <a:lumMod val="2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>
          <a:blip r:embed="rId2" cstate="print">
            <a:lum bright="10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881063"/>
            <a:ext cx="7010400" cy="836612"/>
          </a:xfrm>
        </p:spPr>
        <p:txBody>
          <a:bodyPr/>
          <a:lstStyle/>
          <a:p>
            <a:pPr algn="l" eaLnBrk="1" hangingPunct="1"/>
            <a:r>
              <a:rPr lang="cs-CZ" b="1" dirty="0" smtClean="0"/>
              <a:t>4. Copánek</a:t>
            </a:r>
          </a:p>
        </p:txBody>
      </p:sp>
      <p:pic>
        <p:nvPicPr>
          <p:cNvPr id="5" name="Zástupný symbol pro obsah 4" descr="P104082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24000" y="1905000"/>
            <a:ext cx="4800000" cy="36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2" name="Picture 4" descr="OPVK_hor_zakladni_logolink_RGB_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1524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533400" y="5715000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accent3">
                    <a:lumMod val="25000"/>
                  </a:schemeClr>
                </a:solidFill>
              </a:rPr>
              <a:t>Z provázku ustřihneme tři asi 30 cm dlouhé kusy, na jedné straně uděláme uzel, upleteme copánek a zauzlujeme na straně druhé.</a:t>
            </a:r>
            <a:endParaRPr lang="cs-CZ" b="1" dirty="0">
              <a:solidFill>
                <a:schemeClr val="accent3">
                  <a:lumMod val="2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>
          <a:blip r:embed="rId2" cstate="print">
            <a:lum bright="10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881063"/>
            <a:ext cx="7010400" cy="836612"/>
          </a:xfrm>
        </p:spPr>
        <p:txBody>
          <a:bodyPr/>
          <a:lstStyle/>
          <a:p>
            <a:pPr algn="l" eaLnBrk="1" hangingPunct="1"/>
            <a:r>
              <a:rPr lang="cs-CZ" b="1" dirty="0" smtClean="0"/>
              <a:t>5. Pařátky</a:t>
            </a:r>
          </a:p>
        </p:txBody>
      </p:sp>
      <p:pic>
        <p:nvPicPr>
          <p:cNvPr id="5" name="Zástupný symbol pro obsah 4" descr="P104082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00200" y="2133600"/>
            <a:ext cx="4800000" cy="36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2" name="Picture 4" descr="OPVK_hor_zakladni_logolink_RGB_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1524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228600" y="5943600"/>
            <a:ext cx="876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accent3">
                    <a:lumMod val="25000"/>
                  </a:schemeClr>
                </a:solidFill>
              </a:rPr>
              <a:t>Z copánku ustřihneme dva asi 5 cm dlouhé kousky, hned uděláme uzel, aby se nám copánek nerozpletl, a pod uzlíkem k sobě přilepíme nožičky – provázek je uprostřed.</a:t>
            </a:r>
            <a:endParaRPr lang="cs-CZ" b="1" dirty="0">
              <a:solidFill>
                <a:schemeClr val="accent3">
                  <a:lumMod val="2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6">
      <a:dk1>
        <a:srgbClr val="171A1B"/>
      </a:dk1>
      <a:lt1>
        <a:srgbClr val="F399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8CAAA"/>
      </a:accent3>
      <a:accent4>
        <a:srgbClr val="12141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5A58"/>
        </a:dk1>
        <a:lt1>
          <a:srgbClr val="FFFFFF"/>
        </a:lt1>
        <a:dk2>
          <a:srgbClr val="F3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FFFFFF"/>
        </a:dk1>
        <a:lt1>
          <a:srgbClr val="FFFFFF"/>
        </a:lt1>
        <a:dk2>
          <a:srgbClr val="F39900"/>
        </a:dk2>
        <a:lt2>
          <a:srgbClr val="171A1B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71A1B"/>
        </a:dk1>
        <a:lt1>
          <a:srgbClr val="F39900"/>
        </a:lt1>
        <a:dk2>
          <a:srgbClr val="171A1B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71A1B"/>
        </a:dk1>
        <a:lt1>
          <a:srgbClr val="F39900"/>
        </a:lt1>
        <a:dk2>
          <a:srgbClr val="FFFF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416</TotalTime>
  <Words>357</Words>
  <Application>Microsoft Office PowerPoint</Application>
  <PresentationFormat>Předvádění na obrazovce (4:3)</PresentationFormat>
  <Paragraphs>36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Výchozí návrh</vt:lpstr>
      <vt:lpstr>Velikonoční slepice</vt:lpstr>
      <vt:lpstr>Anotace:</vt:lpstr>
      <vt:lpstr>Velikonoční slepička</vt:lpstr>
      <vt:lpstr>1. Připravíme si:</vt:lpstr>
      <vt:lpstr>2. Příprava tělíčka</vt:lpstr>
      <vt:lpstr>3. Nabarvení</vt:lpstr>
      <vt:lpstr>3. Příprava drobných částí</vt:lpstr>
      <vt:lpstr>4. Copánek</vt:lpstr>
      <vt:lpstr>5. Pařátky</vt:lpstr>
      <vt:lpstr>6. Spojení částí</vt:lpstr>
      <vt:lpstr>7. Dokončení</vt:lpstr>
      <vt:lpstr>8.Dekorace</vt:lpstr>
      <vt:lpstr>Citace:</vt:lpstr>
      <vt:lpstr>Použité zdroje: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Zdeněk</cp:lastModifiedBy>
  <cp:revision>59</cp:revision>
  <cp:lastPrinted>1601-01-01T00:00:00Z</cp:lastPrinted>
  <dcterms:created xsi:type="dcterms:W3CDTF">1601-01-01T00:00:00Z</dcterms:created>
  <dcterms:modified xsi:type="dcterms:W3CDTF">2013-08-19T12:12:15Z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