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9" r:id="rId9"/>
    <p:sldId id="268" r:id="rId10"/>
    <p:sldId id="267" r:id="rId11"/>
    <p:sldId id="266" r:id="rId12"/>
    <p:sldId id="265" r:id="rId13"/>
    <p:sldId id="264" r:id="rId14"/>
    <p:sldId id="271" r:id="rId15"/>
    <p:sldId id="263" r:id="rId16"/>
    <p:sldId id="272" r:id="rId17"/>
    <p:sldId id="273" r:id="rId18"/>
    <p:sldId id="270" r:id="rId19"/>
    <p:sldId id="258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935C3-37B2-45D4-A9F0-7AF4676B19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DA1BD-A85E-4FED-94BB-91386BE9FE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CE3DD-1B60-476C-B0B7-D0D10E09D1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60E50-D88E-438B-A636-909E7958920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3496F-4400-4748-AEEA-86B19E1B126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26FEB52-2FED-48BE-8B0A-E3AD151A5F3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32128-566A-427C-AB26-D13F302CA3D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9DCC2-38C3-4D8D-9656-B8815C26AF3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CF4C9-31DF-42BB-A6EB-ED0A613FC1D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9BCA5-88E4-4B0E-985E-19F75C04C4A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B27CD-C6E2-4CD1-93DC-099EE41A23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D4BE-FC05-434C-A966-868EE0D500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87E1-1DAB-4D9B-9540-E9B924AAD1C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76937-96BA-49A8-8C31-58C19EEFFA5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3BB02-AD2F-4FAC-9447-678491D0204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5399-7147-4B35-B4C2-C8D609E8F0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5B981-3FD8-4B62-85E6-49949806B6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E13B2-6D88-4AD4-9E82-FE8A128CC9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1FA4A-AF36-416D-888F-4FB0C730B5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6B2FD-E70F-4CF7-9A8A-6E4BA12C2A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02D9F-34AC-4B48-8B2F-A9FF959F6B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DCAD-AF7C-490C-9D33-8212CC8050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2C8F0C-D9F3-4F8F-A3E7-FA619CEC40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A2C8F0C-D9F3-4F8F-A3E7-FA619CEC40A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Pěstujeme </a:t>
            </a:r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pozorujeme růst luštěnin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202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err="1" smtClean="0"/>
              <a:t>PČ</a:t>
            </a:r>
            <a:r>
              <a:rPr lang="cs-CZ" b="1" dirty="0" smtClean="0"/>
              <a:t>_034_Pěstujeme a pozorujeme růst luštěnin</a:t>
            </a:r>
            <a:endParaRPr lang="cs-CZ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Pozorování  5. dne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Zástupný symbol pro obsah 7" descr="P10408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4038600" cy="3028950"/>
          </a:xfrm>
        </p:spPr>
      </p:pic>
      <p:pic>
        <p:nvPicPr>
          <p:cNvPr id="9" name="Zástupný symbol pro obsah 8" descr="P10408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038600" cy="3028950"/>
          </a:xfrm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609600" y="5181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Klíček na čočce je čím dal větší, na hrachu se začíná také objevovat klíček, na povrchu půdy se stále nic neděje, ale co asi uvnitř?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Novinky 7. dne</a:t>
            </a:r>
            <a:endParaRPr lang="cs-CZ" dirty="0"/>
          </a:p>
        </p:txBody>
      </p:sp>
      <p:pic>
        <p:nvPicPr>
          <p:cNvPr id="8" name="Zástupný symbol pro obsah 7" descr="P10408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4038600" cy="3028950"/>
          </a:xfrm>
        </p:spPr>
      </p:pic>
      <p:pic>
        <p:nvPicPr>
          <p:cNvPr id="9" name="Zástupný symbol pro obsah 8" descr="P10408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00575" y="2181225"/>
            <a:ext cx="4038600" cy="3028950"/>
          </a:xfrm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57200" y="4826675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6. dne se nic zásadního nestalo, ale 7. dne již můžeme na čočce rozlišit kořínek a  novou rostlinku, hrách také vydatně pokračuje v klíčení, s fazolí se stále nic neděje – dokonce se na ní objevuje bělavá plíseň, ale v půdě nám vzklíčila čočka!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8. Detail klíčení 7. dne</a:t>
            </a:r>
            <a:endParaRPr lang="cs-CZ" b="1" dirty="0" smtClean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Naklíčená čočka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Naklíčený hrách</a:t>
            </a:r>
            <a:endParaRPr lang="cs-CZ" dirty="0"/>
          </a:p>
        </p:txBody>
      </p:sp>
      <p:pic>
        <p:nvPicPr>
          <p:cNvPr id="5" name="Zástupný symbol pro obsah 4" descr="P10408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9" name="Zástupný symbol pro obsah 8" descr="P104089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9. Pozorujeme 9. den</a:t>
            </a:r>
            <a:endParaRPr lang="cs-CZ" b="1" dirty="0" smtClean="0"/>
          </a:p>
        </p:txBody>
      </p:sp>
      <p:pic>
        <p:nvPicPr>
          <p:cNvPr id="7" name="Zástupný symbol pro obsah 6" descr="P10409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3028950"/>
          </a:xfrm>
        </p:spPr>
      </p:pic>
      <p:pic>
        <p:nvPicPr>
          <p:cNvPr id="8" name="Zástupný symbol pro obsah 7" descr="P10409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3028950"/>
          </a:xfrm>
        </p:spPr>
      </p:pic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33400" y="4876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Čočka roste velmi rychle , ale v půdě je více „pevnější“ a  zelenější. Proč? </a:t>
            </a:r>
            <a:br>
              <a:rPr lang="cs-CZ" dirty="0" smtClean="0"/>
            </a:br>
            <a:r>
              <a:rPr lang="cs-CZ" dirty="0" smtClean="0"/>
              <a:t>Na hrachu na vatě už rozlišíme kořínek a zárodky listu, fazole plesniví, zřejmě nebylo dobré semeno.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10. Detail klíčení 9. dne</a:t>
            </a:r>
            <a:endParaRPr lang="cs-CZ" b="1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Naklíčený hrách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Naklíčená čočka</a:t>
            </a:r>
            <a:endParaRPr lang="cs-CZ" dirty="0"/>
          </a:p>
        </p:txBody>
      </p:sp>
      <p:pic>
        <p:nvPicPr>
          <p:cNvPr id="9" name="Zástupný symbol pro obsah 8" descr="P104090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10" name="Zástupný symbol pro obsah 9" descr="P104090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P10409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4495800"/>
            <a:ext cx="2880000" cy="21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11. Pozorujeme 10. den:</a:t>
            </a:r>
          </a:p>
        </p:txBody>
      </p:sp>
      <p:pic>
        <p:nvPicPr>
          <p:cNvPr id="7" name="Zástupný symbol pro obsah 6" descr="P10409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33375" y="2105025"/>
            <a:ext cx="4038600" cy="3028950"/>
          </a:xfrm>
        </p:spPr>
      </p:pic>
      <p:pic>
        <p:nvPicPr>
          <p:cNvPr id="8" name="Zástupný symbol pro obsah 7" descr="P10409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00575" y="2105025"/>
            <a:ext cx="4038600" cy="3028950"/>
          </a:xfrm>
        </p:spPr>
      </p:pic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838200" y="56576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Čočka na vatě neroste tak bujně jako ta v půdě, na hrachu jsou viditelné listy, hrách v půdě a fazole na obou podkladech nám vůbec nevzklíčila.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12. Zhodnocení pozorování</a:t>
            </a:r>
          </a:p>
        </p:txBody>
      </p:sp>
      <p:pic>
        <p:nvPicPr>
          <p:cNvPr id="5" name="Zástupný symbol pro obsah 4" descr="P10409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038600" cy="3028950"/>
          </a:xfrm>
        </p:spPr>
      </p:pic>
      <p:pic>
        <p:nvPicPr>
          <p:cNvPr id="7" name="Zástupný symbol pro obsah 6" descr="P10409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47800"/>
            <a:ext cx="4038600" cy="3028950"/>
          </a:xfrm>
        </p:spPr>
      </p:pic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57200" y="4648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Během deseti dnů jsme pozorovali klíčení luštěnin. Zjistili jsem, že rostliny za dodržení správných podmínek klíčení rostou velmi rychle. Na vatě jsou pokroky viditelnější, ale jen voda rostlině později nestačí, v půdě má rostlina živiny potřebné k růstu. 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dirty="0" smtClean="0"/>
              <a:t>13. Závěrem</a:t>
            </a:r>
            <a:endParaRPr lang="cs-CZ" b="1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048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None/>
            </a:pPr>
            <a:r>
              <a:rPr lang="cs-CZ" sz="2000" dirty="0" smtClean="0"/>
              <a:t>Zkuste nyní odpovědět na následující otázky:</a:t>
            </a:r>
            <a:br>
              <a:rPr lang="cs-CZ" sz="2000" dirty="0" smtClean="0"/>
            </a:br>
            <a:endParaRPr lang="cs-CZ" sz="2000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cs-CZ" sz="2000" dirty="0" smtClean="0"/>
              <a:t>Jaký je význam rostlin pro člověka?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sz="2000" dirty="0" smtClean="0"/>
              <a:t>Jak se rostliny rozmnožují?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sz="2000" dirty="0" smtClean="0"/>
              <a:t>Co potřebují semena pro vyklíčení?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sz="2000" dirty="0" smtClean="0"/>
              <a:t>Co se bude dít při nedostatku světla, vody, při chladu, nebo je-li špatné semeno?</a:t>
            </a:r>
            <a:br>
              <a:rPr lang="cs-CZ" sz="2000" dirty="0" smtClean="0"/>
            </a:br>
            <a:endParaRPr lang="cs-CZ" sz="2000" dirty="0" smtClean="0"/>
          </a:p>
          <a:p>
            <a:pPr eaLnBrk="1" hangingPunct="1">
              <a:buNone/>
            </a:pPr>
            <a:r>
              <a:rPr lang="cs-CZ" sz="2000" dirty="0" smtClean="0"/>
              <a:t>	Udělejte si podobný pokus, použijte různá semena a zkuste vytvořit i jiné – třeba i nevhodné podmínky pro klíčení, svůj pokus zaznamenávejte a místo fotografií dělejte nákresy změn jednotlivých dnů. Hodně zdaru při práci!</a:t>
            </a:r>
          </a:p>
        </p:txBody>
      </p:sp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90625"/>
            <a:ext cx="7010400" cy="527050"/>
          </a:xfrm>
        </p:spPr>
        <p:txBody>
          <a:bodyPr/>
          <a:lstStyle/>
          <a:p>
            <a:pPr eaLnBrk="1" hangingPunct="1"/>
            <a:r>
              <a:rPr lang="cs-CZ" sz="2500" b="1" smtClean="0"/>
              <a:t>Použité zdroje: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133600"/>
            <a:ext cx="7010400" cy="21701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cs-CZ" sz="2000" dirty="0" smtClean="0"/>
              <a:t>Fotografie vlastní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cs-CZ" sz="2000" dirty="0"/>
              <a:t>KOCIÁNOVÁ, Lucie a kol. </a:t>
            </a:r>
            <a:r>
              <a:rPr lang="cs-CZ" sz="2000" i="1" dirty="0"/>
              <a:t>Praktické činnosti</a:t>
            </a:r>
            <a:r>
              <a:rPr lang="cs-CZ" sz="2000" dirty="0"/>
              <a:t>. Praha: Fortuna, 1997, ISBN 80-7168-441-4. </a:t>
            </a:r>
            <a:r>
              <a:rPr lang="cs-CZ" sz="2000" dirty="0" smtClean="0"/>
              <a:t>   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názorné pěstování a pozorování, následný popis růstu luštěnin  v různých domácích podmínkách – na půdě v květináči a na vlhké vatě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 </a:t>
            </a:r>
            <a:r>
              <a:rPr lang="cs-CZ" dirty="0" smtClean="0"/>
              <a:t>vysvětluje význam rostlin pro člověka, seznamuje s rozmnožování rostlin semeny a rozvíjí vztah k pěstitelským pracím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Pracovní činnosti  </a:t>
            </a:r>
            <a:r>
              <a:rPr lang="cs-CZ" dirty="0"/>
              <a:t>a </a:t>
            </a:r>
            <a:r>
              <a:rPr lang="cs-CZ" dirty="0" smtClean="0"/>
              <a:t>5. ročník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/>
              <a:t>Význam rostlin pro člověka: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752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cs-CZ" dirty="0" smtClean="0"/>
              <a:t>Zdroj kyslíku nutný k dýchání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cs-CZ" dirty="0" smtClean="0"/>
              <a:t>Zdroj potravy pro obživu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cs-CZ" dirty="0" smtClean="0"/>
              <a:t>Zdroj látek pro léčení nemocí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cs-CZ" dirty="0" smtClean="0"/>
              <a:t>Materiál pro výrobu některých předmětů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cs-CZ" dirty="0" smtClean="0"/>
              <a:t>Zdroj energie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cs-CZ" dirty="0" smtClean="0"/>
              <a:t>Okrasné využití v okolí člověka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cs-CZ" sz="2000" dirty="0" smtClean="0"/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Semena rostlin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5638800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Jsou jako „děti“ rostlin</a:t>
            </a:r>
          </a:p>
          <a:p>
            <a:pPr marL="65151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Vzniknou spojením samčích a samičích  pohlavních orgánů </a:t>
            </a:r>
          </a:p>
          <a:p>
            <a:pPr marL="65151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Nejdříve dojde k opylení za pomoci hmyzu, větru apod.</a:t>
            </a:r>
          </a:p>
          <a:p>
            <a:pPr marL="65151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Pak nastane oplození</a:t>
            </a:r>
          </a:p>
          <a:p>
            <a:pPr marL="65151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 Z oplozeného vajíčka se vyvíjí semeno a ze semeníku vzniká plod </a:t>
            </a:r>
          </a:p>
          <a:p>
            <a:pPr marL="65151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Plody mohou být dužnaté (např. rajče, jablko) nebo suché (např. mák, obilí)</a:t>
            </a:r>
          </a:p>
          <a:p>
            <a:pPr marL="65151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Semeno obsahuje zárodek nové rostliny a živiny pro její růst a vývoj.</a:t>
            </a:r>
          </a:p>
          <a:p>
            <a:pPr marL="65151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Jsou-li podmínky pro semeno vhodné, začne z něj vyrůstat nová rostlina – semeno vyklíčí. </a:t>
            </a:r>
          </a:p>
          <a:p>
            <a:pPr marL="65151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Pro vyklíčení je potřeba: </a:t>
            </a:r>
            <a:br>
              <a:rPr lang="cs-CZ" sz="2600" dirty="0" smtClean="0">
                <a:latin typeface="Book Antiqua" pitchFamily="18" charset="0"/>
                <a:cs typeface="Times New Roman" pitchFamily="18" charset="0"/>
              </a:rPr>
            </a:b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					- voda</a:t>
            </a:r>
            <a:br>
              <a:rPr lang="cs-CZ" sz="2600" dirty="0" smtClean="0">
                <a:latin typeface="Book Antiqua" pitchFamily="18" charset="0"/>
                <a:cs typeface="Times New Roman" pitchFamily="18" charset="0"/>
              </a:rPr>
            </a:b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					- teplo</a:t>
            </a:r>
            <a:br>
              <a:rPr lang="cs-CZ" sz="2600" dirty="0" smtClean="0">
                <a:latin typeface="Book Antiqua" pitchFamily="18" charset="0"/>
                <a:cs typeface="Times New Roman" pitchFamily="18" charset="0"/>
              </a:rPr>
            </a:b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					-vzduch</a:t>
            </a:r>
            <a:r>
              <a:rPr lang="cs-CZ" sz="2000" dirty="0" smtClean="0">
                <a:latin typeface="Book Antiqua" pitchFamily="18" charset="0"/>
              </a:rPr>
              <a:t/>
            </a:r>
            <a:br>
              <a:rPr lang="cs-CZ" sz="2000" dirty="0" smtClean="0">
                <a:latin typeface="Book Antiqua" pitchFamily="18" charset="0"/>
              </a:rPr>
            </a:br>
            <a:r>
              <a:rPr lang="cs-CZ" sz="2000" dirty="0" smtClean="0">
                <a:latin typeface="Book Antiqua" pitchFamily="18" charset="0"/>
              </a:rPr>
              <a:t/>
            </a:r>
            <a:br>
              <a:rPr lang="cs-CZ" sz="2000" dirty="0" smtClean="0">
                <a:latin typeface="Book Antiqua" pitchFamily="18" charset="0"/>
              </a:rPr>
            </a:br>
            <a:endParaRPr lang="cs-CZ" sz="2000" dirty="0" smtClean="0"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cs-CZ" sz="2000" dirty="0" smtClean="0">
              <a:latin typeface="Book Antiqua" pitchFamily="18" charset="0"/>
            </a:endParaRPr>
          </a:p>
        </p:txBody>
      </p:sp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1. Příprava materiálů </a:t>
            </a:r>
            <a:r>
              <a:rPr lang="cs-CZ" smtClean="0"/>
              <a:t>k pozorování</a:t>
            </a:r>
            <a:endParaRPr lang="cs-CZ" dirty="0"/>
          </a:p>
        </p:txBody>
      </p:sp>
      <p:pic>
        <p:nvPicPr>
          <p:cNvPr id="5" name="Zástupný symbol pro obsah 4" descr="P10408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62000" y="48006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V následujícím desetidenním pokusu budeme pozorovat, co se děje se semeny luštěnin – fazole, čočky, hrachu, při  vytvoření vhodných podmínek pro klíčení a to v hlíně a na vlhké vatě.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53000" y="19812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Budeme potřebovat dvě plastové misky, hlínu pro předpěstování sazenic rostlin, vatu, nůžky, tvrdý papír, semena luštěnin – zde např. fazole, čočka, hrách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cs-CZ" dirty="0" smtClean="0">
                <a:effectLst/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</a:t>
            </a:r>
            <a:r>
              <a:rPr lang="cs-CZ" dirty="0" smtClean="0"/>
              <a:t> podmínek klíčení</a:t>
            </a:r>
            <a:endParaRPr lang="cs-CZ" dirty="0"/>
          </a:p>
        </p:txBody>
      </p:sp>
      <p:pic>
        <p:nvPicPr>
          <p:cNvPr id="5" name="Zástupný symbol pro obsah 4" descr="P10408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Zástupný symbol pro obsah 7" descr="P10408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33400" y="4800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 jedné misky rozložíme vatu , navlhčíme ji a umístíme semena. Do druhé misky uděláme dírku pro odtékání přebytečné vody(dáme misku!), zasadíme do hloubky asi 2 cm semena, popíšeme si pozice a zalijeme. Dáme na světlé a teplé místo.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Pozorujeme 2. den</a:t>
            </a:r>
            <a:endParaRPr lang="cs-CZ" dirty="0"/>
          </a:p>
        </p:txBody>
      </p:sp>
      <p:pic>
        <p:nvPicPr>
          <p:cNvPr id="5" name="Zástupný symbol pro obsah 4" descr="P10408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Zástupný symbol pro obsah 7" descr="P10408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47800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715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33400" y="4724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Co se děje v hlíně, to bohužel nevidíme, ale na vatě semena viditelně bobtnají.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Pozorujeme 3. den</a:t>
            </a:r>
            <a:endParaRPr lang="cs-CZ" dirty="0"/>
          </a:p>
        </p:txBody>
      </p:sp>
      <p:pic>
        <p:nvPicPr>
          <p:cNvPr id="5" name="Zástupný symbol pro obsah 4" descr="P10408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3840000" cy="2880000"/>
          </a:xfrm>
        </p:spPr>
      </p:pic>
      <p:pic>
        <p:nvPicPr>
          <p:cNvPr id="8" name="Zástupný symbol pro obsah 7" descr="P10408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3840000" cy="2880000"/>
          </a:xfrm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57200" y="4876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Nic se neděje, jen semena na vatě jsou stále větší. Udržujeme jak vatu, tak i substrát stále vlhký.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První změny 4. dne klíčení</a:t>
            </a:r>
            <a:endParaRPr lang="cs-CZ" dirty="0"/>
          </a:p>
        </p:txBody>
      </p:sp>
      <p:pic>
        <p:nvPicPr>
          <p:cNvPr id="8" name="Zástupný symbol pro obsah 7" descr="P10408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4038600" cy="3028950"/>
          </a:xfrm>
        </p:spPr>
      </p:pic>
      <p:pic>
        <p:nvPicPr>
          <p:cNvPr id="9" name="Zástupný symbol pro obsah 8" descr="P10408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28800"/>
            <a:ext cx="4038600" cy="3028950"/>
          </a:xfrm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57200" y="5181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půdě  zatím  beze změny, na čočce  se objevuje malý klíček!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rchol">
  <a:themeElements>
    <a:clrScheme name="Vlastní 1">
      <a:dk1>
        <a:srgbClr val="FFC000"/>
      </a:dk1>
      <a:lt1>
        <a:sysClr val="window" lastClr="FFFFFF"/>
      </a:lt1>
      <a:dk2>
        <a:srgbClr val="92D050"/>
      </a:dk2>
      <a:lt2>
        <a:srgbClr val="C9C2D1"/>
      </a:lt2>
      <a:accent1>
        <a:srgbClr val="FFFF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691</Words>
  <Application>Microsoft Office PowerPoint</Application>
  <PresentationFormat>Předvádění na obrazovce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Vrchol</vt:lpstr>
      <vt:lpstr>Pěstujeme a pozorujeme růst luštěnin</vt:lpstr>
      <vt:lpstr>Anotace:</vt:lpstr>
      <vt:lpstr>Význam rostlin pro člověka:</vt:lpstr>
      <vt:lpstr>Semena rostlin</vt:lpstr>
      <vt:lpstr>1. Příprava materiálů k pozorování</vt:lpstr>
      <vt:lpstr>2. Příprava podmínek klíčení</vt:lpstr>
      <vt:lpstr>3. Pozorujeme 2. den</vt:lpstr>
      <vt:lpstr>4. Pozorujeme 3. den</vt:lpstr>
      <vt:lpstr>5. První změny 4. dne klíčení</vt:lpstr>
      <vt:lpstr>6. Pozorování  5. dne</vt:lpstr>
      <vt:lpstr>7. Novinky 7. dne</vt:lpstr>
      <vt:lpstr>8. Detail klíčení 7. dne</vt:lpstr>
      <vt:lpstr>9. Pozorujeme 9. den</vt:lpstr>
      <vt:lpstr>10. Detail klíčení 9. dne</vt:lpstr>
      <vt:lpstr>11. Pozorujeme 10. den:</vt:lpstr>
      <vt:lpstr>12. Zhodnocení pozorování</vt:lpstr>
      <vt:lpstr>13. Závěrem</vt:lpstr>
      <vt:lpstr>Použité 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Zdeněk</cp:lastModifiedBy>
  <cp:revision>56</cp:revision>
  <cp:lastPrinted>1601-01-01T00:00:00Z</cp:lastPrinted>
  <dcterms:created xsi:type="dcterms:W3CDTF">1601-01-01T00:00:00Z</dcterms:created>
  <dcterms:modified xsi:type="dcterms:W3CDTF">2013-08-19T11:46:06Z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