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sldIdLst>
    <p:sldId id="256" r:id="rId3"/>
    <p:sldId id="259" r:id="rId4"/>
    <p:sldId id="257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72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397FB-9B89-40B4-A9A6-00028C723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0543732"/>
      </p:ext>
    </p:extLst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57AF7-BCAB-4728-9D2F-91C2128C05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8232702"/>
      </p:ext>
    </p:extLst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D00A0-B498-4E23-B4ED-911330A7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42430410"/>
      </p:ext>
    </p:extLst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CF0BB-2BD0-4068-ACE7-88F4120C84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28745393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CD70D-11A2-420E-96F5-2DA46712D9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1988048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4CE7E-4104-4D07-93C3-8C6D858C2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9775110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13697-AF36-4804-AED8-A16D43CA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7992538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DF58A-3727-4792-B709-83CEDBCAC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4461356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88CCE-7299-429C-9491-5E25F7933E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88218450"/>
      </p:ext>
    </p:extLst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17CB2-5BBD-4FF0-9E8B-58112A6AE9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82122505"/>
      </p:ext>
    </p:extLst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46E06-4A27-498A-A523-CC311C9B49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9944175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B0B1E-A744-429C-8318-9565D82FA6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9197157"/>
      </p:ext>
    </p:extLst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46CAD-E2C8-4BA3-975B-8F52BCFA26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6243382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4A366-F6B0-415D-86D2-9C6DC70ED4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5819904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9FE66-19AB-495B-A09D-D216563E67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4107542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76630-9CC6-4A64-9B7A-7AE37F1E77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9572673"/>
      </p:ext>
    </p:extLst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30BDD-5CBF-4AF4-8253-52D1BBD5FD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0610723"/>
      </p:ext>
    </p:extLst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A7168-3C5B-4F63-96DF-0DBB79F165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48287984"/>
      </p:ext>
    </p:extLst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00787-C2F0-461C-A9BE-5167D30BBE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6735341"/>
      </p:ext>
    </p:extLst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94107-9813-4059-ADF3-213A04CEA1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2053200"/>
      </p:ext>
    </p:extLst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FDCCC-D75F-43E6-8EFA-66370EF39A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00244981"/>
      </p:ext>
    </p:extLst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9A051-7A22-4ADB-9A97-87231BE601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2098863"/>
      </p:ext>
    </p:extLst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9A2DB2-BCD9-48E5-9E41-5B0ACB7DBC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64322B43-2935-4720-94E8-F0F873570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CESTA ŽELEZA A DRUHY KOVŮ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 dirty="0" err="1" smtClean="0"/>
              <a:t>PČ</a:t>
            </a:r>
            <a:r>
              <a:rPr lang="cs-CZ" b="1" dirty="0" smtClean="0"/>
              <a:t>_086_Design a konstruování_Cesta železa a </a:t>
            </a:r>
            <a:r>
              <a:rPr lang="cs-CZ" b="1" smtClean="0"/>
              <a:t>druhy </a:t>
            </a:r>
            <a:r>
              <a:rPr lang="cs-CZ" b="1" smtClean="0"/>
              <a:t>kovů</a:t>
            </a:r>
          </a:p>
          <a:p>
            <a:pPr algn="ctr" eaLnBrk="1" hangingPunct="1"/>
            <a:r>
              <a:rPr lang="cs-CZ" b="1" smtClean="0"/>
              <a:t>Autor</a:t>
            </a:r>
            <a:r>
              <a:rPr lang="cs-CZ" b="1" dirty="0"/>
              <a:t>: Mgr. Radomír </a:t>
            </a:r>
            <a:r>
              <a:rPr lang="cs-CZ" b="1" dirty="0" smtClean="0"/>
              <a:t>Válek</a:t>
            </a:r>
            <a:endParaRPr lang="cs-CZ" dirty="0"/>
          </a:p>
          <a:p>
            <a:pPr algn="ctr" eaLnBrk="1" hangingPunct="1"/>
            <a:r>
              <a:rPr lang="cs-CZ" dirty="0"/>
              <a:t>Škola: Základní škola Velehrad, okres Uherské Hradiště, příspěvková organizace</a:t>
            </a:r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Registrační číslo projektu: CZ.1.07/1.1.38/02.0025</a:t>
            </a:r>
          </a:p>
          <a:p>
            <a:pPr algn="ctr" eaLnBrk="1" hangingPunct="1"/>
            <a:r>
              <a:rPr lang="cs-CZ"/>
              <a:t>Název projektu: Modernizace výuky na ZŠ Slušovice, Fryšták, Kašava a Velehrad</a:t>
            </a:r>
          </a:p>
          <a:p>
            <a:pPr algn="ctr" eaLnBrk="1" hangingPunct="1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Dělení oceli do tříd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Oceli se podle použití dělí do tříd 10 – 19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Oceli třídy 10 jsou určeny pro konstrukční využití – plechy, pásy tyče kolejnice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cs-CZ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Oceli třídy 19 – jsou nástrojové oceli</a:t>
            </a:r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15403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881063"/>
            <a:ext cx="7010400" cy="836612"/>
          </a:xfrm>
        </p:spPr>
        <p:txBody>
          <a:bodyPr/>
          <a:lstStyle/>
          <a:p>
            <a:pPr eaLnBrk="1" hangingPunct="1"/>
            <a:r>
              <a:rPr lang="cs-CZ" b="1" smtClean="0"/>
              <a:t>Použité zdroje: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239000" cy="3048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Železo. In: </a:t>
            </a:r>
            <a:r>
              <a:rPr lang="cs-CZ" sz="2000" i="1" dirty="0" err="1" smtClean="0"/>
              <a:t>Wikipedia</a:t>
            </a:r>
            <a:r>
              <a:rPr lang="cs-CZ" sz="2000" i="1" dirty="0" smtClean="0"/>
              <a:t>: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free </a:t>
            </a:r>
            <a:r>
              <a:rPr lang="cs-CZ" sz="2000" i="1" dirty="0" err="1" smtClean="0"/>
              <a:t>encyclopedia</a:t>
            </a:r>
            <a:r>
              <a:rPr lang="cs-CZ" sz="2000" dirty="0" smtClean="0"/>
              <a:t> [online]. San </a:t>
            </a:r>
            <a:r>
              <a:rPr lang="cs-CZ" sz="2000" dirty="0" err="1" smtClean="0"/>
              <a:t>Francisco</a:t>
            </a:r>
            <a:r>
              <a:rPr lang="cs-CZ" sz="2000" dirty="0" smtClean="0"/>
              <a:t> (CA): </a:t>
            </a:r>
            <a:r>
              <a:rPr lang="cs-CZ" sz="2000" dirty="0" err="1" smtClean="0"/>
              <a:t>Wikimedia</a:t>
            </a:r>
            <a:r>
              <a:rPr lang="cs-CZ" sz="2000" dirty="0" smtClean="0"/>
              <a:t> </a:t>
            </a:r>
            <a:r>
              <a:rPr lang="cs-CZ" sz="2000" dirty="0" err="1" smtClean="0"/>
              <a:t>Foundation</a:t>
            </a:r>
            <a:r>
              <a:rPr lang="cs-CZ" sz="2000" dirty="0" smtClean="0"/>
              <a:t>, 2001 [cit. 2012-12-02]. Dostupné z: http://cs.wikipedia.org/wiki/%C5%Bdelezo</a:t>
            </a:r>
          </a:p>
          <a:p>
            <a:pPr eaLnBrk="1" hangingPunct="1">
              <a:buNone/>
            </a:pPr>
            <a:r>
              <a:rPr lang="cs-CZ" sz="2000" dirty="0" smtClean="0"/>
              <a:t>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err="1" smtClean="0"/>
              <a:t>Ocel</a:t>
            </a:r>
            <a:r>
              <a:rPr lang="en-US" sz="2000" dirty="0" smtClean="0"/>
              <a:t>. In: </a:t>
            </a:r>
            <a:r>
              <a:rPr lang="en-US" sz="2000" i="1" dirty="0" smtClean="0"/>
              <a:t>Wikipedia: the free encyclopedia</a:t>
            </a:r>
            <a:r>
              <a:rPr lang="en-US" sz="2000" dirty="0" smtClean="0"/>
              <a:t> [online]. San Francisco (CA): Wikimedia Foundation, 2001 [cit. 2012-12-02]. </a:t>
            </a:r>
            <a:r>
              <a:rPr lang="en-US" sz="2000" dirty="0" err="1" smtClean="0"/>
              <a:t>Dostupné</a:t>
            </a:r>
            <a:r>
              <a:rPr lang="en-US" sz="2000" dirty="0" smtClean="0"/>
              <a:t> z: http://cs.wikipedia.org/wiki/Ocel </a:t>
            </a:r>
            <a:endParaRPr lang="cs-CZ" sz="2000" dirty="0" smtClean="0"/>
          </a:p>
        </p:txBody>
      </p:sp>
      <p:pic>
        <p:nvPicPr>
          <p:cNvPr id="10244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2003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8000" rIns="738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dirty="0"/>
              <a:t>Digitální učební materiál je určen pro opakování, </a:t>
            </a:r>
            <a:r>
              <a:rPr lang="cs-CZ" dirty="0" smtClean="0"/>
              <a:t>upevňování, rozšiřování</a:t>
            </a:r>
            <a:r>
              <a:rPr lang="cs-CZ" dirty="0"/>
              <a:t>, seznámení, </a:t>
            </a:r>
            <a:r>
              <a:rPr lang="cs-CZ" dirty="0" smtClean="0"/>
              <a:t>procvičování</a:t>
            </a:r>
            <a:r>
              <a:rPr lang="cs-CZ" dirty="0"/>
              <a:t> </a:t>
            </a:r>
            <a:r>
              <a:rPr lang="cs-CZ" dirty="0" smtClean="0"/>
              <a:t>znalostí o železe</a:t>
            </a:r>
            <a:endParaRPr lang="cs-CZ" dirty="0"/>
          </a:p>
          <a:p>
            <a:pPr eaLnBrk="1" hangingPunct="1">
              <a:buFont typeface="Wingdings" pitchFamily="2" charset="2"/>
              <a:buChar char="q"/>
            </a:pPr>
            <a:r>
              <a:rPr lang="cs-CZ" dirty="0"/>
              <a:t>Materiál rozvíjí, </a:t>
            </a:r>
            <a:r>
              <a:rPr lang="cs-CZ" dirty="0" smtClean="0"/>
              <a:t>vysvětluje cestu železa</a:t>
            </a:r>
            <a:endParaRPr lang="cs-CZ" dirty="0"/>
          </a:p>
          <a:p>
            <a:pPr eaLnBrk="1" hangingPunct="1">
              <a:buFont typeface="Wingdings" pitchFamily="2" charset="2"/>
              <a:buChar char="q"/>
            </a:pPr>
            <a:r>
              <a:rPr lang="cs-CZ" dirty="0"/>
              <a:t>Je určen pro 7</a:t>
            </a:r>
            <a:r>
              <a:rPr lang="cs-CZ" dirty="0" smtClean="0"/>
              <a:t>. </a:t>
            </a:r>
            <a:r>
              <a:rPr lang="cs-CZ" dirty="0"/>
              <a:t>a </a:t>
            </a:r>
            <a:r>
              <a:rPr lang="cs-CZ" dirty="0" smtClean="0"/>
              <a:t>ročník pracovních činností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0104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Použití železa: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Železo a následně i ocel hrály důležitou úlohu ve vývoji lidské civilizace v průběhu několika tisíciletí a nalezly využití v zemědělství, stavebnictví, výrobě a rozvodu energie, výrobě strojů a zařízení, v domácnostech a ve zdravotnictví.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Železo a ocel byly hlavními materiály, na kterých byla založena průmyslová revoluce. Technický vývoj směřující od časného 18. století umožnil obrovský růst výkonů.</a:t>
            </a:r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0104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Technické železo: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Čisté železo má v praxi jen minimální uplatnění. Široce jsou však využívány slitiny železa s uhlíkem, manganem a dalšími prvky. Tyto slitiny jsou obecně označovány jako technické železo.</a:t>
            </a:r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76028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Rozdělení technických želez: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Všechna technická železa obsahují uhlík, který ovlivňuje jeho vlastnosti a proto se základní dělení technických želez provádí podle obsahu uhlíku.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Slitiny s obsahem uhlíku vyšším než 2% nazýváme </a:t>
            </a:r>
            <a:r>
              <a:rPr lang="cs-CZ" sz="2400" b="1" dirty="0" smtClean="0"/>
              <a:t>SUROVÁ ŽELEZA </a:t>
            </a:r>
            <a:r>
              <a:rPr lang="cs-CZ" sz="2400" dirty="0" smtClean="0"/>
              <a:t>nebo</a:t>
            </a:r>
            <a:r>
              <a:rPr lang="cs-CZ" sz="2400" b="1" dirty="0" smtClean="0"/>
              <a:t> LITINY.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Slitiny s obsahem uhlíku nižším než 2 % označujeme jako </a:t>
            </a:r>
            <a:r>
              <a:rPr lang="cs-CZ" sz="2400" b="1" dirty="0" smtClean="0"/>
              <a:t>OCELI</a:t>
            </a:r>
            <a:r>
              <a:rPr lang="cs-CZ" sz="2400" dirty="0" smtClean="0"/>
              <a:t>.</a:t>
            </a:r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13532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Surové železo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Je složitá slitina železa s uhlíkem, která obsahuje další prvky: mangan, křemík, fosfor chrom aj.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cs-CZ" sz="2400" dirty="0" smtClean="0"/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3296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Litina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Je produkt vzniklý ve slévárně. Je to pevný a tvrdý materiál, ale velmi křehký a možnost jeho dalšího mechanického opracování po odlití je minimální.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Vyrábí se z ní pláty kamen, radiátory, kanálové poklopy, potrubí a kdysi i kuchyňské nádobí.</a:t>
            </a:r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452064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Ocel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dirty="0" smtClean="0"/>
              <a:t>Je slitina železa, uhlíku a dalších legujících prvků, která obsahuje méně než 2% uhlíku. V praxi jsou jako ocele označovány slitiny, které obsahují převážně železo a které je možno tvářet.</a:t>
            </a:r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06151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836613"/>
          </a:xfrm>
        </p:spPr>
        <p:txBody>
          <a:bodyPr/>
          <a:lstStyle/>
          <a:p>
            <a:pPr eaLnBrk="1" hangingPunct="1"/>
            <a:r>
              <a:rPr lang="cs-CZ" b="1" dirty="0" smtClean="0"/>
              <a:t>Podle použití dělíme ocel na: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6781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dirty="0" smtClean="0"/>
              <a:t>Nástrojová</a:t>
            </a:r>
            <a:r>
              <a:rPr lang="cs-CZ" sz="2400" dirty="0" smtClean="0"/>
              <a:t> – používají se na výrobu nástrojů k obrábění a tváření, jako jsou např. vrtáky, frézy, soustružnické nože, pilníky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dirty="0" smtClean="0"/>
              <a:t>Konstrukční </a:t>
            </a:r>
            <a:r>
              <a:rPr lang="cs-CZ" sz="2400" dirty="0" smtClean="0"/>
              <a:t>– jsou oceli používané jako hlavní nebo doplňující materiál při konstrukci strojů, dopravních prostředků, při stavbě továren.</a:t>
            </a:r>
          </a:p>
        </p:txBody>
      </p:sp>
      <p:pic>
        <p:nvPicPr>
          <p:cNvPr id="614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38775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4171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517</Words>
  <Application>Microsoft Office PowerPoint</Application>
  <PresentationFormat>Předvádění na obrazovce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Výchozí návrh</vt:lpstr>
      <vt:lpstr>Ozvěna</vt:lpstr>
      <vt:lpstr>CESTA ŽELEZA A DRUHY KOVŮ</vt:lpstr>
      <vt:lpstr>Anotace:</vt:lpstr>
      <vt:lpstr>Použití železa:</vt:lpstr>
      <vt:lpstr>Technické železo:</vt:lpstr>
      <vt:lpstr>Rozdělení technických želez:</vt:lpstr>
      <vt:lpstr>Surové železo</vt:lpstr>
      <vt:lpstr>Litina</vt:lpstr>
      <vt:lpstr>Ocel</vt:lpstr>
      <vt:lpstr>Podle použití dělíme ocel na:</vt:lpstr>
      <vt:lpstr>Dělení oceli do tříd</vt:lpstr>
      <vt:lpstr>Použité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ucitel</dc:creator>
  <cp:lastModifiedBy>Zdeněk</cp:lastModifiedBy>
  <cp:revision>62</cp:revision>
  <cp:lastPrinted>1601-01-01T00:00:00Z</cp:lastPrinted>
  <dcterms:created xsi:type="dcterms:W3CDTF">1601-01-01T00:00:00Z</dcterms:created>
  <dcterms:modified xsi:type="dcterms:W3CDTF">2013-08-23T05:35:04Z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