
<file path=[Content_Types].xml><?xml version="1.0" encoding="utf-8"?>
<Types xmlns="http://schemas.openxmlformats.org/package/2006/content-types"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2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docProps/custom.xml" ContentType="application/vnd.openxmlformats-officedocument.custom-properties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4" r:id="rId2"/>
  </p:sldMasterIdLst>
  <p:sldIdLst>
    <p:sldId id="256" r:id="rId3"/>
    <p:sldId id="259" r:id="rId4"/>
    <p:sldId id="257" r:id="rId5"/>
    <p:sldId id="273" r:id="rId6"/>
    <p:sldId id="274" r:id="rId7"/>
    <p:sldId id="275" r:id="rId8"/>
    <p:sldId id="276" r:id="rId9"/>
    <p:sldId id="277" r:id="rId10"/>
    <p:sldId id="278" r:id="rId11"/>
    <p:sldId id="279" r:id="rId12"/>
    <p:sldId id="280" r:id="rId13"/>
    <p:sldId id="272" r:id="rId14"/>
  </p:sldIdLst>
  <p:sldSz cx="9144000" cy="6858000" type="screen4x3"/>
  <p:notesSz cx="6858000" cy="9144000"/>
  <p:defaultTextStyle>
    <a:defPPr>
      <a:defRPr lang="cs-CZ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="" xmlns:p14="http://schemas.microsoft.com/office/powerpoint/2010/main">
          <a:srgbClr val="FF0000"/>
        </p14:laserClr>
      </p:ext>
      <p:ext uri="{2FDB2607-1784-4EEB-B798-7EB5836EED8A}">
        <p14:showMediaCtrls xmlns="" xmlns:p14="http://schemas.microsoft.com/office/powerpoint/2010/main" val="1"/>
      </p:ext>
    </p:extLst>
  </p:showPr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60" d="100"/>
          <a:sy n="60" d="100"/>
        </p:scale>
        <p:origin x="-1572" y="-17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presProps" Target="pres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cs-CZ" smtClean="0"/>
              <a:t>Kliknutím lze upravit styl předlohy.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0E2930A-9C8F-49BC-8985-3B532D895683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163025530"/>
      </p:ext>
    </p:extLst>
  </p:cSld>
  <p:clrMapOvr>
    <a:masterClrMapping/>
  </p:clrMapOvr>
  <p:transition>
    <p:push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4D187B3-0CD0-44FF-A70A-A28DBED2FE42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77491375"/>
      </p:ext>
    </p:extLst>
  </p:cSld>
  <p:clrMapOvr>
    <a:masterClrMapping/>
  </p:clrMapOvr>
  <p:transition>
    <p:push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FCC7ED0-B525-4251-B2CC-D142254DE348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1150855650"/>
      </p:ext>
    </p:extLst>
  </p:cSld>
  <p:clrMapOvr>
    <a:masterClrMapping/>
  </p:clrMapOvr>
  <p:transition>
    <p:push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45154CD-B03C-4340-AE38-D9774CBBE849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1531102028"/>
      </p:ext>
    </p:extLst>
  </p:cSld>
  <p:clrMapOvr>
    <a:masterClrMapping/>
  </p:clrMapOvr>
  <p:transition>
    <p:push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5C95B21-2D3F-480F-8E4C-8D1FC9CC9EEB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3530476551"/>
      </p:ext>
    </p:extLst>
  </p:cSld>
  <p:clrMapOvr>
    <a:masterClrMapping/>
  </p:clrMapOvr>
  <p:transition>
    <p:push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9B27908-0DF6-4115-95B0-EA74DC414DA3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3643835542"/>
      </p:ext>
    </p:extLst>
  </p:cSld>
  <p:clrMapOvr>
    <a:masterClrMapping/>
  </p:clrMapOvr>
  <p:transition>
    <p:push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81026A7-9FAC-4058-B15E-CE053155D827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783384908"/>
      </p:ext>
    </p:extLst>
  </p:cSld>
  <p:clrMapOvr>
    <a:masterClrMapping/>
  </p:clrMapOvr>
  <p:transition>
    <p:push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D5D1AAD-CED7-4412-8A0A-2A007292C683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1138608547"/>
      </p:ext>
    </p:extLst>
  </p:cSld>
  <p:clrMapOvr>
    <a:masterClrMapping/>
  </p:clrMapOvr>
  <p:transition>
    <p:push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861888F-9BC4-4331-A3AB-BC4BC39ED291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479296783"/>
      </p:ext>
    </p:extLst>
  </p:cSld>
  <p:clrMapOvr>
    <a:masterClrMapping/>
  </p:clrMapOvr>
  <p:transition>
    <p:push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345544E-07D4-4D73-A730-5162A1423C25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2072642994"/>
      </p:ext>
    </p:extLst>
  </p:cSld>
  <p:clrMapOvr>
    <a:masterClrMapping/>
  </p:clrMapOvr>
  <p:transition>
    <p:push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9C75D45-9494-4855-B91A-C234C7305AC0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1020692931"/>
      </p:ext>
    </p:extLst>
  </p:cSld>
  <p:clrMapOvr>
    <a:masterClrMapping/>
  </p:clrMapOvr>
  <p:transition>
    <p:push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8482" name="Rectangle 2"/>
          <p:cNvSpPr>
            <a:spLocks noGrp="1" noChangeArrowheads="1"/>
          </p:cNvSpPr>
          <p:nvPr>
            <p:ph type="ctrTitle"/>
          </p:nvPr>
        </p:nvSpPr>
        <p:spPr>
          <a:xfrm>
            <a:off x="2133600" y="1371600"/>
            <a:ext cx="6477000" cy="1752600"/>
          </a:xfrm>
        </p:spPr>
        <p:txBody>
          <a:bodyPr/>
          <a:lstStyle>
            <a:lvl1pPr>
              <a:defRPr sz="5400"/>
            </a:lvl1pPr>
          </a:lstStyle>
          <a:p>
            <a:pPr lvl="0"/>
            <a:r>
              <a:rPr lang="cs-CZ" noProof="0" smtClean="0"/>
              <a:t>Klepnutím lze upravit styl předlohy nadpisů.</a:t>
            </a:r>
          </a:p>
        </p:txBody>
      </p:sp>
      <p:sp>
        <p:nvSpPr>
          <p:cNvPr id="148483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2133600" y="3733800"/>
            <a:ext cx="6477000" cy="1981200"/>
          </a:xfrm>
        </p:spPr>
        <p:txBody>
          <a:bodyPr/>
          <a:lstStyle>
            <a:lvl1pPr marL="0" indent="0">
              <a:buFont typeface="Wingdings" pitchFamily="2" charset="2"/>
              <a:buNone/>
              <a:defRPr/>
            </a:lvl1pPr>
          </a:lstStyle>
          <a:p>
            <a:pPr lvl="0"/>
            <a:r>
              <a:rPr lang="cs-CZ" noProof="0" smtClean="0"/>
              <a:t>Klepnutím lze upravit styl předlohy podnadpisů.</a:t>
            </a:r>
          </a:p>
        </p:txBody>
      </p:sp>
      <p:sp>
        <p:nvSpPr>
          <p:cNvPr id="148484" name="Rectangle 4"/>
          <p:cNvSpPr>
            <a:spLocks noGrp="1" noChangeArrowheads="1"/>
          </p:cNvSpPr>
          <p:nvPr>
            <p:ph type="dt" sz="half" idx="2"/>
          </p:nvPr>
        </p:nvSpPr>
        <p:spPr>
          <a:xfrm>
            <a:off x="7086600" y="6248400"/>
            <a:ext cx="1524000" cy="457200"/>
          </a:xfrm>
        </p:spPr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148485" name="Rectangle 5"/>
          <p:cNvSpPr>
            <a:spLocks noGrp="1" noChangeArrowheads="1"/>
          </p:cNvSpPr>
          <p:nvPr>
            <p:ph type="ftr" sz="quarter" idx="3"/>
          </p:nvPr>
        </p:nvSpPr>
        <p:spPr>
          <a:xfrm>
            <a:off x="3810000" y="6248400"/>
            <a:ext cx="2895600" cy="457200"/>
          </a:xfrm>
        </p:spPr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148486" name="Rectangle 6"/>
          <p:cNvSpPr>
            <a:spLocks noGrp="1" noChangeArrowheads="1"/>
          </p:cNvSpPr>
          <p:nvPr>
            <p:ph type="sldNum" sz="quarter" idx="4"/>
          </p:nvPr>
        </p:nvSpPr>
        <p:spPr>
          <a:xfrm>
            <a:off x="2209800" y="6248400"/>
            <a:ext cx="1219200" cy="457200"/>
          </a:xfrm>
        </p:spPr>
        <p:txBody>
          <a:bodyPr/>
          <a:lstStyle>
            <a:lvl1pPr>
              <a:defRPr/>
            </a:lvl1pPr>
          </a:lstStyle>
          <a:p>
            <a:fld id="{267D22D9-9F37-42DD-B816-EEC2069553F9}" type="slidenum">
              <a:rPr lang="cs-CZ"/>
              <a:pPr/>
              <a:t>‹#›</a:t>
            </a:fld>
            <a:endParaRPr lang="cs-CZ"/>
          </a:p>
        </p:txBody>
      </p:sp>
      <p:sp>
        <p:nvSpPr>
          <p:cNvPr id="148487" name="Line 7"/>
          <p:cNvSpPr>
            <a:spLocks noChangeShapeType="1"/>
          </p:cNvSpPr>
          <p:nvPr/>
        </p:nvSpPr>
        <p:spPr bwMode="auto">
          <a:xfrm>
            <a:off x="1905000" y="1219200"/>
            <a:ext cx="0" cy="2057400"/>
          </a:xfrm>
          <a:prstGeom prst="line">
            <a:avLst/>
          </a:prstGeom>
          <a:noFill/>
          <a:ln w="34925">
            <a:solidFill>
              <a:schemeClr val="tx2"/>
            </a:solidFill>
            <a:round/>
            <a:headEnd/>
            <a:tailEnd/>
          </a:ln>
          <a:effectLst/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cs-CZ"/>
          </a:p>
        </p:txBody>
      </p:sp>
      <p:sp>
        <p:nvSpPr>
          <p:cNvPr id="148488" name="Oval 8"/>
          <p:cNvSpPr>
            <a:spLocks noChangeArrowheads="1"/>
          </p:cNvSpPr>
          <p:nvPr/>
        </p:nvSpPr>
        <p:spPr bwMode="auto">
          <a:xfrm>
            <a:off x="163513" y="2103438"/>
            <a:ext cx="347662" cy="347662"/>
          </a:xfrm>
          <a:prstGeom prst="ellipse">
            <a:avLst/>
          </a:prstGeom>
          <a:solidFill>
            <a:schemeClr val="tx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/>
            <a:endParaRPr lang="cs-CZ" sz="2400">
              <a:latin typeface="Times New Roman" pitchFamily="18" charset="0"/>
            </a:endParaRPr>
          </a:p>
        </p:txBody>
      </p:sp>
      <p:sp>
        <p:nvSpPr>
          <p:cNvPr id="148489" name="Oval 9"/>
          <p:cNvSpPr>
            <a:spLocks noChangeArrowheads="1"/>
          </p:cNvSpPr>
          <p:nvPr/>
        </p:nvSpPr>
        <p:spPr bwMode="auto">
          <a:xfrm>
            <a:off x="739775" y="2105025"/>
            <a:ext cx="349250" cy="347663"/>
          </a:xfrm>
          <a:prstGeom prst="ellipse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/>
            <a:endParaRPr lang="cs-CZ" sz="2400">
              <a:latin typeface="Times New Roman" pitchFamily="18" charset="0"/>
            </a:endParaRPr>
          </a:p>
        </p:txBody>
      </p:sp>
      <p:sp>
        <p:nvSpPr>
          <p:cNvPr id="148490" name="Oval 10"/>
          <p:cNvSpPr>
            <a:spLocks noChangeArrowheads="1"/>
          </p:cNvSpPr>
          <p:nvPr/>
        </p:nvSpPr>
        <p:spPr bwMode="auto">
          <a:xfrm>
            <a:off x="1317625" y="2105025"/>
            <a:ext cx="347663" cy="347663"/>
          </a:xfrm>
          <a:prstGeom prst="ellipse">
            <a:avLst/>
          </a:prstGeom>
          <a:solidFill>
            <a:schemeClr val="accent2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/>
            <a:endParaRPr lang="cs-CZ" sz="2400">
              <a:latin typeface="Times New Roman" pitchFamily="18" charset="0"/>
            </a:endParaRP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5F6B8E6-3BCA-4A4E-826E-556CEC44F4B6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2663976514"/>
      </p:ext>
    </p:extLst>
  </p:cSld>
  <p:clrMapOvr>
    <a:masterClrMapping/>
  </p:clrMapOvr>
  <p:transition>
    <p:push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506017F-3A87-43D1-9051-4D22F202A883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2443650151"/>
      </p:ext>
    </p:extLst>
  </p:cSld>
  <p:clrMapOvr>
    <a:masterClrMapping/>
  </p:clrMapOvr>
  <p:transition>
    <p:push/>
  </p:transition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1524000" y="1905000"/>
            <a:ext cx="3429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5105400" y="1905000"/>
            <a:ext cx="3429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E8758AD-42A9-4C00-9765-516D6A6BBEA9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3142651337"/>
      </p:ext>
    </p:extLst>
  </p:cSld>
  <p:clrMapOvr>
    <a:masterClrMapping/>
  </p:clrMapOvr>
  <p:transition>
    <p:push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5698BEE-BE70-45C0-932E-716DAE5EB451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1973355596"/>
      </p:ext>
    </p:extLst>
  </p:cSld>
  <p:clrMapOvr>
    <a:masterClrMapping/>
  </p:clrMapOvr>
  <p:transition>
    <p:push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6E7B3AF-1E49-43F3-8393-79FB5AFADDEF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480634733"/>
      </p:ext>
    </p:extLst>
  </p:cSld>
  <p:clrMapOvr>
    <a:masterClrMapping/>
  </p:clrMapOvr>
  <p:transition>
    <p:push/>
  </p:transition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FA62413-3D5B-4A0B-A661-EDCAA56397A7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1585088244"/>
      </p:ext>
    </p:extLst>
  </p:cSld>
  <p:clrMapOvr>
    <a:masterClrMapping/>
  </p:clrMapOvr>
  <p:transition>
    <p:push/>
  </p:transition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D4EF1B7-7CB4-4D2B-89D7-A72693322B7A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2765172442"/>
      </p:ext>
    </p:extLst>
  </p:cSld>
  <p:clrMapOvr>
    <a:masterClrMapping/>
  </p:clrMapOvr>
  <p:transition>
    <p:push/>
  </p:transition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55673FA-ED99-443A-9E27-0D25FB9B1CBD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819329966"/>
      </p:ext>
    </p:extLst>
  </p:cSld>
  <p:clrMapOvr>
    <a:masterClrMapping/>
  </p:clrMapOvr>
  <p:transition>
    <p:push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E1CDBC2-95B5-4533-A2D6-B7BC123BD92B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2356609981"/>
      </p:ext>
    </p:extLst>
  </p:cSld>
  <p:clrMapOvr>
    <a:masterClrMapping/>
  </p:clrMapOvr>
  <p:transition>
    <p:push/>
  </p:transition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781800" y="190500"/>
            <a:ext cx="1752600" cy="5829300"/>
          </a:xfrm>
        </p:spPr>
        <p:txBody>
          <a:bodyPr vert="eaVert"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1524000" y="190500"/>
            <a:ext cx="5105400" cy="5829300"/>
          </a:xfrm>
        </p:spPr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799309E-7CE7-43E1-9F59-EC0862BE487C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="" xmlns:p14="http://schemas.microsoft.com/office/powerpoint/2010/main" val="2018440111"/>
      </p:ext>
    </p:extLst>
  </p:cSld>
  <p:clrMapOvr>
    <a:masterClrMapping/>
  </p:clrMapOvr>
  <p:transition>
    <p:push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 předlohy nadpisů.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cs-CZ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cs-CZ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2B73E5D7-6190-4A84-A8AE-FFDB7E7D80C1}" type="slidenum">
              <a:rPr lang="cs-CZ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6" r:id="rId1"/>
    <p:sldLayoutId id="2147483667" r:id="rId2"/>
    <p:sldLayoutId id="2147483668" r:id="rId3"/>
    <p:sldLayoutId id="2147483669" r:id="rId4"/>
    <p:sldLayoutId id="2147483670" r:id="rId5"/>
    <p:sldLayoutId id="2147483671" r:id="rId6"/>
    <p:sldLayoutId id="2147483672" r:id="rId7"/>
    <p:sldLayoutId id="2147483673" r:id="rId8"/>
    <p:sldLayoutId id="2147483674" r:id="rId9"/>
    <p:sldLayoutId id="2147483675" r:id="rId10"/>
    <p:sldLayoutId id="2147483676" r:id="rId11"/>
  </p:sldLayoutIdLst>
  <p:transition>
    <p:push/>
  </p:transition>
  <p:timing>
    <p:tnLst>
      <p:par>
        <p:cTn id="1" dur="indefinite" restart="never" nodeType="tmRoot"/>
      </p:par>
    </p:tnLst>
  </p:timing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458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524000" y="190500"/>
            <a:ext cx="7010400" cy="15271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 předlohy nadpisů.</a:t>
            </a:r>
          </a:p>
        </p:txBody>
      </p:sp>
      <p:sp>
        <p:nvSpPr>
          <p:cNvPr id="14745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1524000" y="1905000"/>
            <a:ext cx="7010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</a:p>
        </p:txBody>
      </p:sp>
      <p:sp>
        <p:nvSpPr>
          <p:cNvPr id="147460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6294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000"/>
            </a:lvl1pPr>
          </a:lstStyle>
          <a:p>
            <a:endParaRPr lang="cs-CZ"/>
          </a:p>
        </p:txBody>
      </p:sp>
      <p:sp>
        <p:nvSpPr>
          <p:cNvPr id="147461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2766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000"/>
            </a:lvl1pPr>
          </a:lstStyle>
          <a:p>
            <a:endParaRPr lang="cs-CZ"/>
          </a:p>
        </p:txBody>
      </p:sp>
      <p:sp>
        <p:nvSpPr>
          <p:cNvPr id="147462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1524000" y="6248400"/>
            <a:ext cx="1295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fld id="{E7C678BF-E66C-432F-B7B9-9BB8458C7B29}" type="slidenum">
              <a:rPr lang="cs-CZ"/>
              <a:pPr/>
              <a:t>‹#›</a:t>
            </a:fld>
            <a:endParaRPr lang="cs-CZ"/>
          </a:p>
        </p:txBody>
      </p:sp>
      <p:sp>
        <p:nvSpPr>
          <p:cNvPr id="147463" name="Line 7"/>
          <p:cNvSpPr>
            <a:spLocks noChangeShapeType="1"/>
          </p:cNvSpPr>
          <p:nvPr/>
        </p:nvSpPr>
        <p:spPr bwMode="auto">
          <a:xfrm flipV="1">
            <a:off x="1371600" y="304800"/>
            <a:ext cx="0" cy="1295400"/>
          </a:xfrm>
          <a:prstGeom prst="line">
            <a:avLst/>
          </a:prstGeom>
          <a:noFill/>
          <a:ln w="38100">
            <a:solidFill>
              <a:schemeClr val="tx2"/>
            </a:solidFill>
            <a:round/>
            <a:headEnd/>
            <a:tailEnd/>
          </a:ln>
          <a:effectLst/>
          <a:extLst>
            <a:ext uri="{909E8E84-426E-40DD-AFC4-6F175D3DCCD1}">
              <a14:hiddenFill xmlns="" xmlns:a14="http://schemas.microsoft.com/office/drawing/2010/main">
                <a:noFill/>
              </a14:hiddenFill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cs-CZ"/>
          </a:p>
        </p:txBody>
      </p:sp>
      <p:sp>
        <p:nvSpPr>
          <p:cNvPr id="147464" name="Oval 8"/>
          <p:cNvSpPr>
            <a:spLocks noChangeArrowheads="1"/>
          </p:cNvSpPr>
          <p:nvPr/>
        </p:nvSpPr>
        <p:spPr bwMode="auto">
          <a:xfrm>
            <a:off x="152400" y="838200"/>
            <a:ext cx="228600" cy="228600"/>
          </a:xfrm>
          <a:prstGeom prst="ellipse">
            <a:avLst/>
          </a:prstGeom>
          <a:solidFill>
            <a:schemeClr val="tx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/>
            <a:endParaRPr lang="cs-CZ" sz="2400">
              <a:latin typeface="Times New Roman" pitchFamily="18" charset="0"/>
            </a:endParaRPr>
          </a:p>
        </p:txBody>
      </p:sp>
      <p:sp>
        <p:nvSpPr>
          <p:cNvPr id="147465" name="Oval 9"/>
          <p:cNvSpPr>
            <a:spLocks noChangeArrowheads="1"/>
          </p:cNvSpPr>
          <p:nvPr/>
        </p:nvSpPr>
        <p:spPr bwMode="auto">
          <a:xfrm>
            <a:off x="539750" y="838200"/>
            <a:ext cx="228600" cy="228600"/>
          </a:xfrm>
          <a:prstGeom prst="ellipse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/>
            <a:endParaRPr lang="cs-CZ" sz="2400">
              <a:latin typeface="Times New Roman" pitchFamily="18" charset="0"/>
            </a:endParaRPr>
          </a:p>
        </p:txBody>
      </p:sp>
      <p:sp>
        <p:nvSpPr>
          <p:cNvPr id="147466" name="Oval 10"/>
          <p:cNvSpPr>
            <a:spLocks noChangeArrowheads="1"/>
          </p:cNvSpPr>
          <p:nvPr/>
        </p:nvSpPr>
        <p:spPr bwMode="auto">
          <a:xfrm>
            <a:off x="927100" y="838200"/>
            <a:ext cx="228600" cy="228600"/>
          </a:xfrm>
          <a:prstGeom prst="ellipse">
            <a:avLst/>
          </a:prstGeom>
          <a:solidFill>
            <a:schemeClr val="accent2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round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/>
            <a:endParaRPr lang="cs-CZ" sz="2400">
              <a:latin typeface="Times New Roman" pitchFamily="18" charset="0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  <p:sldLayoutId id="2147483677" r:id="rId2"/>
    <p:sldLayoutId id="2147483678" r:id="rId3"/>
    <p:sldLayoutId id="2147483679" r:id="rId4"/>
    <p:sldLayoutId id="2147483680" r:id="rId5"/>
    <p:sldLayoutId id="2147483681" r:id="rId6"/>
    <p:sldLayoutId id="2147483682" r:id="rId7"/>
    <p:sldLayoutId id="2147483683" r:id="rId8"/>
    <p:sldLayoutId id="2147483684" r:id="rId9"/>
    <p:sldLayoutId id="2147483685" r:id="rId10"/>
    <p:sldLayoutId id="2147483686" r:id="rId11"/>
  </p:sldLayoutIdLst>
  <p:transition>
    <p:push/>
  </p:transition>
  <p:timing>
    <p:tnLst>
      <p:par>
        <p:cTn id="1" dur="indefinite" restart="never" nodeType="tmRoot"/>
      </p:par>
    </p:tnLst>
  </p:timing>
  <p:txStyles>
    <p:titleStyle>
      <a:lvl1pPr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2pPr>
      <a:lvl3pPr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3pPr>
      <a:lvl4pPr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4pPr>
      <a:lvl5pPr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2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lr>
          <a:schemeClr val="tx1"/>
        </a:buClr>
        <a:buSzPct val="70000"/>
        <a:buFont typeface="Wingdings" pitchFamily="2" charset="2"/>
        <a:buChar char="¢"/>
        <a:defRPr sz="30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lr>
          <a:schemeClr val="accent1"/>
        </a:buClr>
        <a:buSzPct val="75000"/>
        <a:buFont typeface="Wingdings" pitchFamily="2" charset="2"/>
        <a:buChar char="l"/>
        <a:defRPr sz="2800">
          <a:solidFill>
            <a:schemeClr val="tx2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lr>
          <a:schemeClr val="accent2"/>
        </a:buClr>
        <a:buChar char="•"/>
        <a:defRPr sz="2400">
          <a:solidFill>
            <a:schemeClr val="tx2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lr>
          <a:schemeClr val="tx1"/>
        </a:buClr>
        <a:buChar char="•"/>
        <a:defRPr sz="2000">
          <a:solidFill>
            <a:schemeClr val="tx2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2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2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2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2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•"/>
        <a:defRPr sz="2000">
          <a:solidFill>
            <a:schemeClr val="tx2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276600"/>
            <a:ext cx="7772400" cy="914400"/>
          </a:xfrm>
        </p:spPr>
        <p:txBody>
          <a:bodyPr/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ROZDĚLENÍ KOVŮ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100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03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4110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92333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/>
            <a:r>
              <a:rPr lang="cs-CZ" b="1" dirty="0" err="1" smtClean="0"/>
              <a:t>PČ</a:t>
            </a:r>
            <a:r>
              <a:rPr lang="cs-CZ" b="1" dirty="0" smtClean="0"/>
              <a:t>_087_Design a konstruování_Rozdělení </a:t>
            </a:r>
            <a:r>
              <a:rPr lang="cs-CZ" b="1" dirty="0" smtClean="0"/>
              <a:t>kovů</a:t>
            </a:r>
          </a:p>
          <a:p>
            <a:pPr algn="ctr"/>
            <a:r>
              <a:rPr lang="cs-CZ" b="1" dirty="0" smtClean="0"/>
              <a:t>Autor</a:t>
            </a:r>
            <a:r>
              <a:rPr lang="cs-CZ" b="1" dirty="0"/>
              <a:t>: Mgr. </a:t>
            </a:r>
            <a:r>
              <a:rPr lang="cs-CZ" b="1" dirty="0" smtClean="0"/>
              <a:t>Radomír Válek</a:t>
            </a:r>
            <a:endParaRPr lang="cs-CZ" dirty="0"/>
          </a:p>
          <a:p>
            <a:pPr algn="ctr"/>
            <a:r>
              <a:rPr lang="cs-CZ" dirty="0"/>
              <a:t>Škola: Základní škola </a:t>
            </a:r>
            <a:r>
              <a:rPr lang="cs-CZ" dirty="0" smtClean="0"/>
              <a:t>Velehrad, </a:t>
            </a:r>
            <a:r>
              <a:rPr lang="cs-CZ" dirty="0"/>
              <a:t>okres </a:t>
            </a:r>
            <a:r>
              <a:rPr lang="cs-CZ" dirty="0" smtClean="0"/>
              <a:t>Uherské Hradiště, </a:t>
            </a:r>
            <a:r>
              <a:rPr lang="cs-CZ" dirty="0"/>
              <a:t>příspěvková </a:t>
            </a:r>
            <a:r>
              <a:rPr lang="cs-CZ" dirty="0" smtClean="0"/>
              <a:t>organizace</a:t>
            </a:r>
            <a:endParaRPr lang="cs-CZ" dirty="0"/>
          </a:p>
        </p:txBody>
      </p:sp>
      <p:sp>
        <p:nvSpPr>
          <p:cNvPr id="4113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/>
            <a:r>
              <a:rPr lang="cs-CZ"/>
              <a:t>Registrační číslo projektu: CZ.1.07/1.1.38/02.0025</a:t>
            </a:r>
          </a:p>
          <a:p>
            <a:pPr algn="ctr"/>
            <a:r>
              <a:rPr lang="cs-CZ"/>
              <a:t>Název projektu: Modernizace výuky na ZŠ Slušovice, Fryšták, Kašava a Velehrad</a:t>
            </a:r>
          </a:p>
          <a:p>
            <a:pPr algn="ctr"/>
            <a:r>
              <a:rPr lang="cs-CZ" sz="1200"/>
              <a:t>Tento projekt je spolufinancován z Evropského sociálního fondu a státního rozpočtu České republiky.</a:t>
            </a:r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800" b="1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</a:p>
        </p:txBody>
      </p:sp>
      <p:pic>
        <p:nvPicPr>
          <p:cNvPr id="90115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0116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90117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1754326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=""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738000" rIns="73800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dirty="0"/>
              <a:t>Digitální učební materiál je určen pro opakování, </a:t>
            </a:r>
            <a:r>
              <a:rPr lang="cs-CZ" dirty="0" smtClean="0"/>
              <a:t>upevňování, </a:t>
            </a:r>
            <a:r>
              <a:rPr lang="cs-CZ" dirty="0"/>
              <a:t>rozšiřování, </a:t>
            </a:r>
            <a:r>
              <a:rPr lang="cs-CZ" dirty="0" smtClean="0"/>
              <a:t>seznámení a procvičování druhů kovů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Materiál rozvíjí, podporuje, prověřuje, </a:t>
            </a:r>
            <a:r>
              <a:rPr lang="cs-CZ" dirty="0" smtClean="0"/>
              <a:t>vysvětluje</a:t>
            </a:r>
            <a:r>
              <a:rPr lang="cs-CZ" dirty="0"/>
              <a:t> </a:t>
            </a:r>
            <a:r>
              <a:rPr lang="cs-CZ" dirty="0" smtClean="0"/>
              <a:t>znalosti o kovech </a:t>
            </a:r>
          </a:p>
          <a:p>
            <a:r>
              <a:rPr lang="cs-CZ" dirty="0"/>
              <a:t> </a:t>
            </a:r>
            <a:r>
              <a:rPr lang="cs-CZ" dirty="0" smtClean="0"/>
              <a:t>  a  možnosti použití železa – jeho zpracování. Materiál hovoří o </a:t>
            </a:r>
            <a:r>
              <a:rPr lang="cs-CZ" dirty="0" smtClean="0"/>
              <a:t>základ</a:t>
            </a:r>
          </a:p>
          <a:p>
            <a:r>
              <a:rPr lang="cs-CZ" dirty="0" smtClean="0"/>
              <a:t>   </a:t>
            </a:r>
            <a:r>
              <a:rPr lang="cs-CZ" dirty="0" err="1" smtClean="0"/>
              <a:t>ních</a:t>
            </a:r>
            <a:r>
              <a:rPr lang="cs-CZ" dirty="0" smtClean="0"/>
              <a:t> vlastnostech kovů</a:t>
            </a:r>
          </a:p>
          <a:p>
            <a:pPr>
              <a:buFont typeface="Wingdings" pitchFamily="2" charset="2"/>
              <a:buChar char="q"/>
            </a:pPr>
            <a:r>
              <a:rPr lang="cs-CZ" dirty="0" smtClean="0"/>
              <a:t>Je </a:t>
            </a:r>
            <a:r>
              <a:rPr lang="cs-CZ" dirty="0"/>
              <a:t>určen pro </a:t>
            </a:r>
            <a:r>
              <a:rPr lang="cs-CZ" dirty="0" smtClean="0"/>
              <a:t>7. ročník pracovních činnosti</a:t>
            </a:r>
            <a:endParaRPr lang="cs-CZ" dirty="0"/>
          </a:p>
        </p:txBody>
      </p:sp>
    </p:spTree>
  </p:cSld>
  <p:clrMapOvr>
    <a:masterClrMapping/>
  </p:clrMapOvr>
  <p:transition>
    <p:push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>
          <a:xfrm>
            <a:off x="1219200" y="76200"/>
            <a:ext cx="7010400" cy="836613"/>
          </a:xfrm>
        </p:spPr>
        <p:txBody>
          <a:bodyPr/>
          <a:lstStyle/>
          <a:p>
            <a:r>
              <a:rPr lang="cs-CZ" b="1" dirty="0" smtClean="0"/>
              <a:t>Rozdělení kovů</a:t>
            </a:r>
            <a:endParaRPr lang="cs-CZ" b="1" dirty="0"/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ovéPole 2"/>
          <p:cNvSpPr txBox="1"/>
          <p:nvPr/>
        </p:nvSpPr>
        <p:spPr>
          <a:xfrm>
            <a:off x="609600" y="890429"/>
            <a:ext cx="8001000" cy="517064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b="1" u="sng" dirty="0"/>
              <a:t>Základní vlastnosti kovů</a:t>
            </a:r>
            <a:endParaRPr lang="cs-CZ" sz="2400" dirty="0"/>
          </a:p>
          <a:p>
            <a:r>
              <a:rPr lang="cs-CZ" sz="2400" b="1" dirty="0"/>
              <a:t> </a:t>
            </a:r>
            <a:endParaRPr lang="cs-CZ" sz="2400" dirty="0"/>
          </a:p>
          <a:p>
            <a:pPr lvl="0"/>
            <a:r>
              <a:rPr lang="cs-CZ" sz="2400" b="1" dirty="0"/>
              <a:t>Chemické vlastnosti</a:t>
            </a:r>
            <a:endParaRPr lang="cs-CZ" sz="2400" dirty="0"/>
          </a:p>
          <a:p>
            <a:pPr lvl="1"/>
            <a:r>
              <a:rPr lang="cs-CZ" sz="2400" dirty="0"/>
              <a:t>kovy jsou charakterizovány svou rozpustností v kyselinách a zásadách za vzniku příslušných kovových solí</a:t>
            </a:r>
          </a:p>
          <a:p>
            <a:pPr lvl="1"/>
            <a:r>
              <a:rPr lang="cs-CZ" sz="2400" dirty="0"/>
              <a:t>nejdůležitější chemickou vlastností kovů je </a:t>
            </a:r>
            <a:r>
              <a:rPr lang="cs-CZ" sz="2400" u="sng" dirty="0"/>
              <a:t>koroze </a:t>
            </a:r>
            <a:r>
              <a:rPr lang="cs-CZ" sz="2400" dirty="0"/>
              <a:t>– při níž dochází k porušení celistvosti kovových předmětů (vzniká na povrchu kovů)</a:t>
            </a:r>
          </a:p>
          <a:p>
            <a:r>
              <a:rPr lang="cs-CZ" sz="2400" dirty="0"/>
              <a:t> </a:t>
            </a:r>
          </a:p>
          <a:p>
            <a:pPr lvl="0"/>
            <a:r>
              <a:rPr lang="cs-CZ" sz="2400" b="1" dirty="0"/>
              <a:t>Fyzikální vlastnosti</a:t>
            </a:r>
            <a:endParaRPr lang="cs-CZ" sz="2400" dirty="0"/>
          </a:p>
          <a:p>
            <a:r>
              <a:rPr lang="cs-CZ" sz="2400" u="sng" dirty="0"/>
              <a:t>Délková a objemová roztažnost</a:t>
            </a:r>
            <a:r>
              <a:rPr lang="cs-CZ" sz="2400" dirty="0"/>
              <a:t> – je prodloužení délky nebo zvětšení objemu vlivem zvýšení teploty látky.</a:t>
            </a:r>
          </a:p>
          <a:p>
            <a:endParaRPr lang="cs-CZ" dirty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ovéPole 3"/>
          <p:cNvSpPr txBox="1"/>
          <p:nvPr/>
        </p:nvSpPr>
        <p:spPr>
          <a:xfrm>
            <a:off x="228600" y="381000"/>
            <a:ext cx="8763000" cy="553997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u="sng" dirty="0"/>
              <a:t>Tepelná vodivost </a:t>
            </a:r>
            <a:r>
              <a:rPr lang="cs-CZ" sz="2400" dirty="0"/>
              <a:t> - je množství tepla Q /J/, které při ustáleném stavu projde za jednotku času mezi dvěma protilehlými stěnami krychle o délce hrany 1 m, je-li rozdíl teplot mezi těmito stěnami 1K. Nejlepším vodičem tepla je stříbro </a:t>
            </a:r>
            <a:r>
              <a:rPr lang="cs-CZ" sz="2400" dirty="0" err="1"/>
              <a:t>Ag</a:t>
            </a:r>
            <a:r>
              <a:rPr lang="cs-CZ" sz="2400" dirty="0"/>
              <a:t>. Tepelnou vodivost ostatních kovů zjišťujeme porovnáváním s tepelnou vodivostí </a:t>
            </a:r>
            <a:r>
              <a:rPr lang="cs-CZ" sz="2400" dirty="0" err="1"/>
              <a:t>Ag</a:t>
            </a:r>
            <a:r>
              <a:rPr lang="cs-CZ" sz="2400" dirty="0"/>
              <a:t> a uvádí se v procentech.</a:t>
            </a:r>
          </a:p>
          <a:p>
            <a:r>
              <a:rPr lang="cs-CZ" sz="2400" dirty="0"/>
              <a:t> </a:t>
            </a:r>
          </a:p>
          <a:p>
            <a:r>
              <a:rPr lang="cs-CZ" sz="2400" u="sng" dirty="0"/>
              <a:t>Elektrická vodivost</a:t>
            </a:r>
            <a:r>
              <a:rPr lang="cs-CZ" sz="2400" dirty="0"/>
              <a:t> – je veličina charakterizující schopnost vést elektrický proud. Vodič s odporem 1 gama má vodivost 1 S (siemens).</a:t>
            </a:r>
          </a:p>
          <a:p>
            <a:r>
              <a:rPr lang="cs-CZ" sz="2400" dirty="0"/>
              <a:t> </a:t>
            </a:r>
          </a:p>
          <a:p>
            <a:r>
              <a:rPr lang="cs-CZ" sz="2400" u="sng" dirty="0"/>
              <a:t>Měrný elektrický odpor </a:t>
            </a:r>
            <a:r>
              <a:rPr lang="cs-CZ" sz="2400" dirty="0"/>
              <a:t>– je veličina charakterizující schopnost vedení </a:t>
            </a:r>
            <a:r>
              <a:rPr lang="cs-CZ" sz="2400" dirty="0" err="1"/>
              <a:t>el.proudu</a:t>
            </a:r>
            <a:r>
              <a:rPr lang="cs-CZ" sz="2400" dirty="0"/>
              <a:t>. Nejlepším vodičem </a:t>
            </a:r>
            <a:r>
              <a:rPr lang="cs-CZ" sz="2400" dirty="0" err="1"/>
              <a:t>el.proudu</a:t>
            </a:r>
            <a:r>
              <a:rPr lang="cs-CZ" sz="2400" dirty="0"/>
              <a:t> je stříbro, potom měď a hliník.</a:t>
            </a:r>
          </a:p>
          <a:p>
            <a:endParaRPr lang="cs-CZ" dirty="0"/>
          </a:p>
        </p:txBody>
      </p:sp>
    </p:spTree>
    <p:extLst>
      <p:ext uri="{BB962C8B-B14F-4D97-AF65-F5344CB8AC3E}">
        <p14:creationId xmlns="" xmlns:p14="http://schemas.microsoft.com/office/powerpoint/2010/main" val="2443653532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ovéPole 1"/>
          <p:cNvSpPr txBox="1"/>
          <p:nvPr/>
        </p:nvSpPr>
        <p:spPr>
          <a:xfrm>
            <a:off x="228600" y="381000"/>
            <a:ext cx="8686800" cy="553997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u="sng" dirty="0"/>
              <a:t>Supravodivost </a:t>
            </a:r>
            <a:r>
              <a:rPr lang="cs-CZ" sz="2400" dirty="0"/>
              <a:t>– je vlastnost některých kovů, u nichž se při nízkých teplotách (blížící se k absolutní nule) skokem sníží elektrický odpor na nezjistitelnou hodnotu. El</a:t>
            </a:r>
            <a:r>
              <a:rPr lang="cs-CZ" sz="2400" dirty="0" smtClean="0"/>
              <a:t>. proud </a:t>
            </a:r>
            <a:r>
              <a:rPr lang="cs-CZ" sz="2400" dirty="0"/>
              <a:t>prochází vodičem bez odporu. U čistých kovů je přechod rychlý, u slitin pomalejší.</a:t>
            </a:r>
          </a:p>
          <a:p>
            <a:r>
              <a:rPr lang="cs-CZ" sz="2400" dirty="0"/>
              <a:t> </a:t>
            </a:r>
          </a:p>
          <a:p>
            <a:r>
              <a:rPr lang="cs-CZ" sz="2400" u="sng" dirty="0"/>
              <a:t>Magnetické vlastnosti </a:t>
            </a:r>
            <a:r>
              <a:rPr lang="cs-CZ" sz="2400" dirty="0"/>
              <a:t>– zjišťujeme z jejich chování v magnetickém poli. Podle druhu magnetované látky se jeví magnetické pole v této látce x krát silnější.</a:t>
            </a:r>
          </a:p>
          <a:p>
            <a:r>
              <a:rPr lang="cs-CZ" sz="2400" dirty="0"/>
              <a:t>Materiály pak dělíme na:</a:t>
            </a:r>
          </a:p>
          <a:p>
            <a:pPr lvl="0"/>
            <a:r>
              <a:rPr lang="cs-CZ" sz="2400" dirty="0"/>
              <a:t>Diamagnetické látky – měď</a:t>
            </a:r>
            <a:r>
              <a:rPr lang="cs-CZ" sz="2400" dirty="0" smtClean="0"/>
              <a:t>, stříbro, zlato, rtuť, olovo </a:t>
            </a:r>
            <a:r>
              <a:rPr lang="cs-CZ" sz="2400" dirty="0"/>
              <a:t>atd.</a:t>
            </a:r>
          </a:p>
          <a:p>
            <a:pPr lvl="0"/>
            <a:r>
              <a:rPr lang="cs-CZ" sz="2400" dirty="0"/>
              <a:t>Paramagnetické látky – alkalické kovy, hliník</a:t>
            </a:r>
            <a:r>
              <a:rPr lang="cs-CZ" sz="2400" dirty="0" smtClean="0"/>
              <a:t>, platina </a:t>
            </a:r>
            <a:r>
              <a:rPr lang="cs-CZ" sz="2400" dirty="0"/>
              <a:t>atd.</a:t>
            </a:r>
          </a:p>
          <a:p>
            <a:pPr lvl="0"/>
            <a:r>
              <a:rPr lang="cs-CZ" sz="2400" dirty="0"/>
              <a:t>Feromagnetické látky – železo</a:t>
            </a:r>
            <a:r>
              <a:rPr lang="cs-CZ" sz="2400" dirty="0" smtClean="0"/>
              <a:t>, nikl, kobalt </a:t>
            </a:r>
            <a:r>
              <a:rPr lang="cs-CZ" sz="2400" dirty="0"/>
              <a:t>a slitiny chromu a manganu.</a:t>
            </a:r>
          </a:p>
          <a:p>
            <a:endParaRPr lang="cs-CZ" dirty="0"/>
          </a:p>
        </p:txBody>
      </p:sp>
    </p:spTree>
    <p:extLst>
      <p:ext uri="{BB962C8B-B14F-4D97-AF65-F5344CB8AC3E}">
        <p14:creationId xmlns="" xmlns:p14="http://schemas.microsoft.com/office/powerpoint/2010/main" val="4208245164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ovéPole 2"/>
          <p:cNvSpPr txBox="1"/>
          <p:nvPr/>
        </p:nvSpPr>
        <p:spPr>
          <a:xfrm>
            <a:off x="152400" y="304800"/>
            <a:ext cx="8686800" cy="44319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dirty="0"/>
              <a:t>Významnou vlastností kovů je </a:t>
            </a:r>
            <a:r>
              <a:rPr lang="cs-CZ" sz="2400" u="sng" dirty="0"/>
              <a:t>teplota tavení</a:t>
            </a:r>
            <a:r>
              <a:rPr lang="cs-CZ" sz="2400" dirty="0"/>
              <a:t>. Jedná se o teplotu</a:t>
            </a:r>
            <a:r>
              <a:rPr lang="cs-CZ" sz="2400" dirty="0" smtClean="0"/>
              <a:t>, při </a:t>
            </a:r>
            <a:r>
              <a:rPr lang="cs-CZ" sz="2400" dirty="0"/>
              <a:t>níž látka mění  své skupenství. Závisí rovněž na vnitřní stavba kovů. Znalost této teploty je důležitá pro slévárenství, pokovování, svařování atd. Při lití musíme znát teplotu tavení. Je to teplota o 200°C vyšší, než je teplota tání dané slitiny.</a:t>
            </a:r>
          </a:p>
          <a:p>
            <a:r>
              <a:rPr lang="cs-CZ" sz="2400" b="1" dirty="0"/>
              <a:t> </a:t>
            </a:r>
            <a:endParaRPr lang="cs-CZ" sz="2400" dirty="0"/>
          </a:p>
          <a:p>
            <a:r>
              <a:rPr lang="cs-CZ" sz="2400" b="1" dirty="0"/>
              <a:t> </a:t>
            </a:r>
            <a:endParaRPr lang="cs-CZ" sz="2400" dirty="0"/>
          </a:p>
          <a:p>
            <a:pPr lvl="0"/>
            <a:r>
              <a:rPr lang="cs-CZ" sz="2400" b="1" dirty="0"/>
              <a:t>Fyzikálně mechanické vlastnosti</a:t>
            </a:r>
            <a:endParaRPr lang="cs-CZ" sz="2400" dirty="0"/>
          </a:p>
          <a:p>
            <a:r>
              <a:rPr lang="cs-CZ" sz="2400" dirty="0"/>
              <a:t>Jedná se o pevnost , tvrdost, houževnatost atd. Projevuje se při působení vnitřních sil na kovy.</a:t>
            </a:r>
          </a:p>
          <a:p>
            <a:endParaRPr lang="cs-CZ" dirty="0"/>
          </a:p>
        </p:txBody>
      </p:sp>
    </p:spTree>
    <p:extLst>
      <p:ext uri="{BB962C8B-B14F-4D97-AF65-F5344CB8AC3E}">
        <p14:creationId xmlns="" xmlns:p14="http://schemas.microsoft.com/office/powerpoint/2010/main" val="345711403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ovéPole 1"/>
          <p:cNvSpPr txBox="1"/>
          <p:nvPr/>
        </p:nvSpPr>
        <p:spPr>
          <a:xfrm>
            <a:off x="299720" y="685800"/>
            <a:ext cx="8610600" cy="4801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cs-CZ" sz="2400" b="1" dirty="0" smtClean="0"/>
              <a:t>Mechanicko</a:t>
            </a:r>
            <a:r>
              <a:rPr lang="cs-CZ" sz="2400" b="1" dirty="0"/>
              <a:t>-</a:t>
            </a:r>
            <a:r>
              <a:rPr lang="cs-CZ" sz="2400" b="1" dirty="0" smtClean="0"/>
              <a:t>technické </a:t>
            </a:r>
            <a:r>
              <a:rPr lang="cs-CZ" sz="2400" b="1" dirty="0"/>
              <a:t>vlastnosti</a:t>
            </a:r>
            <a:endParaRPr lang="cs-CZ" sz="2400" dirty="0"/>
          </a:p>
          <a:p>
            <a:r>
              <a:rPr lang="cs-CZ" sz="2400" dirty="0"/>
              <a:t>Mluvíme o:</a:t>
            </a:r>
          </a:p>
          <a:p>
            <a:r>
              <a:rPr lang="cs-CZ" sz="2400" u="sng" dirty="0"/>
              <a:t>Slévatelnosti</a:t>
            </a:r>
            <a:r>
              <a:rPr lang="cs-CZ" sz="2400" dirty="0"/>
              <a:t> – je soubor vlastností, které musí mít kov, slitina k lití. </a:t>
            </a:r>
          </a:p>
          <a:p>
            <a:r>
              <a:rPr lang="cs-CZ" sz="2400" u="sng" dirty="0"/>
              <a:t>Tvárnosti</a:t>
            </a:r>
            <a:r>
              <a:rPr lang="cs-CZ" sz="2400" dirty="0"/>
              <a:t> – za tepla nebo za studena (používá se při kování, válcování, lisování.</a:t>
            </a:r>
          </a:p>
          <a:p>
            <a:r>
              <a:rPr lang="cs-CZ" sz="2400" u="sng" dirty="0"/>
              <a:t>Svařitelnosti</a:t>
            </a:r>
            <a:r>
              <a:rPr lang="cs-CZ" sz="2400" dirty="0"/>
              <a:t> – je schopnost vytvořit ze dvou částí </a:t>
            </a:r>
            <a:r>
              <a:rPr lang="cs-CZ" sz="2400" dirty="0" smtClean="0"/>
              <a:t>nerozebíratelný </a:t>
            </a:r>
            <a:r>
              <a:rPr lang="cs-CZ" sz="2400" dirty="0"/>
              <a:t>díl některým způsobem tavného, tlakového nebo jiného svařování.</a:t>
            </a:r>
          </a:p>
          <a:p>
            <a:r>
              <a:rPr lang="cs-CZ" sz="2400" u="sng" dirty="0"/>
              <a:t>Obrobitelnosti </a:t>
            </a:r>
            <a:r>
              <a:rPr lang="cs-CZ" sz="2400" dirty="0"/>
              <a:t>– chování materiálu při obrábění řeznými nástroji, soustružení, frézování, hoblování atd.</a:t>
            </a:r>
          </a:p>
          <a:p>
            <a:r>
              <a:rPr lang="cs-CZ" sz="2400" dirty="0"/>
              <a:t>Kovové prvky lze rozdělit na kovy a nekovy</a:t>
            </a:r>
          </a:p>
          <a:p>
            <a:endParaRPr lang="cs-CZ" dirty="0"/>
          </a:p>
        </p:txBody>
      </p:sp>
    </p:spTree>
    <p:extLst>
      <p:ext uri="{BB962C8B-B14F-4D97-AF65-F5344CB8AC3E}">
        <p14:creationId xmlns="" xmlns:p14="http://schemas.microsoft.com/office/powerpoint/2010/main" val="1010163694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ovéPole 2"/>
          <p:cNvSpPr txBox="1"/>
          <p:nvPr/>
        </p:nvSpPr>
        <p:spPr>
          <a:xfrm>
            <a:off x="233680" y="1371600"/>
            <a:ext cx="8610600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b="1" u="sng" dirty="0"/>
              <a:t>KOVY</a:t>
            </a:r>
            <a:endParaRPr lang="cs-CZ" sz="2400" dirty="0"/>
          </a:p>
          <a:p>
            <a:r>
              <a:rPr lang="cs-CZ" sz="2400" b="1" dirty="0"/>
              <a:t> </a:t>
            </a:r>
            <a:endParaRPr lang="cs-CZ" sz="2400" dirty="0"/>
          </a:p>
          <a:p>
            <a:r>
              <a:rPr lang="cs-CZ" sz="2400" dirty="0"/>
              <a:t>Kovový lesk, velká elektrická a tepelná vodivost, tažnost a kujnost, malou elektronegativitu, snadno vytváření kationy a krystalizují v kovových strukturách.</a:t>
            </a:r>
          </a:p>
          <a:p>
            <a:r>
              <a:rPr lang="cs-CZ" sz="2400" dirty="0"/>
              <a:t>Za normálních podmínek jsou to pevné látky. Vyskytují se buď ryzí (zlato Au</a:t>
            </a:r>
            <a:r>
              <a:rPr lang="cs-CZ" sz="2400" dirty="0" smtClean="0"/>
              <a:t>, měď </a:t>
            </a:r>
            <a:r>
              <a:rPr lang="cs-CZ" sz="2400" dirty="0" err="1"/>
              <a:t>Cu</a:t>
            </a:r>
            <a:r>
              <a:rPr lang="cs-CZ" sz="2400" dirty="0"/>
              <a:t>) nebo v rudách (hliník </a:t>
            </a:r>
            <a:r>
              <a:rPr lang="cs-CZ" sz="2400" dirty="0" err="1"/>
              <a:t>Al</a:t>
            </a:r>
            <a:r>
              <a:rPr lang="cs-CZ" sz="2400" dirty="0" smtClean="0"/>
              <a:t>, želeno </a:t>
            </a:r>
            <a:r>
              <a:rPr lang="cs-CZ" sz="2400" dirty="0" err="1"/>
              <a:t>Fe</a:t>
            </a:r>
            <a:r>
              <a:rPr lang="cs-CZ" sz="2400" dirty="0"/>
              <a:t>), vytvářejí slitiny.</a:t>
            </a:r>
          </a:p>
          <a:p>
            <a:r>
              <a:rPr lang="cs-CZ" sz="2400" dirty="0"/>
              <a:t> </a:t>
            </a:r>
          </a:p>
          <a:p>
            <a:endParaRPr lang="cs-CZ" dirty="0"/>
          </a:p>
        </p:txBody>
      </p:sp>
    </p:spTree>
    <p:extLst>
      <p:ext uri="{BB962C8B-B14F-4D97-AF65-F5344CB8AC3E}">
        <p14:creationId xmlns="" xmlns:p14="http://schemas.microsoft.com/office/powerpoint/2010/main" val="373753048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ovéPole 1"/>
          <p:cNvSpPr txBox="1"/>
          <p:nvPr/>
        </p:nvSpPr>
        <p:spPr>
          <a:xfrm>
            <a:off x="228600" y="304800"/>
            <a:ext cx="8610600" cy="59093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b="1" u="sng" dirty="0"/>
              <a:t>NEKOVY</a:t>
            </a:r>
            <a:endParaRPr lang="cs-CZ" sz="2400" dirty="0"/>
          </a:p>
          <a:p>
            <a:r>
              <a:rPr lang="cs-CZ" sz="2400" b="1" dirty="0"/>
              <a:t> </a:t>
            </a:r>
            <a:endParaRPr lang="cs-CZ" sz="2400" dirty="0"/>
          </a:p>
          <a:p>
            <a:r>
              <a:rPr lang="cs-CZ" sz="2400" dirty="0"/>
              <a:t>Nemají vlastnosti kovů, přijetím elektronů vytvářejí anionty, jsou převážně nevodivé. Vyskytují se volně nebo se sloučeninách, mají různé skupenství.</a:t>
            </a:r>
          </a:p>
          <a:p>
            <a:r>
              <a:rPr lang="cs-CZ" sz="2400" dirty="0"/>
              <a:t> </a:t>
            </a:r>
          </a:p>
          <a:p>
            <a:r>
              <a:rPr lang="cs-CZ" sz="2400" dirty="0"/>
              <a:t>Dále dělíme kovy podle:</a:t>
            </a:r>
          </a:p>
          <a:p>
            <a:r>
              <a:rPr lang="cs-CZ" sz="2400" dirty="0"/>
              <a:t> </a:t>
            </a:r>
          </a:p>
          <a:p>
            <a:r>
              <a:rPr lang="cs-CZ" sz="2400" dirty="0"/>
              <a:t>HUSTOTY – </a:t>
            </a:r>
            <a:r>
              <a:rPr lang="cs-CZ" sz="2400" u="sng" dirty="0"/>
              <a:t>lehké</a:t>
            </a:r>
            <a:r>
              <a:rPr lang="cs-CZ" sz="2400" dirty="0"/>
              <a:t> (Na</a:t>
            </a:r>
            <a:r>
              <a:rPr lang="cs-CZ" sz="2400" dirty="0" smtClean="0"/>
              <a:t>, Mg, Al</a:t>
            </a:r>
            <a:r>
              <a:rPr lang="cs-CZ" sz="2400" dirty="0"/>
              <a:t>) a </a:t>
            </a:r>
            <a:r>
              <a:rPr lang="cs-CZ" sz="2400" u="sng" dirty="0"/>
              <a:t>těžké</a:t>
            </a:r>
            <a:r>
              <a:rPr lang="cs-CZ" sz="2400" dirty="0"/>
              <a:t> (</a:t>
            </a:r>
            <a:r>
              <a:rPr lang="cs-CZ" sz="2400" dirty="0" err="1"/>
              <a:t>Fe</a:t>
            </a:r>
            <a:r>
              <a:rPr lang="cs-CZ" sz="2400" dirty="0" smtClean="0"/>
              <a:t>, </a:t>
            </a:r>
            <a:r>
              <a:rPr lang="cs-CZ" sz="2400" dirty="0" err="1" smtClean="0"/>
              <a:t>Cu</a:t>
            </a:r>
            <a:r>
              <a:rPr lang="cs-CZ" sz="2400" dirty="0" smtClean="0"/>
              <a:t>, </a:t>
            </a:r>
            <a:r>
              <a:rPr lang="cs-CZ" sz="2400" dirty="0" err="1" smtClean="0"/>
              <a:t>Pb</a:t>
            </a:r>
            <a:r>
              <a:rPr lang="cs-CZ" sz="2400" dirty="0" smtClean="0"/>
              <a:t>, </a:t>
            </a:r>
            <a:r>
              <a:rPr lang="cs-CZ" sz="2400" dirty="0" err="1" smtClean="0"/>
              <a:t>Hg</a:t>
            </a:r>
            <a:r>
              <a:rPr lang="cs-CZ" sz="2400" dirty="0"/>
              <a:t>)</a:t>
            </a:r>
          </a:p>
          <a:p>
            <a:r>
              <a:rPr lang="cs-CZ" sz="2400" dirty="0"/>
              <a:t> </a:t>
            </a:r>
          </a:p>
          <a:p>
            <a:r>
              <a:rPr lang="cs-CZ" sz="2400" dirty="0"/>
              <a:t>STÁLOSTI VZDUCHU – </a:t>
            </a:r>
            <a:r>
              <a:rPr lang="cs-CZ" sz="2400" u="sng" dirty="0"/>
              <a:t>ušlechtilé</a:t>
            </a:r>
            <a:r>
              <a:rPr lang="cs-CZ" sz="2400" dirty="0"/>
              <a:t> (</a:t>
            </a:r>
            <a:r>
              <a:rPr lang="cs-CZ" sz="2400" dirty="0" err="1"/>
              <a:t>Pt</a:t>
            </a:r>
            <a:r>
              <a:rPr lang="cs-CZ" sz="2400" dirty="0" smtClean="0"/>
              <a:t>, Au, </a:t>
            </a:r>
            <a:r>
              <a:rPr lang="cs-CZ" sz="2400" dirty="0" err="1" smtClean="0"/>
              <a:t>Ag</a:t>
            </a:r>
            <a:r>
              <a:rPr lang="cs-CZ" sz="2400" dirty="0"/>
              <a:t>) a </a:t>
            </a:r>
            <a:r>
              <a:rPr lang="cs-CZ" sz="2400" u="sng" dirty="0"/>
              <a:t>neušlechtilé</a:t>
            </a:r>
            <a:r>
              <a:rPr lang="cs-CZ" sz="2400" dirty="0"/>
              <a:t> (Mg</a:t>
            </a:r>
            <a:r>
              <a:rPr lang="cs-CZ" sz="2400" dirty="0" smtClean="0"/>
              <a:t>, </a:t>
            </a:r>
            <a:r>
              <a:rPr lang="cs-CZ" sz="2400" dirty="0" err="1" smtClean="0"/>
              <a:t>Fe</a:t>
            </a:r>
            <a:r>
              <a:rPr lang="cs-CZ" sz="2400" dirty="0" smtClean="0"/>
              <a:t>, </a:t>
            </a:r>
            <a:r>
              <a:rPr lang="cs-CZ" sz="2400" dirty="0" err="1" smtClean="0"/>
              <a:t>Zn</a:t>
            </a:r>
            <a:r>
              <a:rPr lang="cs-CZ" sz="2400" dirty="0"/>
              <a:t>)</a:t>
            </a:r>
          </a:p>
          <a:p>
            <a:r>
              <a:rPr lang="cs-CZ" sz="2400" dirty="0"/>
              <a:t> </a:t>
            </a:r>
          </a:p>
          <a:p>
            <a:r>
              <a:rPr lang="cs-CZ" sz="2400" dirty="0"/>
              <a:t>DOSTUPNOST A CENY – </a:t>
            </a:r>
            <a:r>
              <a:rPr lang="cs-CZ" sz="2400" u="sng" dirty="0"/>
              <a:t>drahé</a:t>
            </a:r>
            <a:r>
              <a:rPr lang="cs-CZ" sz="2400" dirty="0"/>
              <a:t> (</a:t>
            </a:r>
            <a:r>
              <a:rPr lang="cs-CZ" sz="2400" dirty="0" err="1"/>
              <a:t>Pt</a:t>
            </a:r>
            <a:r>
              <a:rPr lang="cs-CZ" sz="2400" dirty="0" smtClean="0"/>
              <a:t>, Au, </a:t>
            </a:r>
            <a:r>
              <a:rPr lang="cs-CZ" sz="2400" dirty="0" err="1" smtClean="0"/>
              <a:t>Ag</a:t>
            </a:r>
            <a:r>
              <a:rPr lang="cs-CZ" sz="2400" dirty="0"/>
              <a:t>) a </a:t>
            </a:r>
            <a:r>
              <a:rPr lang="cs-CZ" sz="2400" u="sng" dirty="0"/>
              <a:t>ostatní</a:t>
            </a:r>
            <a:r>
              <a:rPr lang="cs-CZ" sz="2400" dirty="0"/>
              <a:t> (Al</a:t>
            </a:r>
            <a:r>
              <a:rPr lang="cs-CZ" sz="2400" dirty="0" smtClean="0"/>
              <a:t>, </a:t>
            </a:r>
            <a:r>
              <a:rPr lang="cs-CZ" sz="2400" dirty="0" err="1" smtClean="0"/>
              <a:t>Fe</a:t>
            </a:r>
            <a:r>
              <a:rPr lang="cs-CZ" sz="2400" dirty="0" smtClean="0"/>
              <a:t>, </a:t>
            </a:r>
            <a:r>
              <a:rPr lang="cs-CZ" sz="2400" dirty="0" err="1" smtClean="0"/>
              <a:t>Zn</a:t>
            </a:r>
            <a:r>
              <a:rPr lang="cs-CZ" sz="2400" dirty="0"/>
              <a:t>)</a:t>
            </a:r>
          </a:p>
          <a:p>
            <a:endParaRPr lang="cs-CZ" dirty="0"/>
          </a:p>
        </p:txBody>
      </p:sp>
    </p:spTree>
    <p:extLst>
      <p:ext uri="{BB962C8B-B14F-4D97-AF65-F5344CB8AC3E}">
        <p14:creationId xmlns="" xmlns:p14="http://schemas.microsoft.com/office/powerpoint/2010/main" val="2199506094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ovéPole 2"/>
          <p:cNvSpPr txBox="1"/>
          <p:nvPr/>
        </p:nvSpPr>
        <p:spPr>
          <a:xfrm>
            <a:off x="76200" y="1143000"/>
            <a:ext cx="8915400" cy="44319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dirty="0"/>
              <a:t>Podle tepelného zpracování můžeme kovy:</a:t>
            </a:r>
          </a:p>
          <a:p>
            <a:r>
              <a:rPr lang="cs-CZ" sz="2400" dirty="0"/>
              <a:t> </a:t>
            </a:r>
          </a:p>
          <a:p>
            <a:r>
              <a:rPr lang="cs-CZ" sz="2400" b="1" dirty="0"/>
              <a:t>ŽÍHAT</a:t>
            </a:r>
            <a:r>
              <a:rPr lang="cs-CZ" sz="2400" dirty="0"/>
              <a:t> – ohřev na určitou teplotu, výdrž v toto teplotě a následující zpravidla pomalé     ochlazování.</a:t>
            </a:r>
          </a:p>
          <a:p>
            <a:r>
              <a:rPr lang="cs-CZ" sz="2400" dirty="0"/>
              <a:t> </a:t>
            </a:r>
          </a:p>
          <a:p>
            <a:r>
              <a:rPr lang="cs-CZ" sz="2400" dirty="0"/>
              <a:t>Žíhání dále dělíme na: - </a:t>
            </a:r>
            <a:r>
              <a:rPr lang="cs-CZ" sz="2400" u="sng" dirty="0"/>
              <a:t>základní</a:t>
            </a:r>
            <a:r>
              <a:rPr lang="cs-CZ" sz="2400" dirty="0"/>
              <a:t> – výdrž 1 – 2 hodiny, </a:t>
            </a:r>
            <a:r>
              <a:rPr lang="cs-CZ" sz="2400" u="sng" dirty="0"/>
              <a:t>normalizační</a:t>
            </a:r>
            <a:r>
              <a:rPr lang="cs-CZ" sz="2400" dirty="0"/>
              <a:t> – vyrovnání teploty v celém průřezu, </a:t>
            </a:r>
            <a:r>
              <a:rPr lang="cs-CZ" sz="2400" u="sng" dirty="0"/>
              <a:t>izotermické</a:t>
            </a:r>
            <a:r>
              <a:rPr lang="cs-CZ" sz="2400" dirty="0"/>
              <a:t> – výdrž do ukončení přeměny austenitu na perlit a ochlazení</a:t>
            </a:r>
          </a:p>
          <a:p>
            <a:r>
              <a:rPr lang="cs-CZ" sz="2400" dirty="0"/>
              <a:t> </a:t>
            </a:r>
          </a:p>
          <a:p>
            <a:r>
              <a:rPr lang="cs-CZ" sz="2400" b="1" dirty="0"/>
              <a:t>KALIT </a:t>
            </a:r>
            <a:r>
              <a:rPr lang="cs-CZ" sz="2400" dirty="0"/>
              <a:t>– provádí se proto, abychom ocelovým předmětům dodali požadovanou tvrdost.</a:t>
            </a:r>
          </a:p>
          <a:p>
            <a:endParaRPr lang="cs-CZ" dirty="0"/>
          </a:p>
        </p:txBody>
      </p:sp>
    </p:spTree>
    <p:extLst>
      <p:ext uri="{BB962C8B-B14F-4D97-AF65-F5344CB8AC3E}">
        <p14:creationId xmlns="" xmlns:p14="http://schemas.microsoft.com/office/powerpoint/2010/main" val="388976184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0610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ovéPole 1"/>
          <p:cNvSpPr txBox="1"/>
          <p:nvPr/>
        </p:nvSpPr>
        <p:spPr>
          <a:xfrm>
            <a:off x="304800" y="990600"/>
            <a:ext cx="8610600" cy="32316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b="1" dirty="0"/>
              <a:t>SMALTOVAT </a:t>
            </a:r>
            <a:r>
              <a:rPr lang="cs-CZ" sz="2400" dirty="0"/>
              <a:t>– kovové zboží musí být vyhřáto na nejkratší dobu na tavnou teplotu použitého smaltu (550-950°C)</a:t>
            </a:r>
          </a:p>
          <a:p>
            <a:r>
              <a:rPr lang="cs-CZ" sz="2400" dirty="0"/>
              <a:t> </a:t>
            </a:r>
          </a:p>
          <a:p>
            <a:r>
              <a:rPr lang="cs-CZ" sz="2400" b="1" dirty="0"/>
              <a:t>POPOUŠTĚT</a:t>
            </a:r>
            <a:r>
              <a:rPr lang="cs-CZ" sz="2400" dirty="0"/>
              <a:t> – zakalené předměty jsou sice velmi tvrdé, ale také velmi křehké a lámou se. Proto se podrobují dalšímu zpracování – popouštění. Předměty se ohřejí na vysokou teplotu a pak se pomalu nebo rychle ochlazují.</a:t>
            </a:r>
          </a:p>
          <a:p>
            <a:r>
              <a:rPr lang="cs-CZ" dirty="0"/>
              <a:t> </a:t>
            </a:r>
          </a:p>
          <a:p>
            <a:r>
              <a:rPr lang="cs-CZ" dirty="0"/>
              <a:t>	</a:t>
            </a:r>
          </a:p>
        </p:txBody>
      </p:sp>
    </p:spTree>
    <p:extLst>
      <p:ext uri="{BB962C8B-B14F-4D97-AF65-F5344CB8AC3E}">
        <p14:creationId xmlns="" xmlns:p14="http://schemas.microsoft.com/office/powerpoint/2010/main" val="3593753260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794" name="Rectangle 2"/>
          <p:cNvSpPr>
            <a:spLocks noGrp="1" noChangeArrowheads="1"/>
          </p:cNvSpPr>
          <p:nvPr>
            <p:ph type="title"/>
          </p:nvPr>
        </p:nvSpPr>
        <p:spPr>
          <a:xfrm>
            <a:off x="1524000" y="881063"/>
            <a:ext cx="7010400" cy="836612"/>
          </a:xfrm>
        </p:spPr>
        <p:txBody>
          <a:bodyPr/>
          <a:lstStyle/>
          <a:p>
            <a:r>
              <a:rPr lang="cs-CZ" b="1" dirty="0" smtClean="0"/>
              <a:t>Použité zdroje:</a:t>
            </a:r>
            <a:endParaRPr lang="cs-CZ" b="1" dirty="0"/>
          </a:p>
        </p:txBody>
      </p:sp>
      <p:sp>
        <p:nvSpPr>
          <p:cNvPr id="1617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676400" y="1981200"/>
            <a:ext cx="6781800" cy="2286000"/>
          </a:xfrm>
        </p:spPr>
        <p:txBody>
          <a:bodyPr/>
          <a:lstStyle/>
          <a:p>
            <a:pPr>
              <a:buFont typeface="Wingdings" pitchFamily="2" charset="2"/>
              <a:buChar char="q"/>
            </a:pPr>
            <a:r>
              <a:rPr lang="cs-CZ" sz="2000" dirty="0" smtClean="0"/>
              <a:t>Železo. In: </a:t>
            </a:r>
            <a:r>
              <a:rPr lang="cs-CZ" sz="2000" i="1" dirty="0" err="1" smtClean="0"/>
              <a:t>Wikipedia</a:t>
            </a:r>
            <a:r>
              <a:rPr lang="cs-CZ" sz="2000" i="1" dirty="0" smtClean="0"/>
              <a:t>: </a:t>
            </a:r>
            <a:r>
              <a:rPr lang="cs-CZ" sz="2000" i="1" dirty="0" err="1" smtClean="0"/>
              <a:t>the</a:t>
            </a:r>
            <a:r>
              <a:rPr lang="cs-CZ" sz="2000" i="1" dirty="0" smtClean="0"/>
              <a:t> free </a:t>
            </a:r>
            <a:r>
              <a:rPr lang="cs-CZ" sz="2000" i="1" dirty="0" err="1" smtClean="0"/>
              <a:t>encyclopedia</a:t>
            </a:r>
            <a:r>
              <a:rPr lang="cs-CZ" sz="2000" dirty="0" smtClean="0"/>
              <a:t> [online]. San </a:t>
            </a:r>
            <a:r>
              <a:rPr lang="cs-CZ" sz="2000" dirty="0" err="1" smtClean="0"/>
              <a:t>Francisco</a:t>
            </a:r>
            <a:r>
              <a:rPr lang="cs-CZ" sz="2000" dirty="0" smtClean="0"/>
              <a:t> (CA): </a:t>
            </a:r>
            <a:r>
              <a:rPr lang="cs-CZ" sz="2000" dirty="0" err="1" smtClean="0"/>
              <a:t>Wikimedia</a:t>
            </a:r>
            <a:r>
              <a:rPr lang="cs-CZ" sz="2000" dirty="0" smtClean="0"/>
              <a:t> </a:t>
            </a:r>
            <a:r>
              <a:rPr lang="cs-CZ" sz="2000" dirty="0" err="1" smtClean="0"/>
              <a:t>Foundation</a:t>
            </a:r>
            <a:r>
              <a:rPr lang="cs-CZ" sz="2000" dirty="0" smtClean="0"/>
              <a:t>, 2001 [cit. 2012-12-02]. Dostupné z: http://cs.wikipedia.org/wiki/%C5%Bdelezo</a:t>
            </a:r>
            <a:endParaRPr lang="cs-CZ" sz="2000" dirty="0"/>
          </a:p>
          <a:p>
            <a:pPr>
              <a:buFont typeface="Wingdings" pitchFamily="2" charset="2"/>
              <a:buChar char="q"/>
            </a:pPr>
            <a:endParaRPr lang="cs-CZ" sz="2000" i="1" dirty="0"/>
          </a:p>
        </p:txBody>
      </p:sp>
      <p:pic>
        <p:nvPicPr>
          <p:cNvPr id="161796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400" y="5438775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Výchozí návrh">
  <a:themeElements>
    <a:clrScheme name="Výchozí návrh 16">
      <a:dk1>
        <a:srgbClr val="171A1B"/>
      </a:dk1>
      <a:lt1>
        <a:srgbClr val="F39900"/>
      </a:lt1>
      <a:dk2>
        <a:srgbClr val="FFFFFF"/>
      </a:dk2>
      <a:lt2>
        <a:srgbClr val="FFFFFF"/>
      </a:lt2>
      <a:accent1>
        <a:srgbClr val="FFFFFF"/>
      </a:accent1>
      <a:accent2>
        <a:srgbClr val="FFFFFF"/>
      </a:accent2>
      <a:accent3>
        <a:srgbClr val="F8CAAA"/>
      </a:accent3>
      <a:accent4>
        <a:srgbClr val="121415"/>
      </a:accent4>
      <a:accent5>
        <a:srgbClr val="FFFFFF"/>
      </a:accent5>
      <a:accent6>
        <a:srgbClr val="E7E7E7"/>
      </a:accent6>
      <a:hlink>
        <a:srgbClr val="FFFFFF"/>
      </a:hlink>
      <a:folHlink>
        <a:srgbClr val="FFFFFF"/>
      </a:folHlink>
    </a:clrScheme>
    <a:fontScheme name="Výchozí návrh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Výchozí návrh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3">
        <a:dk1>
          <a:srgbClr val="005A58"/>
        </a:dk1>
        <a:lt1>
          <a:srgbClr val="FFFFFF"/>
        </a:lt1>
        <a:dk2>
          <a:srgbClr val="F3990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F8CAAA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4">
        <a:dk1>
          <a:srgbClr val="FFFFFF"/>
        </a:dk1>
        <a:lt1>
          <a:srgbClr val="FFFFFF"/>
        </a:lt1>
        <a:dk2>
          <a:srgbClr val="F39900"/>
        </a:dk2>
        <a:lt2>
          <a:srgbClr val="171A1B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DADADA"/>
        </a:accent4>
        <a:accent5>
          <a:srgbClr val="FFFFFF"/>
        </a:accent5>
        <a:accent6>
          <a:srgbClr val="E7E7E7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5">
        <a:dk1>
          <a:srgbClr val="171A1B"/>
        </a:dk1>
        <a:lt1>
          <a:srgbClr val="F39900"/>
        </a:lt1>
        <a:dk2>
          <a:srgbClr val="171A1B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16">
        <a:dk1>
          <a:srgbClr val="171A1B"/>
        </a:dk1>
        <a:lt1>
          <a:srgbClr val="F39900"/>
        </a:lt1>
        <a:dk2>
          <a:srgbClr val="FFFFFF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zvěna">
  <a:themeElements>
    <a:clrScheme name="Ozvěna 7">
      <a:dk1>
        <a:srgbClr val="336666"/>
      </a:dk1>
      <a:lt1>
        <a:srgbClr val="FFFFFF"/>
      </a:lt1>
      <a:dk2>
        <a:srgbClr val="000000"/>
      </a:dk2>
      <a:lt2>
        <a:srgbClr val="666699"/>
      </a:lt2>
      <a:accent1>
        <a:srgbClr val="99CCCC"/>
      </a:accent1>
      <a:accent2>
        <a:srgbClr val="CCCCCC"/>
      </a:accent2>
      <a:accent3>
        <a:srgbClr val="FFFFFF"/>
      </a:accent3>
      <a:accent4>
        <a:srgbClr val="2A5656"/>
      </a:accent4>
      <a:accent5>
        <a:srgbClr val="CAE2E2"/>
      </a:accent5>
      <a:accent6>
        <a:srgbClr val="B9B9B9"/>
      </a:accent6>
      <a:hlink>
        <a:srgbClr val="006666"/>
      </a:hlink>
      <a:folHlink>
        <a:srgbClr val="B2B2B2"/>
      </a:folHlink>
    </a:clrScheme>
    <a:fontScheme name="Ozvěna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=""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Ozvěna 1">
        <a:dk1>
          <a:srgbClr val="25252F"/>
        </a:dk1>
        <a:lt1>
          <a:srgbClr val="9999FF"/>
        </a:lt1>
        <a:dk2>
          <a:srgbClr val="000000"/>
        </a:dk2>
        <a:lt2>
          <a:srgbClr val="FFFFFF"/>
        </a:lt2>
        <a:accent1>
          <a:srgbClr val="3366FF"/>
        </a:accent1>
        <a:accent2>
          <a:srgbClr val="003399"/>
        </a:accent2>
        <a:accent3>
          <a:srgbClr val="AAAAAA"/>
        </a:accent3>
        <a:accent4>
          <a:srgbClr val="8282DA"/>
        </a:accent4>
        <a:accent5>
          <a:srgbClr val="ADB8FF"/>
        </a:accent5>
        <a:accent6>
          <a:srgbClr val="002D8A"/>
        </a:accent6>
        <a:hlink>
          <a:srgbClr val="009999"/>
        </a:hlink>
        <a:folHlink>
          <a:srgbClr val="B2B2B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zvěna 2">
        <a:dk1>
          <a:srgbClr val="314183"/>
        </a:dk1>
        <a:lt1>
          <a:srgbClr val="FFFFFF"/>
        </a:lt1>
        <a:dk2>
          <a:srgbClr val="0B1E45"/>
        </a:dk2>
        <a:lt2>
          <a:srgbClr val="FFFFFF"/>
        </a:lt2>
        <a:accent1>
          <a:srgbClr val="6666FF"/>
        </a:accent1>
        <a:accent2>
          <a:srgbClr val="0066FF"/>
        </a:accent2>
        <a:accent3>
          <a:srgbClr val="AAABB0"/>
        </a:accent3>
        <a:accent4>
          <a:srgbClr val="DADADA"/>
        </a:accent4>
        <a:accent5>
          <a:srgbClr val="B8B8FF"/>
        </a:accent5>
        <a:accent6>
          <a:srgbClr val="005CE7"/>
        </a:accent6>
        <a:hlink>
          <a:srgbClr val="006699"/>
        </a:hlink>
        <a:folHlink>
          <a:srgbClr val="B2B2B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zvěna 3">
        <a:dk1>
          <a:srgbClr val="194349"/>
        </a:dk1>
        <a:lt1>
          <a:srgbClr val="FFFFCC"/>
        </a:lt1>
        <a:dk2>
          <a:srgbClr val="006666"/>
        </a:dk2>
        <a:lt2>
          <a:srgbClr val="FFFFFF"/>
        </a:lt2>
        <a:accent1>
          <a:srgbClr val="99CC00"/>
        </a:accent1>
        <a:accent2>
          <a:srgbClr val="00B6B2"/>
        </a:accent2>
        <a:accent3>
          <a:srgbClr val="AAB8B8"/>
        </a:accent3>
        <a:accent4>
          <a:srgbClr val="DADAAE"/>
        </a:accent4>
        <a:accent5>
          <a:srgbClr val="CAE2AA"/>
        </a:accent5>
        <a:accent6>
          <a:srgbClr val="00A5A1"/>
        </a:accent6>
        <a:hlink>
          <a:srgbClr val="669900"/>
        </a:hlink>
        <a:folHlink>
          <a:srgbClr val="6666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zvěna 4">
        <a:dk1>
          <a:srgbClr val="194349"/>
        </a:dk1>
        <a:lt1>
          <a:srgbClr val="FFFFCC"/>
        </a:lt1>
        <a:dk2>
          <a:srgbClr val="0000FF"/>
        </a:dk2>
        <a:lt2>
          <a:srgbClr val="FFFFFF"/>
        </a:lt2>
        <a:accent1>
          <a:srgbClr val="0099FF"/>
        </a:accent1>
        <a:accent2>
          <a:srgbClr val="33CC33"/>
        </a:accent2>
        <a:accent3>
          <a:srgbClr val="AAAAFF"/>
        </a:accent3>
        <a:accent4>
          <a:srgbClr val="DADAAE"/>
        </a:accent4>
        <a:accent5>
          <a:srgbClr val="AACAFF"/>
        </a:accent5>
        <a:accent6>
          <a:srgbClr val="2DB92D"/>
        </a:accent6>
        <a:hlink>
          <a:srgbClr val="CC9900"/>
        </a:hlink>
        <a:folHlink>
          <a:srgbClr val="B2B2B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zvěna 5">
        <a:dk1>
          <a:srgbClr val="194349"/>
        </a:dk1>
        <a:lt1>
          <a:srgbClr val="FFFFCC"/>
        </a:lt1>
        <a:dk2>
          <a:srgbClr val="72A497"/>
        </a:dk2>
        <a:lt2>
          <a:srgbClr val="000000"/>
        </a:lt2>
        <a:accent1>
          <a:srgbClr val="805D32"/>
        </a:accent1>
        <a:accent2>
          <a:srgbClr val="7D2F3C"/>
        </a:accent2>
        <a:accent3>
          <a:srgbClr val="BCCFC9"/>
        </a:accent3>
        <a:accent4>
          <a:srgbClr val="DADAAE"/>
        </a:accent4>
        <a:accent5>
          <a:srgbClr val="C0B6AD"/>
        </a:accent5>
        <a:accent6>
          <a:srgbClr val="712A35"/>
        </a:accent6>
        <a:hlink>
          <a:srgbClr val="CC9900"/>
        </a:hlink>
        <a:folHlink>
          <a:srgbClr val="B2B2B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zvěna 6">
        <a:dk1>
          <a:srgbClr val="1C1C1C"/>
        </a:dk1>
        <a:lt1>
          <a:srgbClr val="FFFFFF"/>
        </a:lt1>
        <a:dk2>
          <a:srgbClr val="710F0F"/>
        </a:dk2>
        <a:lt2>
          <a:srgbClr val="FFFFFF"/>
        </a:lt2>
        <a:accent1>
          <a:srgbClr val="FF9900"/>
        </a:accent1>
        <a:accent2>
          <a:srgbClr val="FF3300"/>
        </a:accent2>
        <a:accent3>
          <a:srgbClr val="BBAAAA"/>
        </a:accent3>
        <a:accent4>
          <a:srgbClr val="DADADA"/>
        </a:accent4>
        <a:accent5>
          <a:srgbClr val="FFCAAA"/>
        </a:accent5>
        <a:accent6>
          <a:srgbClr val="E72D00"/>
        </a:accent6>
        <a:hlink>
          <a:srgbClr val="666699"/>
        </a:hlink>
        <a:folHlink>
          <a:srgbClr val="996633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zvěna 7">
        <a:dk1>
          <a:srgbClr val="336666"/>
        </a:dk1>
        <a:lt1>
          <a:srgbClr val="FFFFFF"/>
        </a:lt1>
        <a:dk2>
          <a:srgbClr val="000000"/>
        </a:dk2>
        <a:lt2>
          <a:srgbClr val="666699"/>
        </a:lt2>
        <a:accent1>
          <a:srgbClr val="99CCCC"/>
        </a:accent1>
        <a:accent2>
          <a:srgbClr val="CCCCCC"/>
        </a:accent2>
        <a:accent3>
          <a:srgbClr val="FFFFFF"/>
        </a:accent3>
        <a:accent4>
          <a:srgbClr val="2A5656"/>
        </a:accent4>
        <a:accent5>
          <a:srgbClr val="CAE2E2"/>
        </a:accent5>
        <a:accent6>
          <a:srgbClr val="B9B9B9"/>
        </a:accent6>
        <a:hlink>
          <a:srgbClr val="006666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zvěna 8">
        <a:dk1>
          <a:srgbClr val="000000"/>
        </a:dk1>
        <a:lt1>
          <a:srgbClr val="FFFFFF"/>
        </a:lt1>
        <a:dk2>
          <a:srgbClr val="000000"/>
        </a:dk2>
        <a:lt2>
          <a:srgbClr val="666699"/>
        </a:lt2>
        <a:accent1>
          <a:srgbClr val="FF9900"/>
        </a:accent1>
        <a:accent2>
          <a:srgbClr val="FF0000"/>
        </a:accent2>
        <a:accent3>
          <a:srgbClr val="FFFFFF"/>
        </a:accent3>
        <a:accent4>
          <a:srgbClr val="000000"/>
        </a:accent4>
        <a:accent5>
          <a:srgbClr val="FFCAAA"/>
        </a:accent5>
        <a:accent6>
          <a:srgbClr val="E70000"/>
        </a:accent6>
        <a:hlink>
          <a:srgbClr val="336699"/>
        </a:hlink>
        <a:folHlink>
          <a:srgbClr val="80808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zvěna 9">
        <a:dk1>
          <a:srgbClr val="000000"/>
        </a:dk1>
        <a:lt1>
          <a:srgbClr val="FFFFFF"/>
        </a:lt1>
        <a:dk2>
          <a:srgbClr val="000000"/>
        </a:dk2>
        <a:lt2>
          <a:srgbClr val="666699"/>
        </a:lt2>
        <a:accent1>
          <a:srgbClr val="CC3300"/>
        </a:accent1>
        <a:accent2>
          <a:srgbClr val="CC9900"/>
        </a:accent2>
        <a:accent3>
          <a:srgbClr val="FFFFFF"/>
        </a:accent3>
        <a:accent4>
          <a:srgbClr val="000000"/>
        </a:accent4>
        <a:accent5>
          <a:srgbClr val="E2ADAA"/>
        </a:accent5>
        <a:accent6>
          <a:srgbClr val="B98A00"/>
        </a:accent6>
        <a:hlink>
          <a:srgbClr val="CC6600"/>
        </a:hlink>
        <a:folHlink>
          <a:srgbClr val="80808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zvěna 10">
        <a:dk1>
          <a:srgbClr val="000000"/>
        </a:dk1>
        <a:lt1>
          <a:srgbClr val="FFFFFF"/>
        </a:lt1>
        <a:dk2>
          <a:srgbClr val="000000"/>
        </a:dk2>
        <a:lt2>
          <a:srgbClr val="666699"/>
        </a:lt2>
        <a:accent1>
          <a:srgbClr val="666699"/>
        </a:accent1>
        <a:accent2>
          <a:srgbClr val="9999FF"/>
        </a:accent2>
        <a:accent3>
          <a:srgbClr val="FFFFFF"/>
        </a:accent3>
        <a:accent4>
          <a:srgbClr val="000000"/>
        </a:accent4>
        <a:accent5>
          <a:srgbClr val="B8B8CA"/>
        </a:accent5>
        <a:accent6>
          <a:srgbClr val="8A8AE7"/>
        </a:accent6>
        <a:hlink>
          <a:srgbClr val="3366FF"/>
        </a:hlink>
        <a:folHlink>
          <a:srgbClr val="80808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413</TotalTime>
  <Words>326</Words>
  <Application>Microsoft Office PowerPoint</Application>
  <PresentationFormat>Předvádění na obrazovce (4:3)</PresentationFormat>
  <Paragraphs>76</Paragraphs>
  <Slides>12</Slides>
  <Notes>0</Notes>
  <HiddenSlides>0</HiddenSlides>
  <MMClips>0</MMClips>
  <ScaleCrop>false</ScaleCrop>
  <HeadingPairs>
    <vt:vector size="4" baseType="variant">
      <vt:variant>
        <vt:lpstr>Motiv</vt:lpstr>
      </vt:variant>
      <vt:variant>
        <vt:i4>2</vt:i4>
      </vt:variant>
      <vt:variant>
        <vt:lpstr>Nadpisy snímků</vt:lpstr>
      </vt:variant>
      <vt:variant>
        <vt:i4>12</vt:i4>
      </vt:variant>
    </vt:vector>
  </HeadingPairs>
  <TitlesOfParts>
    <vt:vector size="14" baseType="lpstr">
      <vt:lpstr>Výchozí návrh</vt:lpstr>
      <vt:lpstr>Ozvěna</vt:lpstr>
      <vt:lpstr>ROZDĚLENÍ KOVŮ</vt:lpstr>
      <vt:lpstr>Anotace:</vt:lpstr>
      <vt:lpstr>Rozdělení kovů</vt:lpstr>
      <vt:lpstr>Snímek 4</vt:lpstr>
      <vt:lpstr>Snímek 5</vt:lpstr>
      <vt:lpstr>Snímek 6</vt:lpstr>
      <vt:lpstr>Snímek 7</vt:lpstr>
      <vt:lpstr>Snímek 8</vt:lpstr>
      <vt:lpstr>Snímek 9</vt:lpstr>
      <vt:lpstr>Snímek 10</vt:lpstr>
      <vt:lpstr>Snímek 11</vt:lpstr>
      <vt:lpstr>Použité zdroje: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ucitel</dc:creator>
  <cp:lastModifiedBy>Zdeněk</cp:lastModifiedBy>
  <cp:revision>61</cp:revision>
  <cp:lastPrinted>1601-01-01T00:00:00Z</cp:lastPrinted>
  <dcterms:created xsi:type="dcterms:W3CDTF">1601-01-01T00:00:00Z</dcterms:created>
  <dcterms:modified xsi:type="dcterms:W3CDTF">2013-08-23T05:39:07Z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Version">
    <vt:i4>1</vt:i4>
  </property>
</Properties>
</file>