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Lst>
  <p:sldIdLst>
    <p:sldId id="256" r:id="rId3"/>
    <p:sldId id="259" r:id="rId4"/>
    <p:sldId id="257"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72" r:id="rId2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D0E2930A-9C8F-49BC-8985-3B532D895683}" type="slidenum">
              <a:rPr lang="cs-CZ"/>
              <a:pPr/>
              <a:t>‹#›</a:t>
            </a:fld>
            <a:endParaRPr lang="cs-CZ"/>
          </a:p>
        </p:txBody>
      </p:sp>
    </p:spTree>
    <p:extLst>
      <p:ext uri="{BB962C8B-B14F-4D97-AF65-F5344CB8AC3E}">
        <p14:creationId xmlns="" xmlns:p14="http://schemas.microsoft.com/office/powerpoint/2010/main" val="163025530"/>
      </p:ext>
    </p:extLst>
  </p:cSld>
  <p:clrMapOvr>
    <a:masterClrMapping/>
  </p:clrMapOvr>
  <p:transition>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B345544E-07D4-4D73-A730-5162A1423C25}" type="slidenum">
              <a:rPr lang="cs-CZ"/>
              <a:pPr/>
              <a:t>‹#›</a:t>
            </a:fld>
            <a:endParaRPr lang="cs-CZ"/>
          </a:p>
        </p:txBody>
      </p:sp>
    </p:spTree>
    <p:extLst>
      <p:ext uri="{BB962C8B-B14F-4D97-AF65-F5344CB8AC3E}">
        <p14:creationId xmlns="" xmlns:p14="http://schemas.microsoft.com/office/powerpoint/2010/main" val="2072642994"/>
      </p:ext>
    </p:extLst>
  </p:cSld>
  <p:clrMapOvr>
    <a:masterClrMapping/>
  </p:clrMapOvr>
  <p:transitio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79C75D45-9494-4855-B91A-C234C7305AC0}" type="slidenum">
              <a:rPr lang="cs-CZ"/>
              <a:pPr/>
              <a:t>‹#›</a:t>
            </a:fld>
            <a:endParaRPr lang="cs-CZ"/>
          </a:p>
        </p:txBody>
      </p:sp>
    </p:spTree>
    <p:extLst>
      <p:ext uri="{BB962C8B-B14F-4D97-AF65-F5344CB8AC3E}">
        <p14:creationId xmlns="" xmlns:p14="http://schemas.microsoft.com/office/powerpoint/2010/main" val="1020692931"/>
      </p:ext>
    </p:extLst>
  </p:cSld>
  <p:clrMapOvr>
    <a:masterClrMapping/>
  </p:clrMapOvr>
  <p:transition>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48482" name="Rectangle 2"/>
          <p:cNvSpPr>
            <a:spLocks noGrp="1" noChangeArrowheads="1"/>
          </p:cNvSpPr>
          <p:nvPr>
            <p:ph type="ctrTitle"/>
          </p:nvPr>
        </p:nvSpPr>
        <p:spPr>
          <a:xfrm>
            <a:off x="2133600" y="1371600"/>
            <a:ext cx="6477000" cy="1752600"/>
          </a:xfrm>
        </p:spPr>
        <p:txBody>
          <a:bodyPr/>
          <a:lstStyle>
            <a:lvl1pPr>
              <a:defRPr sz="5400"/>
            </a:lvl1pPr>
          </a:lstStyle>
          <a:p>
            <a:pPr lvl="0"/>
            <a:r>
              <a:rPr lang="cs-CZ" noProof="0" smtClean="0"/>
              <a:t>Klepnutím lze upravit styl předlohy nadpisů.</a:t>
            </a:r>
          </a:p>
        </p:txBody>
      </p:sp>
      <p:sp>
        <p:nvSpPr>
          <p:cNvPr id="148483"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pPr lvl="0"/>
            <a:r>
              <a:rPr lang="cs-CZ" noProof="0" smtClean="0"/>
              <a:t>Klepnutím lze upravit styl předlohy podnadpisů.</a:t>
            </a:r>
          </a:p>
        </p:txBody>
      </p:sp>
      <p:sp>
        <p:nvSpPr>
          <p:cNvPr id="148484" name="Rectangle 4"/>
          <p:cNvSpPr>
            <a:spLocks noGrp="1" noChangeArrowheads="1"/>
          </p:cNvSpPr>
          <p:nvPr>
            <p:ph type="dt" sz="half" idx="2"/>
          </p:nvPr>
        </p:nvSpPr>
        <p:spPr>
          <a:xfrm>
            <a:off x="7086600" y="6248400"/>
            <a:ext cx="1524000" cy="457200"/>
          </a:xfrm>
        </p:spPr>
        <p:txBody>
          <a:bodyPr/>
          <a:lstStyle>
            <a:lvl1pPr>
              <a:defRPr/>
            </a:lvl1pPr>
          </a:lstStyle>
          <a:p>
            <a:endParaRPr lang="cs-CZ"/>
          </a:p>
        </p:txBody>
      </p:sp>
      <p:sp>
        <p:nvSpPr>
          <p:cNvPr id="148485" name="Rectangle 5"/>
          <p:cNvSpPr>
            <a:spLocks noGrp="1" noChangeArrowheads="1"/>
          </p:cNvSpPr>
          <p:nvPr>
            <p:ph type="ftr" sz="quarter" idx="3"/>
          </p:nvPr>
        </p:nvSpPr>
        <p:spPr>
          <a:xfrm>
            <a:off x="3810000" y="6248400"/>
            <a:ext cx="2895600" cy="457200"/>
          </a:xfrm>
        </p:spPr>
        <p:txBody>
          <a:bodyPr/>
          <a:lstStyle>
            <a:lvl1pPr>
              <a:defRPr/>
            </a:lvl1pPr>
          </a:lstStyle>
          <a:p>
            <a:endParaRPr lang="cs-CZ"/>
          </a:p>
        </p:txBody>
      </p:sp>
      <p:sp>
        <p:nvSpPr>
          <p:cNvPr id="148486" name="Rectangle 6"/>
          <p:cNvSpPr>
            <a:spLocks noGrp="1" noChangeArrowheads="1"/>
          </p:cNvSpPr>
          <p:nvPr>
            <p:ph type="sldNum" sz="quarter" idx="4"/>
          </p:nvPr>
        </p:nvSpPr>
        <p:spPr>
          <a:xfrm>
            <a:off x="2209800" y="6248400"/>
            <a:ext cx="1219200" cy="457200"/>
          </a:xfrm>
        </p:spPr>
        <p:txBody>
          <a:bodyPr/>
          <a:lstStyle>
            <a:lvl1pPr>
              <a:defRPr/>
            </a:lvl1pPr>
          </a:lstStyle>
          <a:p>
            <a:fld id="{267D22D9-9F37-42DD-B816-EEC2069553F9}" type="slidenum">
              <a:rPr lang="cs-CZ"/>
              <a:pPr/>
              <a:t>‹#›</a:t>
            </a:fld>
            <a:endParaRPr lang="cs-CZ"/>
          </a:p>
        </p:txBody>
      </p:sp>
      <p:sp>
        <p:nvSpPr>
          <p:cNvPr id="148487" name="Line 7"/>
          <p:cNvSpPr>
            <a:spLocks noChangeShapeType="1"/>
          </p:cNvSpPr>
          <p:nvPr/>
        </p:nvSpPr>
        <p:spPr bwMode="auto">
          <a:xfrm>
            <a:off x="1905000" y="1219200"/>
            <a:ext cx="0" cy="2057400"/>
          </a:xfrm>
          <a:prstGeom prst="line">
            <a:avLst/>
          </a:prstGeom>
          <a:noFill/>
          <a:ln w="34925">
            <a:solidFill>
              <a:schemeClr val="tx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8488" name="Oval 8"/>
          <p:cNvSpPr>
            <a:spLocks noChangeArrowheads="1"/>
          </p:cNvSpPr>
          <p:nvPr/>
        </p:nvSpPr>
        <p:spPr bwMode="auto">
          <a:xfrm>
            <a:off x="163513" y="2103438"/>
            <a:ext cx="347662" cy="347662"/>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148489" name="Oval 9"/>
          <p:cNvSpPr>
            <a:spLocks noChangeArrowheads="1"/>
          </p:cNvSpPr>
          <p:nvPr/>
        </p:nvSpPr>
        <p:spPr bwMode="auto">
          <a:xfrm>
            <a:off x="739775" y="2105025"/>
            <a:ext cx="349250" cy="347663"/>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148490" name="Oval 10"/>
          <p:cNvSpPr>
            <a:spLocks noChangeArrowheads="1"/>
          </p:cNvSpPr>
          <p:nvPr/>
        </p:nvSpPr>
        <p:spPr bwMode="auto">
          <a:xfrm>
            <a:off x="1317625" y="2105025"/>
            <a:ext cx="347663" cy="347663"/>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Tree>
  </p:cSld>
  <p:clrMapOvr>
    <a:masterClrMapping/>
  </p:clrMapOvr>
  <p:transition>
    <p:push/>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F5F6B8E6-3BCA-4A4E-826E-556CEC44F4B6}" type="slidenum">
              <a:rPr lang="cs-CZ"/>
              <a:pPr/>
              <a:t>‹#›</a:t>
            </a:fld>
            <a:endParaRPr lang="cs-CZ"/>
          </a:p>
        </p:txBody>
      </p:sp>
    </p:spTree>
    <p:extLst>
      <p:ext uri="{BB962C8B-B14F-4D97-AF65-F5344CB8AC3E}">
        <p14:creationId xmlns="" xmlns:p14="http://schemas.microsoft.com/office/powerpoint/2010/main" val="2663976514"/>
      </p:ext>
    </p:extLst>
  </p:cSld>
  <p:clrMapOvr>
    <a:masterClrMapping/>
  </p:clrMapOvr>
  <p:transition>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A506017F-3A87-43D1-9051-4D22F202A883}" type="slidenum">
              <a:rPr lang="cs-CZ"/>
              <a:pPr/>
              <a:t>‹#›</a:t>
            </a:fld>
            <a:endParaRPr lang="cs-CZ"/>
          </a:p>
        </p:txBody>
      </p:sp>
    </p:spTree>
    <p:extLst>
      <p:ext uri="{BB962C8B-B14F-4D97-AF65-F5344CB8AC3E}">
        <p14:creationId xmlns="" xmlns:p14="http://schemas.microsoft.com/office/powerpoint/2010/main" val="2443650151"/>
      </p:ext>
    </p:extLst>
  </p:cSld>
  <p:clrMapOvr>
    <a:masterClrMapping/>
  </p:clrMapOvr>
  <p:transition>
    <p:push/>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2E8758AD-42A9-4C00-9765-516D6A6BBEA9}" type="slidenum">
              <a:rPr lang="cs-CZ"/>
              <a:pPr/>
              <a:t>‹#›</a:t>
            </a:fld>
            <a:endParaRPr lang="cs-CZ"/>
          </a:p>
        </p:txBody>
      </p:sp>
    </p:spTree>
    <p:extLst>
      <p:ext uri="{BB962C8B-B14F-4D97-AF65-F5344CB8AC3E}">
        <p14:creationId xmlns="" xmlns:p14="http://schemas.microsoft.com/office/powerpoint/2010/main" val="3142651337"/>
      </p:ext>
    </p:extLst>
  </p:cSld>
  <p:clrMapOvr>
    <a:masterClrMapping/>
  </p:clrMapOvr>
  <p:transition>
    <p:push/>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E5698BEE-BE70-45C0-932E-716DAE5EB451}" type="slidenum">
              <a:rPr lang="cs-CZ"/>
              <a:pPr/>
              <a:t>‹#›</a:t>
            </a:fld>
            <a:endParaRPr lang="cs-CZ"/>
          </a:p>
        </p:txBody>
      </p:sp>
    </p:spTree>
    <p:extLst>
      <p:ext uri="{BB962C8B-B14F-4D97-AF65-F5344CB8AC3E}">
        <p14:creationId xmlns="" xmlns:p14="http://schemas.microsoft.com/office/powerpoint/2010/main" val="1973355596"/>
      </p:ext>
    </p:extLst>
  </p:cSld>
  <p:clrMapOvr>
    <a:masterClrMapping/>
  </p:clrMapOvr>
  <p:transition>
    <p:push/>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86E7B3AF-1E49-43F3-8393-79FB5AFADDEF}" type="slidenum">
              <a:rPr lang="cs-CZ"/>
              <a:pPr/>
              <a:t>‹#›</a:t>
            </a:fld>
            <a:endParaRPr lang="cs-CZ"/>
          </a:p>
        </p:txBody>
      </p:sp>
    </p:spTree>
    <p:extLst>
      <p:ext uri="{BB962C8B-B14F-4D97-AF65-F5344CB8AC3E}">
        <p14:creationId xmlns="" xmlns:p14="http://schemas.microsoft.com/office/powerpoint/2010/main" val="480634733"/>
      </p:ext>
    </p:extLst>
  </p:cSld>
  <p:clrMapOvr>
    <a:masterClrMapping/>
  </p:clrMapOvr>
  <p:transition>
    <p:push/>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0FA62413-3D5B-4A0B-A661-EDCAA56397A7}" type="slidenum">
              <a:rPr lang="cs-CZ"/>
              <a:pPr/>
              <a:t>‹#›</a:t>
            </a:fld>
            <a:endParaRPr lang="cs-CZ"/>
          </a:p>
        </p:txBody>
      </p:sp>
    </p:spTree>
    <p:extLst>
      <p:ext uri="{BB962C8B-B14F-4D97-AF65-F5344CB8AC3E}">
        <p14:creationId xmlns="" xmlns:p14="http://schemas.microsoft.com/office/powerpoint/2010/main" val="1585088244"/>
      </p:ext>
    </p:extLst>
  </p:cSld>
  <p:clrMapOvr>
    <a:masterClrMapping/>
  </p:clrMapOvr>
  <p:transition>
    <p:push/>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5D4EF1B7-7CB4-4D2B-89D7-A72693322B7A}" type="slidenum">
              <a:rPr lang="cs-CZ"/>
              <a:pPr/>
              <a:t>‹#›</a:t>
            </a:fld>
            <a:endParaRPr lang="cs-CZ"/>
          </a:p>
        </p:txBody>
      </p:sp>
    </p:spTree>
    <p:extLst>
      <p:ext uri="{BB962C8B-B14F-4D97-AF65-F5344CB8AC3E}">
        <p14:creationId xmlns="" xmlns:p14="http://schemas.microsoft.com/office/powerpoint/2010/main" val="2765172442"/>
      </p:ext>
    </p:extLst>
  </p:cSld>
  <p:clrMapOvr>
    <a:masterClrMapping/>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74D187B3-0CD0-44FF-A70A-A28DBED2FE42}" type="slidenum">
              <a:rPr lang="cs-CZ"/>
              <a:pPr/>
              <a:t>‹#›</a:t>
            </a:fld>
            <a:endParaRPr lang="cs-CZ"/>
          </a:p>
        </p:txBody>
      </p:sp>
    </p:spTree>
    <p:extLst>
      <p:ext uri="{BB962C8B-B14F-4D97-AF65-F5344CB8AC3E}">
        <p14:creationId xmlns="" xmlns:p14="http://schemas.microsoft.com/office/powerpoint/2010/main" val="77491375"/>
      </p:ext>
    </p:extLst>
  </p:cSld>
  <p:clrMapOvr>
    <a:masterClrMapping/>
  </p:clrMapOvr>
  <p:transition>
    <p:push/>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555673FA-ED99-443A-9E27-0D25FB9B1CBD}" type="slidenum">
              <a:rPr lang="cs-CZ"/>
              <a:pPr/>
              <a:t>‹#›</a:t>
            </a:fld>
            <a:endParaRPr lang="cs-CZ"/>
          </a:p>
        </p:txBody>
      </p:sp>
    </p:spTree>
    <p:extLst>
      <p:ext uri="{BB962C8B-B14F-4D97-AF65-F5344CB8AC3E}">
        <p14:creationId xmlns="" xmlns:p14="http://schemas.microsoft.com/office/powerpoint/2010/main" val="819329966"/>
      </p:ext>
    </p:extLst>
  </p:cSld>
  <p:clrMapOvr>
    <a:masterClrMapping/>
  </p:clrMapOvr>
  <p:transition>
    <p:push/>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9E1CDBC2-95B5-4533-A2D6-B7BC123BD92B}" type="slidenum">
              <a:rPr lang="cs-CZ"/>
              <a:pPr/>
              <a:t>‹#›</a:t>
            </a:fld>
            <a:endParaRPr lang="cs-CZ"/>
          </a:p>
        </p:txBody>
      </p:sp>
    </p:spTree>
    <p:extLst>
      <p:ext uri="{BB962C8B-B14F-4D97-AF65-F5344CB8AC3E}">
        <p14:creationId xmlns="" xmlns:p14="http://schemas.microsoft.com/office/powerpoint/2010/main" val="2356609981"/>
      </p:ext>
    </p:extLst>
  </p:cSld>
  <p:clrMapOvr>
    <a:masterClrMapping/>
  </p:clrMapOvr>
  <p:transition>
    <p:push/>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90500"/>
            <a:ext cx="1752600" cy="582930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1524000" y="190500"/>
            <a:ext cx="5105400" cy="58293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F799309E-7CE7-43E1-9F59-EC0862BE487C}" type="slidenum">
              <a:rPr lang="cs-CZ"/>
              <a:pPr/>
              <a:t>‹#›</a:t>
            </a:fld>
            <a:endParaRPr lang="cs-CZ"/>
          </a:p>
        </p:txBody>
      </p:sp>
    </p:spTree>
    <p:extLst>
      <p:ext uri="{BB962C8B-B14F-4D97-AF65-F5344CB8AC3E}">
        <p14:creationId xmlns="" xmlns:p14="http://schemas.microsoft.com/office/powerpoint/2010/main" val="2018440111"/>
      </p:ext>
    </p:extLst>
  </p:cSld>
  <p:clrMapOvr>
    <a:masterClrMapping/>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7FCC7ED0-B525-4251-B2CC-D142254DE348}" type="slidenum">
              <a:rPr lang="cs-CZ"/>
              <a:pPr/>
              <a:t>‹#›</a:t>
            </a:fld>
            <a:endParaRPr lang="cs-CZ"/>
          </a:p>
        </p:txBody>
      </p:sp>
    </p:spTree>
    <p:extLst>
      <p:ext uri="{BB962C8B-B14F-4D97-AF65-F5344CB8AC3E}">
        <p14:creationId xmlns="" xmlns:p14="http://schemas.microsoft.com/office/powerpoint/2010/main" val="1150855650"/>
      </p:ext>
    </p:extLst>
  </p:cSld>
  <p:clrMapOvr>
    <a:masterClrMapping/>
  </p:clrMapOvr>
  <p:transitio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445154CD-B03C-4340-AE38-D9774CBBE849}" type="slidenum">
              <a:rPr lang="cs-CZ"/>
              <a:pPr/>
              <a:t>‹#›</a:t>
            </a:fld>
            <a:endParaRPr lang="cs-CZ"/>
          </a:p>
        </p:txBody>
      </p:sp>
    </p:spTree>
    <p:extLst>
      <p:ext uri="{BB962C8B-B14F-4D97-AF65-F5344CB8AC3E}">
        <p14:creationId xmlns="" xmlns:p14="http://schemas.microsoft.com/office/powerpoint/2010/main" val="1531102028"/>
      </p:ext>
    </p:extLst>
  </p:cSld>
  <p:clrMapOvr>
    <a:masterClrMapping/>
  </p:clrMapOvr>
  <p:transitio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E5C95B21-2D3F-480F-8E4C-8D1FC9CC9EEB}" type="slidenum">
              <a:rPr lang="cs-CZ"/>
              <a:pPr/>
              <a:t>‹#›</a:t>
            </a:fld>
            <a:endParaRPr lang="cs-CZ"/>
          </a:p>
        </p:txBody>
      </p:sp>
    </p:spTree>
    <p:extLst>
      <p:ext uri="{BB962C8B-B14F-4D97-AF65-F5344CB8AC3E}">
        <p14:creationId xmlns="" xmlns:p14="http://schemas.microsoft.com/office/powerpoint/2010/main" val="3530476551"/>
      </p:ext>
    </p:extLst>
  </p:cSld>
  <p:clrMapOvr>
    <a:masterClrMapping/>
  </p:clrMapOvr>
  <p:transitio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E9B27908-0DF6-4115-95B0-EA74DC414DA3}" type="slidenum">
              <a:rPr lang="cs-CZ"/>
              <a:pPr/>
              <a:t>‹#›</a:t>
            </a:fld>
            <a:endParaRPr lang="cs-CZ"/>
          </a:p>
        </p:txBody>
      </p:sp>
    </p:spTree>
    <p:extLst>
      <p:ext uri="{BB962C8B-B14F-4D97-AF65-F5344CB8AC3E}">
        <p14:creationId xmlns="" xmlns:p14="http://schemas.microsoft.com/office/powerpoint/2010/main" val="3643835542"/>
      </p:ext>
    </p:extLst>
  </p:cSld>
  <p:clrMapOvr>
    <a:masterClrMapping/>
  </p:clrMapOvr>
  <p:transitio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781026A7-9FAC-4058-B15E-CE053155D827}" type="slidenum">
              <a:rPr lang="cs-CZ"/>
              <a:pPr/>
              <a:t>‹#›</a:t>
            </a:fld>
            <a:endParaRPr lang="cs-CZ"/>
          </a:p>
        </p:txBody>
      </p:sp>
    </p:spTree>
    <p:extLst>
      <p:ext uri="{BB962C8B-B14F-4D97-AF65-F5344CB8AC3E}">
        <p14:creationId xmlns="" xmlns:p14="http://schemas.microsoft.com/office/powerpoint/2010/main" val="783384908"/>
      </p:ext>
    </p:extLst>
  </p:cSld>
  <p:clrMapOvr>
    <a:masterClrMapping/>
  </p:clrMapOvr>
  <p:transitio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4D5D1AAD-CED7-4412-8A0A-2A007292C683}" type="slidenum">
              <a:rPr lang="cs-CZ"/>
              <a:pPr/>
              <a:t>‹#›</a:t>
            </a:fld>
            <a:endParaRPr lang="cs-CZ"/>
          </a:p>
        </p:txBody>
      </p:sp>
    </p:spTree>
    <p:extLst>
      <p:ext uri="{BB962C8B-B14F-4D97-AF65-F5344CB8AC3E}">
        <p14:creationId xmlns="" xmlns:p14="http://schemas.microsoft.com/office/powerpoint/2010/main" val="1138608547"/>
      </p:ext>
    </p:extLst>
  </p:cSld>
  <p:clrMapOvr>
    <a:masterClrMapping/>
  </p:clrMapOvr>
  <p:transitio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0861888F-9BC4-4331-A3AB-BC4BC39ED291}" type="slidenum">
              <a:rPr lang="cs-CZ"/>
              <a:pPr/>
              <a:t>‹#›</a:t>
            </a:fld>
            <a:endParaRPr lang="cs-CZ"/>
          </a:p>
        </p:txBody>
      </p:sp>
    </p:spTree>
    <p:extLst>
      <p:ext uri="{BB962C8B-B14F-4D97-AF65-F5344CB8AC3E}">
        <p14:creationId xmlns="" xmlns:p14="http://schemas.microsoft.com/office/powerpoint/2010/main" val="479296783"/>
      </p:ext>
    </p:extLst>
  </p:cSld>
  <p:clrMapOvr>
    <a:masterClrMapping/>
  </p:clrMapOvr>
  <p:transition>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B73E5D7-6190-4A84-A8AE-FFDB7E7D80C1}"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push/>
  </p:transition>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bwMode="auto">
          <a:xfrm>
            <a:off x="1524000" y="190500"/>
            <a:ext cx="7010400" cy="1527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47459" name="Rectangle 3"/>
          <p:cNvSpPr>
            <a:spLocks noGrp="1" noChangeArrowheads="1"/>
          </p:cNvSpPr>
          <p:nvPr>
            <p:ph type="body" idx="1"/>
          </p:nvPr>
        </p:nvSpPr>
        <p:spPr bwMode="auto">
          <a:xfrm>
            <a:off x="1524000" y="1905000"/>
            <a:ext cx="7010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47460"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endParaRPr lang="cs-CZ"/>
          </a:p>
        </p:txBody>
      </p:sp>
      <p:sp>
        <p:nvSpPr>
          <p:cNvPr id="147461"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cs-CZ"/>
          </a:p>
        </p:txBody>
      </p:sp>
      <p:sp>
        <p:nvSpPr>
          <p:cNvPr id="147462"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E7C678BF-E66C-432F-B7B9-9BB8458C7B29}" type="slidenum">
              <a:rPr lang="cs-CZ"/>
              <a:pPr/>
              <a:t>‹#›</a:t>
            </a:fld>
            <a:endParaRPr lang="cs-CZ"/>
          </a:p>
        </p:txBody>
      </p:sp>
      <p:sp>
        <p:nvSpPr>
          <p:cNvPr id="147463"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47464" name="Oval 8"/>
          <p:cNvSpPr>
            <a:spLocks noChangeArrowheads="1"/>
          </p:cNvSpPr>
          <p:nvPr/>
        </p:nvSpPr>
        <p:spPr bwMode="auto">
          <a:xfrm>
            <a:off x="152400" y="838200"/>
            <a:ext cx="228600" cy="228600"/>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147465" name="Oval 9"/>
          <p:cNvSpPr>
            <a:spLocks noChangeArrowheads="1"/>
          </p:cNvSpPr>
          <p:nvPr/>
        </p:nvSpPr>
        <p:spPr bwMode="auto">
          <a:xfrm>
            <a:off x="539750" y="838200"/>
            <a:ext cx="228600" cy="228600"/>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147466" name="Oval 10"/>
          <p:cNvSpPr>
            <a:spLocks noChangeArrowheads="1"/>
          </p:cNvSpPr>
          <p:nvPr/>
        </p:nvSpPr>
        <p:spPr bwMode="auto">
          <a:xfrm>
            <a:off x="927100" y="838200"/>
            <a:ext cx="228600" cy="228600"/>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65"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ransition>
    <p:push/>
  </p:transition>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276600"/>
            <a:ext cx="7772400" cy="914400"/>
          </a:xfrm>
        </p:spPr>
        <p:txBody>
          <a:bodyPr/>
          <a:lstStyle/>
          <a:p>
            <a:r>
              <a:rPr lang="cs-CZ" sz="4800" b="1" dirty="0" smtClean="0">
                <a:effectLst>
                  <a:outerShdw blurRad="38100" dist="38100" dir="2700000" algn="tl">
                    <a:srgbClr val="000000"/>
                  </a:outerShdw>
                </a:effectLst>
              </a:rPr>
              <a:t>DESIGN A KONSTRUOVÁNÍ</a:t>
            </a:r>
            <a:endParaRPr lang="cs-CZ" sz="4800" b="1" dirty="0">
              <a:effectLst>
                <a:outerShdw blurRad="38100" dist="38100" dir="2700000" algn="tl">
                  <a:srgbClr val="000000"/>
                </a:outerShdw>
              </a:effectLst>
            </a:endParaRPr>
          </a:p>
        </p:txBody>
      </p:sp>
      <p:pic>
        <p:nvPicPr>
          <p:cNvPr id="4100" name="Picture 4"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52600" y="609600"/>
            <a:ext cx="5575300" cy="1217613"/>
          </a:xfrm>
          <a:prstGeom prst="rect">
            <a:avLst/>
          </a:prstGeom>
          <a:noFill/>
          <a:extLst>
            <a:ext uri="{909E8E84-426E-40DD-AFC4-6F175D3DCCD1}">
              <a14:hiddenFill xmlns="" xmlns:a14="http://schemas.microsoft.com/office/drawing/2010/main">
                <a:solidFill>
                  <a:srgbClr val="FFFFFF"/>
                </a:solidFill>
              </a14:hiddenFill>
            </a:ext>
          </a:extLst>
        </p:spPr>
      </p:pic>
      <p:sp>
        <p:nvSpPr>
          <p:cNvPr id="4103" name="Text Box 7"/>
          <p:cNvSpPr txBox="1">
            <a:spLocks noChangeArrowheads="1"/>
          </p:cNvSpPr>
          <p:nvPr/>
        </p:nvSpPr>
        <p:spPr bwMode="auto">
          <a:xfrm>
            <a:off x="9072563" y="4760913"/>
            <a:ext cx="184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endParaRPr lang="cs-CZ"/>
          </a:p>
        </p:txBody>
      </p:sp>
      <p:sp>
        <p:nvSpPr>
          <p:cNvPr id="4110" name="Text Box 14"/>
          <p:cNvSpPr txBox="1">
            <a:spLocks noChangeArrowheads="1"/>
          </p:cNvSpPr>
          <p:nvPr/>
        </p:nvSpPr>
        <p:spPr bwMode="auto">
          <a:xfrm>
            <a:off x="0" y="4572000"/>
            <a:ext cx="9144000" cy="923330"/>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cs-CZ" b="1" dirty="0" err="1" smtClean="0"/>
              <a:t>PČ</a:t>
            </a:r>
            <a:r>
              <a:rPr lang="cs-CZ" b="1" dirty="0" smtClean="0"/>
              <a:t>_096_Design </a:t>
            </a:r>
            <a:r>
              <a:rPr lang="cs-CZ" b="1" smtClean="0"/>
              <a:t>a </a:t>
            </a:r>
            <a:r>
              <a:rPr lang="cs-CZ" b="1" smtClean="0"/>
              <a:t>konstruování_Plasty</a:t>
            </a:r>
          </a:p>
          <a:p>
            <a:pPr algn="ctr"/>
            <a:r>
              <a:rPr lang="cs-CZ" b="1" smtClean="0"/>
              <a:t>Autor</a:t>
            </a:r>
            <a:r>
              <a:rPr lang="cs-CZ" b="1" dirty="0"/>
              <a:t>: Mgr. </a:t>
            </a:r>
            <a:r>
              <a:rPr lang="cs-CZ" b="1" dirty="0" smtClean="0"/>
              <a:t>Radomír Válek</a:t>
            </a:r>
            <a:endParaRPr lang="cs-CZ" dirty="0"/>
          </a:p>
          <a:p>
            <a:pPr algn="ctr"/>
            <a:r>
              <a:rPr lang="cs-CZ" dirty="0"/>
              <a:t>Škola: Základní škola </a:t>
            </a:r>
            <a:r>
              <a:rPr lang="cs-CZ" dirty="0" smtClean="0"/>
              <a:t>Velehrad, </a:t>
            </a:r>
            <a:r>
              <a:rPr lang="cs-CZ" dirty="0"/>
              <a:t>okres </a:t>
            </a:r>
            <a:r>
              <a:rPr lang="cs-CZ" dirty="0" smtClean="0"/>
              <a:t>Uherské Hradiště, </a:t>
            </a:r>
            <a:r>
              <a:rPr lang="cs-CZ" dirty="0"/>
              <a:t>příspěvková </a:t>
            </a:r>
            <a:r>
              <a:rPr lang="cs-CZ" dirty="0" smtClean="0"/>
              <a:t>organizace</a:t>
            </a:r>
            <a:endParaRPr lang="cs-CZ" dirty="0"/>
          </a:p>
        </p:txBody>
      </p:sp>
      <p:sp>
        <p:nvSpPr>
          <p:cNvPr id="4113" name="Text Box 17"/>
          <p:cNvSpPr txBox="1">
            <a:spLocks noChangeArrowheads="1"/>
          </p:cNvSpPr>
          <p:nvPr/>
        </p:nvSpPr>
        <p:spPr bwMode="auto">
          <a:xfrm>
            <a:off x="0" y="2057400"/>
            <a:ext cx="9144000" cy="823913"/>
          </a:xfrm>
          <a:prstGeom prst="rect">
            <a:avLst/>
          </a:prstGeom>
          <a:solidFill>
            <a:srgbClr val="FFFFFF"/>
          </a:soli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cs-CZ"/>
              <a:t>Registrační číslo projektu: CZ.1.07/1.1.38/02.0025</a:t>
            </a:r>
          </a:p>
          <a:p>
            <a:pPr algn="ctr"/>
            <a:r>
              <a:rPr lang="cs-CZ"/>
              <a:t>Název projektu: Modernizace výuky na ZŠ Slušovice, Fryšták, Kašava a Velehrad</a:t>
            </a:r>
          </a:p>
          <a:p>
            <a:pPr algn="ctr"/>
            <a:r>
              <a:rPr lang="cs-CZ" sz="1200"/>
              <a:t>Tento projekt je spolufinancován z Evropského sociálního fondu a státního rozpočtu České republiky.</a:t>
            </a:r>
          </a:p>
        </p:txBody>
      </p:sp>
    </p:spTree>
  </p:cSld>
  <p:clrMapOvr>
    <a:masterClrMapping/>
  </p:clrMapOvr>
  <p:transition>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3" name="TextovéPole 2"/>
          <p:cNvSpPr txBox="1"/>
          <p:nvPr/>
        </p:nvSpPr>
        <p:spPr>
          <a:xfrm>
            <a:off x="76200" y="609600"/>
            <a:ext cx="8915400" cy="4062651"/>
          </a:xfrm>
          <a:prstGeom prst="rect">
            <a:avLst/>
          </a:prstGeom>
          <a:noFill/>
        </p:spPr>
        <p:txBody>
          <a:bodyPr wrap="square" rtlCol="0">
            <a:spAutoFit/>
          </a:bodyPr>
          <a:lstStyle/>
          <a:p>
            <a:r>
              <a:rPr lang="cs-CZ" sz="2400" b="1" dirty="0" err="1">
                <a:solidFill>
                  <a:srgbClr val="FF0000"/>
                </a:solidFill>
              </a:rPr>
              <a:t>Polymethylmetakrylát</a:t>
            </a:r>
            <a:r>
              <a:rPr lang="cs-CZ" sz="2400" b="1" dirty="0"/>
              <a:t> </a:t>
            </a:r>
            <a:endParaRPr lang="cs-CZ" sz="2400" dirty="0"/>
          </a:p>
          <a:p>
            <a:r>
              <a:rPr lang="cs-CZ" sz="2400" dirty="0"/>
              <a:t>Nazývá se taky jako </a:t>
            </a:r>
            <a:r>
              <a:rPr lang="cs-CZ" sz="2400" dirty="0" err="1"/>
              <a:t>Plexi</a:t>
            </a:r>
            <a:r>
              <a:rPr lang="cs-CZ" sz="2400" dirty="0"/>
              <a:t> – organické sklo, objeveno roku 1927. Je lehký, netříštivý, stálý, propouští 90% světla</a:t>
            </a:r>
            <a:r>
              <a:rPr lang="cs-CZ" sz="2400" dirty="0" smtClean="0"/>
              <a:t>, Neodolává </a:t>
            </a:r>
            <a:r>
              <a:rPr lang="cs-CZ" sz="2400" dirty="0"/>
              <a:t>organickým rozpouštědlům, nad 120°C měkne, dá se svařovat, tvarovat, lepit, třískovitě obrábět, barvit, neodolává – benzínu, ketonům, esterům. Vyrábí se z něj tabule, trubky, profily, technické dílce. Používá se na kabiny, okna, kryty letadel, štíty, čočky, ortopedická chirurgie, stomatologie, modely, reklamy, elektrotechnika. Mnohdy se označuje jako </a:t>
            </a:r>
            <a:r>
              <a:rPr lang="cs-CZ" sz="2400" dirty="0" err="1"/>
              <a:t>Umaplex</a:t>
            </a:r>
            <a:r>
              <a:rPr lang="cs-CZ" sz="2400" dirty="0"/>
              <a:t>, </a:t>
            </a:r>
            <a:r>
              <a:rPr lang="cs-CZ" sz="2400" dirty="0" err="1"/>
              <a:t>Dentacyl</a:t>
            </a:r>
            <a:r>
              <a:rPr lang="cs-CZ" sz="2400" dirty="0"/>
              <a:t>, atd.</a:t>
            </a:r>
          </a:p>
          <a:p>
            <a:endParaRPr lang="cs-CZ" dirty="0"/>
          </a:p>
        </p:txBody>
      </p:sp>
    </p:spTree>
    <p:extLst>
      <p:ext uri="{BB962C8B-B14F-4D97-AF65-F5344CB8AC3E}">
        <p14:creationId xmlns="" xmlns:p14="http://schemas.microsoft.com/office/powerpoint/2010/main" val="38897618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228600" y="609600"/>
            <a:ext cx="8610600" cy="6001643"/>
          </a:xfrm>
          <a:prstGeom prst="rect">
            <a:avLst/>
          </a:prstGeom>
          <a:noFill/>
        </p:spPr>
        <p:txBody>
          <a:bodyPr wrap="square" rtlCol="0">
            <a:spAutoFit/>
          </a:bodyPr>
          <a:lstStyle/>
          <a:p>
            <a:pPr lvl="0"/>
            <a:r>
              <a:rPr lang="cs-CZ" sz="2400" dirty="0"/>
              <a:t>Plasty umělé</a:t>
            </a:r>
          </a:p>
          <a:p>
            <a:r>
              <a:rPr lang="cs-CZ" sz="2400" dirty="0"/>
              <a:t> </a:t>
            </a:r>
          </a:p>
          <a:p>
            <a:r>
              <a:rPr lang="cs-CZ" sz="2400" b="1" dirty="0" err="1">
                <a:solidFill>
                  <a:srgbClr val="FF0000"/>
                </a:solidFill>
              </a:rPr>
              <a:t>Polyethylén</a:t>
            </a:r>
            <a:r>
              <a:rPr lang="cs-CZ" sz="2400" b="1" dirty="0">
                <a:solidFill>
                  <a:srgbClr val="FF0000"/>
                </a:solidFill>
              </a:rPr>
              <a:t> </a:t>
            </a:r>
            <a:endParaRPr lang="cs-CZ" sz="2400" dirty="0">
              <a:solidFill>
                <a:srgbClr val="FF0000"/>
              </a:solidFill>
            </a:endParaRPr>
          </a:p>
          <a:p>
            <a:r>
              <a:rPr lang="cs-CZ" sz="2400" dirty="0" err="1"/>
              <a:t>Polyethylén</a:t>
            </a:r>
            <a:r>
              <a:rPr lang="cs-CZ" sz="2400" dirty="0"/>
              <a:t> je lehčí než voda, používá se v rozsahu teplot od -50°C do 85°C. Je výborným elektroizolačním materiálem a odolává většině chemikáliím. Pro jednoduché zpracování a výborné vlastnosti se dobře uplatňuje v nejrůznějších oblastech. Vyrábí se z něj desky a fólie. Používá se v obalové technice (balení potravin a spotřebního zboží). V domácnosti se používají </a:t>
            </a:r>
            <a:r>
              <a:rPr lang="cs-CZ" sz="2400" dirty="0" err="1"/>
              <a:t>polyethylénové</a:t>
            </a:r>
            <a:r>
              <a:rPr lang="cs-CZ" sz="2400" dirty="0"/>
              <a:t> nádoby, různé vaničky, apod. Nalezneme ho v součástkách chladniček a vysavačů, v rozhlasových a televizních přijímačích a jinde. Měkký </a:t>
            </a:r>
            <a:r>
              <a:rPr lang="cs-CZ" sz="2400" dirty="0" err="1"/>
              <a:t>polyethylén</a:t>
            </a:r>
            <a:r>
              <a:rPr lang="cs-CZ" sz="2400" dirty="0"/>
              <a:t> je ohebný i za mrazu, proto jej lze použít k výrobě různých hadic a potrubí.</a:t>
            </a:r>
          </a:p>
          <a:p>
            <a:r>
              <a:rPr lang="cs-CZ" sz="2400" dirty="0"/>
              <a:t> </a:t>
            </a:r>
          </a:p>
          <a:p>
            <a:endParaRPr lang="cs-CZ" sz="2400" dirty="0"/>
          </a:p>
        </p:txBody>
      </p:sp>
    </p:spTree>
    <p:extLst>
      <p:ext uri="{BB962C8B-B14F-4D97-AF65-F5344CB8AC3E}">
        <p14:creationId xmlns="" xmlns:p14="http://schemas.microsoft.com/office/powerpoint/2010/main" val="359375326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228600" y="609600"/>
            <a:ext cx="8610600" cy="3785652"/>
          </a:xfrm>
          <a:prstGeom prst="rect">
            <a:avLst/>
          </a:prstGeom>
          <a:noFill/>
        </p:spPr>
        <p:txBody>
          <a:bodyPr wrap="square" rtlCol="0">
            <a:spAutoFit/>
          </a:bodyPr>
          <a:lstStyle/>
          <a:p>
            <a:r>
              <a:rPr lang="cs-CZ" sz="2400" b="1" dirty="0">
                <a:solidFill>
                  <a:srgbClr val="FF0000"/>
                </a:solidFill>
              </a:rPr>
              <a:t>Polypropylen</a:t>
            </a:r>
            <a:endParaRPr lang="cs-CZ" sz="2400" dirty="0">
              <a:solidFill>
                <a:srgbClr val="FF0000"/>
              </a:solidFill>
            </a:endParaRPr>
          </a:p>
          <a:p>
            <a:r>
              <a:rPr lang="cs-CZ" sz="2400" dirty="0"/>
              <a:t>Vyroben roku 1957 v Itálii. Vyrábí se polymerací. Polymerace určuje vlastnosti. Je to jeden z nejlehčích plastů, je fyziologicky nezávadný, má výborné mechanické vlastnosti, povrch je tvrdý, má malou rázovou pevnost, špatně se lepí, dá se obrábět. Používá se v automobilovém a chemickém průmyslu a elektrotechnice (výlisky). Vyrábí se z něj hadice, injekční stříkačky, nádoby, hračky, obaly, izolace, trubky, rozvody, vlákna, filtry</a:t>
            </a:r>
            <a:r>
              <a:rPr lang="cs-CZ" sz="2400" dirty="0" smtClean="0"/>
              <a:t>.</a:t>
            </a:r>
          </a:p>
          <a:p>
            <a:endParaRPr lang="cs-CZ" sz="2400" dirty="0"/>
          </a:p>
        </p:txBody>
      </p:sp>
    </p:spTree>
    <p:extLst>
      <p:ext uri="{BB962C8B-B14F-4D97-AF65-F5344CB8AC3E}">
        <p14:creationId xmlns="" xmlns:p14="http://schemas.microsoft.com/office/powerpoint/2010/main" val="175453162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228600" y="609600"/>
            <a:ext cx="8610600" cy="4154984"/>
          </a:xfrm>
          <a:prstGeom prst="rect">
            <a:avLst/>
          </a:prstGeom>
          <a:noFill/>
        </p:spPr>
        <p:txBody>
          <a:bodyPr wrap="square" rtlCol="0">
            <a:spAutoFit/>
          </a:bodyPr>
          <a:lstStyle/>
          <a:p>
            <a:r>
              <a:rPr lang="cs-CZ" sz="2400" b="1" dirty="0">
                <a:solidFill>
                  <a:srgbClr val="FF0000"/>
                </a:solidFill>
              </a:rPr>
              <a:t>Polystyren</a:t>
            </a:r>
            <a:endParaRPr lang="cs-CZ" sz="2400" dirty="0">
              <a:solidFill>
                <a:srgbClr val="FF0000"/>
              </a:solidFill>
            </a:endParaRPr>
          </a:p>
          <a:p>
            <a:r>
              <a:rPr lang="cs-CZ" sz="2400" dirty="0"/>
              <a:t>Vyroben roku 1939 a jedná se o jeden z nejrozšířenějších plastů. Standardní – běžný polystyren – se hodí ke vstřikování – hračky, bižuterie, obaly, elektrotechnika. Houževnatý polystyrén – (+kaučuk) se používá pro mechanicky namáhané předměty a spotřební zboží. Chemicky odolný se používá pro chemický průmysl – ventilátory, vývěvy, akumulátory. Vlastností polystyrenu jsou – čirost, tvrdost, jedná se o křehký plast, při 140°C  se dá tvarovat dielektrikem, nulová nasákavost, dá se lepit, obrábět.</a:t>
            </a:r>
          </a:p>
          <a:p>
            <a:endParaRPr lang="cs-CZ" sz="2400" dirty="0"/>
          </a:p>
        </p:txBody>
      </p:sp>
    </p:spTree>
    <p:extLst>
      <p:ext uri="{BB962C8B-B14F-4D97-AF65-F5344CB8AC3E}">
        <p14:creationId xmlns="" xmlns:p14="http://schemas.microsoft.com/office/powerpoint/2010/main" val="347291430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152400" y="152400"/>
            <a:ext cx="8610600" cy="6001643"/>
          </a:xfrm>
          <a:prstGeom prst="rect">
            <a:avLst/>
          </a:prstGeom>
          <a:noFill/>
        </p:spPr>
        <p:txBody>
          <a:bodyPr wrap="square" rtlCol="0">
            <a:spAutoFit/>
          </a:bodyPr>
          <a:lstStyle/>
          <a:p>
            <a:r>
              <a:rPr lang="cs-CZ" sz="2400" b="1" dirty="0" err="1">
                <a:solidFill>
                  <a:srgbClr val="FF0000"/>
                </a:solidFill>
              </a:rPr>
              <a:t>Polyvinilacetát</a:t>
            </a:r>
            <a:endParaRPr lang="cs-CZ" sz="2400" dirty="0">
              <a:solidFill>
                <a:srgbClr val="FF0000"/>
              </a:solidFill>
            </a:endParaRPr>
          </a:p>
          <a:p>
            <a:r>
              <a:rPr lang="cs-CZ" sz="2400" dirty="0"/>
              <a:t>Objeven v letech 1912-1924. K výrobě se používá acetylén, kyselina octová a vinyl alkohol. Vlastnosti – je měkké, kaučukovité až beztvaré hmoty, amorfní vlastnosti závisí na teplotě, výborné </a:t>
            </a:r>
            <a:r>
              <a:rPr lang="cs-CZ" sz="2400" dirty="0" err="1"/>
              <a:t>adhezivo</a:t>
            </a:r>
            <a:r>
              <a:rPr lang="cs-CZ" sz="2400" dirty="0"/>
              <a:t> ke dřevu, kovu, málo odolává kyselinám a horké vodě. Používá se do cementových směsí, lepení dřeva, papíru, kůže, výroba nátěrů, lepidel (dřevo, papír, dlaždice, textil), atd</a:t>
            </a:r>
            <a:r>
              <a:rPr lang="cs-CZ" sz="2400" dirty="0" smtClean="0"/>
              <a:t>.</a:t>
            </a:r>
            <a:endParaRPr lang="cs-CZ" sz="2400" dirty="0"/>
          </a:p>
          <a:p>
            <a:r>
              <a:rPr lang="cs-CZ" sz="2400" b="1" dirty="0" err="1">
                <a:solidFill>
                  <a:srgbClr val="FF0000"/>
                </a:solidFill>
              </a:rPr>
              <a:t>Polyvinylalkohol</a:t>
            </a:r>
            <a:endParaRPr lang="cs-CZ" sz="2400" dirty="0">
              <a:solidFill>
                <a:srgbClr val="FF0000"/>
              </a:solidFill>
            </a:endParaRPr>
          </a:p>
          <a:p>
            <a:r>
              <a:rPr lang="cs-CZ" sz="2400" dirty="0"/>
              <a:t>Vyrábí se hydrolýzou </a:t>
            </a:r>
            <a:r>
              <a:rPr lang="cs-CZ" sz="2400" dirty="0" err="1"/>
              <a:t>polyvinilacetátu</a:t>
            </a:r>
            <a:r>
              <a:rPr lang="cs-CZ" sz="2400" dirty="0"/>
              <a:t>. Jako prášek je rozpustný ve vodě, není odolní proti kyselinám a zásadám, zlepšuje vlastnosti inkoustů a tuží. Používá se na vytlačované výrobky (trubky, hadice pro pohonné hmoty), vlákna, lepidla, apretační činidla, tuže, inkousty, zahušťování potravin, kosmetika (krémy), vypalovací laky. Je znám i pod těmito značkami</a:t>
            </a:r>
            <a:r>
              <a:rPr lang="cs-CZ" sz="2400" dirty="0" smtClean="0"/>
              <a:t>: </a:t>
            </a:r>
            <a:r>
              <a:rPr lang="cs-CZ" sz="2400" dirty="0" err="1" smtClean="0"/>
              <a:t>Dispercol</a:t>
            </a:r>
            <a:r>
              <a:rPr lang="cs-CZ" sz="2400" dirty="0"/>
              <a:t>, </a:t>
            </a:r>
            <a:r>
              <a:rPr lang="cs-CZ" sz="2400" dirty="0" err="1"/>
              <a:t>Umacol</a:t>
            </a:r>
            <a:r>
              <a:rPr lang="cs-CZ" sz="2400" dirty="0"/>
              <a:t>.</a:t>
            </a:r>
          </a:p>
        </p:txBody>
      </p:sp>
    </p:spTree>
    <p:extLst>
      <p:ext uri="{BB962C8B-B14F-4D97-AF65-F5344CB8AC3E}">
        <p14:creationId xmlns="" xmlns:p14="http://schemas.microsoft.com/office/powerpoint/2010/main" val="392527475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152400" y="152400"/>
            <a:ext cx="8610600" cy="5632311"/>
          </a:xfrm>
          <a:prstGeom prst="rect">
            <a:avLst/>
          </a:prstGeom>
          <a:noFill/>
        </p:spPr>
        <p:txBody>
          <a:bodyPr wrap="square" rtlCol="0">
            <a:spAutoFit/>
          </a:bodyPr>
          <a:lstStyle/>
          <a:p>
            <a:r>
              <a:rPr lang="cs-CZ" sz="2400" b="1" dirty="0">
                <a:solidFill>
                  <a:srgbClr val="FF0000"/>
                </a:solidFill>
              </a:rPr>
              <a:t>PVC (Polyvinylchlorid)</a:t>
            </a:r>
            <a:endParaRPr lang="cs-CZ" sz="2400" dirty="0">
              <a:solidFill>
                <a:srgbClr val="FF0000"/>
              </a:solidFill>
            </a:endParaRPr>
          </a:p>
          <a:p>
            <a:r>
              <a:rPr lang="cs-CZ" sz="2400" dirty="0"/>
              <a:t>Roku 1893 je začal používat Renault. Prakticky se však používá až od roku 1930 – velký rozmach za druhé světové války. Jedná se termoplastický polymer, bílý prášek – perličky, ve vodě nerozpustný, odolný vůči chemikáliím, působením organických rozpouštědel bobtná, do 45°C tepelně stálý, krátkodobě do 60°C měkne, při 150°C se dá tvarovat, nehořlavý – hoří pouze v přímém </a:t>
            </a:r>
            <a:r>
              <a:rPr lang="cs-CZ" sz="2400" dirty="0" err="1"/>
              <a:t>plameni</a:t>
            </a:r>
            <a:r>
              <a:rPr lang="cs-CZ" sz="2400" dirty="0"/>
              <a:t>, fyziologicky nenáročný a nezávadný. PVC se nezpracovává samotně, přidávají se k němu látky zlepšující jeho vlastnosti, jako např. změkčovadla, pigmenty, stabilizátory, maziva, plniva. Zpracovává se jako Novodur – tvrdý neměkčený PVC – výroba fólií, desek (válcování) trubky, profily (vytlačovací stroje), výroba technických dílů (přetlačování), třískovitě se obrábí, svařuje, lepí (např. L-20). </a:t>
            </a:r>
          </a:p>
        </p:txBody>
      </p:sp>
    </p:spTree>
    <p:extLst>
      <p:ext uri="{BB962C8B-B14F-4D97-AF65-F5344CB8AC3E}">
        <p14:creationId xmlns="" xmlns:p14="http://schemas.microsoft.com/office/powerpoint/2010/main" val="362471349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152400" y="152400"/>
            <a:ext cx="8610600" cy="2677656"/>
          </a:xfrm>
          <a:prstGeom prst="rect">
            <a:avLst/>
          </a:prstGeom>
          <a:noFill/>
        </p:spPr>
        <p:txBody>
          <a:bodyPr wrap="square" rtlCol="0">
            <a:spAutoFit/>
          </a:bodyPr>
          <a:lstStyle/>
          <a:p>
            <a:r>
              <a:rPr lang="cs-CZ" sz="2400" dirty="0"/>
              <a:t>Dále pak jako Novoplast – měkčený PVC – polotuhé elastické výrobky, vyrábí se z něj umělé kůže, míče, hračky, rukavice. PVC se používá v chemickém průmyslu (vykládání nádob), elektrotechnice (izolace kabelů), stavebnictví (krytí podlah), dopravní pásy, gramodesky, těsnění, plastické kůže, pláštěnky, oděvní fólie, uzávěry lahví, trubky, </a:t>
            </a:r>
            <a:r>
              <a:rPr lang="cs-CZ" sz="2400" dirty="0" err="1"/>
              <a:t>instalateřina</a:t>
            </a:r>
            <a:r>
              <a:rPr lang="cs-CZ" sz="2400" dirty="0"/>
              <a:t>, hračky. Značí se jako </a:t>
            </a:r>
            <a:r>
              <a:rPr lang="cs-CZ" sz="2400" dirty="0" err="1"/>
              <a:t>PVC,Igelit</a:t>
            </a:r>
            <a:r>
              <a:rPr lang="cs-CZ" sz="2400" dirty="0"/>
              <a:t> apod.</a:t>
            </a:r>
          </a:p>
        </p:txBody>
      </p:sp>
    </p:spTree>
    <p:extLst>
      <p:ext uri="{BB962C8B-B14F-4D97-AF65-F5344CB8AC3E}">
        <p14:creationId xmlns="" xmlns:p14="http://schemas.microsoft.com/office/powerpoint/2010/main" val="188816621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152400" y="152400"/>
            <a:ext cx="8610600" cy="4154984"/>
          </a:xfrm>
          <a:prstGeom prst="rect">
            <a:avLst/>
          </a:prstGeom>
          <a:noFill/>
        </p:spPr>
        <p:txBody>
          <a:bodyPr wrap="square" rtlCol="0">
            <a:spAutoFit/>
          </a:bodyPr>
          <a:lstStyle/>
          <a:p>
            <a:r>
              <a:rPr lang="cs-CZ" sz="2400" b="1" dirty="0" err="1">
                <a:solidFill>
                  <a:srgbClr val="FF0000"/>
                </a:solidFill>
              </a:rPr>
              <a:t>Polyvinylfluorid</a:t>
            </a:r>
            <a:endParaRPr lang="cs-CZ" sz="2400" dirty="0">
              <a:solidFill>
                <a:srgbClr val="FF0000"/>
              </a:solidFill>
            </a:endParaRPr>
          </a:p>
          <a:p>
            <a:r>
              <a:rPr lang="cs-CZ" sz="2400" dirty="0"/>
              <a:t>Jedná se o šedobílý termoplast voskovitého omaku, má mimořádné fyzikální vlastnosti, dá se používat v rozmezí -200°C až +250°C, malý koeficient tření (použití pro využití samomazných ložisek), odolává chemikáliím, chemicky stálý, fyziologicky nezávadný, nad 250°C se rozkládá za vzniku velmi jedovatých látek. Zpracovává se velmi obtížně. Vyrábí se z něj tyče, trubky, profily, válcováním se vyrábí fólie, stříkáním nebo máčením ochrana povrchu materiálů. Používá se v kosmonautice, elektrotechnice, v chemickém průmyslu, strojírenství (ložiska). Označuje se také jako Teflon.</a:t>
            </a:r>
          </a:p>
        </p:txBody>
      </p:sp>
    </p:spTree>
    <p:extLst>
      <p:ext uri="{BB962C8B-B14F-4D97-AF65-F5344CB8AC3E}">
        <p14:creationId xmlns="" xmlns:p14="http://schemas.microsoft.com/office/powerpoint/2010/main" val="151544034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152400" y="152400"/>
            <a:ext cx="8610600" cy="3416320"/>
          </a:xfrm>
          <a:prstGeom prst="rect">
            <a:avLst/>
          </a:prstGeom>
          <a:noFill/>
        </p:spPr>
        <p:txBody>
          <a:bodyPr wrap="square" rtlCol="0">
            <a:spAutoFit/>
          </a:bodyPr>
          <a:lstStyle/>
          <a:p>
            <a:r>
              <a:rPr lang="cs-CZ" sz="2400" dirty="0">
                <a:solidFill>
                  <a:srgbClr val="FF0000"/>
                </a:solidFill>
              </a:rPr>
              <a:t>PLASTY</a:t>
            </a:r>
            <a:r>
              <a:rPr lang="cs-CZ" sz="2400" dirty="0"/>
              <a:t> jsou většinou označovány zkratkami (PVC – </a:t>
            </a:r>
            <a:r>
              <a:rPr lang="cs-CZ" sz="2400" dirty="0" err="1"/>
              <a:t>polvinylchlorid</a:t>
            </a:r>
            <a:r>
              <a:rPr lang="cs-CZ" sz="2400" dirty="0"/>
              <a:t>, PP - polypropylen, PS – polystyren, …) nebo číselnými kódy (1 – </a:t>
            </a:r>
            <a:r>
              <a:rPr lang="cs-CZ" sz="2400" dirty="0" err="1"/>
              <a:t>polyethylenreftalát</a:t>
            </a:r>
            <a:r>
              <a:rPr lang="cs-CZ" sz="2400" dirty="0"/>
              <a:t>, 2 – </a:t>
            </a:r>
            <a:r>
              <a:rPr lang="cs-CZ" sz="2400" dirty="0" err="1"/>
              <a:t>vysokohustotní</a:t>
            </a:r>
            <a:r>
              <a:rPr lang="cs-CZ" sz="2400" dirty="0"/>
              <a:t> </a:t>
            </a:r>
            <a:r>
              <a:rPr lang="cs-CZ" sz="2400" dirty="0" err="1"/>
              <a:t>polyethylen</a:t>
            </a:r>
            <a:r>
              <a:rPr lang="cs-CZ" sz="2400" dirty="0"/>
              <a:t>, 6 – polystyren …).</a:t>
            </a:r>
          </a:p>
          <a:p>
            <a:r>
              <a:rPr lang="cs-CZ" sz="2400" dirty="0"/>
              <a:t>Vyhnout bychom se měli plastům, které obsahují chlor (např. PVC). Při jeho zpracovávání nebo spalování se uvolňují sloučeniny chloru, které negativně ovlivňují zdraví člověka a ostatních organismů. Z PVC se vyrábějí linolea, v obalech PVC jsou baleny nápoje a další potraviny.</a:t>
            </a:r>
          </a:p>
        </p:txBody>
      </p:sp>
    </p:spTree>
    <p:extLst>
      <p:ext uri="{BB962C8B-B14F-4D97-AF65-F5344CB8AC3E}">
        <p14:creationId xmlns="" xmlns:p14="http://schemas.microsoft.com/office/powerpoint/2010/main" val="272658584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152400" y="152400"/>
            <a:ext cx="8610600" cy="4154984"/>
          </a:xfrm>
          <a:prstGeom prst="rect">
            <a:avLst/>
          </a:prstGeom>
          <a:noFill/>
        </p:spPr>
        <p:txBody>
          <a:bodyPr wrap="square" rtlCol="0">
            <a:spAutoFit/>
          </a:bodyPr>
          <a:lstStyle/>
          <a:p>
            <a:r>
              <a:rPr lang="cs-CZ" sz="2400" u="sng" dirty="0" smtClean="0"/>
              <a:t>ZÁVĚR</a:t>
            </a:r>
            <a:endParaRPr lang="cs-CZ" sz="2400" dirty="0"/>
          </a:p>
          <a:p>
            <a:r>
              <a:rPr lang="cs-CZ" sz="2400" dirty="0"/>
              <a:t>Předností a hlavně problémem jsou jejich dlouhodobá životnost a „nezničitelnost“. S tímto problémem souvisí i ten fakt, „proč se používají na obaly, které se po chvíli vyhodí?!“</a:t>
            </a:r>
          </a:p>
          <a:p>
            <a:r>
              <a:rPr lang="cs-CZ" sz="2400" dirty="0"/>
              <a:t>Hromadí se na skládkách, kde budou dlouhá desetiletí zatěžovat naši přírodu, okolí obcí a měst. Vyhnout se v dnešní době plastovým obalům je velmi nesnadné, ale musíme se o to alespoň  pokusit!!!</a:t>
            </a:r>
          </a:p>
          <a:p>
            <a:r>
              <a:rPr lang="cs-CZ" sz="2400" dirty="0"/>
              <a:t>Odpady výrazně ohrožují přírodu. Zdá se neuvěřitelné, že i když většina lidí určuje odpadky za jeden z ústředních problémů ochrany přírody, lidé je nepřestávají </a:t>
            </a:r>
            <a:r>
              <a:rPr lang="cs-CZ" sz="2400" dirty="0" smtClean="0"/>
              <a:t>odhazovat!</a:t>
            </a:r>
            <a:endParaRPr lang="cs-CZ" sz="2400" dirty="0"/>
          </a:p>
        </p:txBody>
      </p:sp>
    </p:spTree>
    <p:extLst>
      <p:ext uri="{BB962C8B-B14F-4D97-AF65-F5344CB8AC3E}">
        <p14:creationId xmlns="" xmlns:p14="http://schemas.microsoft.com/office/powerpoint/2010/main" val="394060146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p:txBody>
          <a:bodyPr/>
          <a:lstStyle/>
          <a:p>
            <a:r>
              <a:rPr lang="cs-CZ" sz="4800" b="1">
                <a:effectLst>
                  <a:outerShdw blurRad="38100" dist="38100" dir="2700000" algn="tl">
                    <a:srgbClr val="000000"/>
                  </a:outerShdw>
                </a:effectLst>
              </a:rPr>
              <a:t>Anotace:</a:t>
            </a:r>
          </a:p>
        </p:txBody>
      </p:sp>
      <p:pic>
        <p:nvPicPr>
          <p:cNvPr id="90115" name="Picture 3"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52600" y="609600"/>
            <a:ext cx="5575300" cy="1217613"/>
          </a:xfrm>
          <a:prstGeom prst="rect">
            <a:avLst/>
          </a:prstGeom>
          <a:noFill/>
          <a:extLst>
            <a:ext uri="{909E8E84-426E-40DD-AFC4-6F175D3DCCD1}">
              <a14:hiddenFill xmlns="" xmlns:a14="http://schemas.microsoft.com/office/drawing/2010/main">
                <a:solidFill>
                  <a:srgbClr val="FFFFFF"/>
                </a:solidFill>
              </a14:hiddenFill>
            </a:ext>
          </a:extLst>
        </p:spPr>
      </p:pic>
      <p:sp>
        <p:nvSpPr>
          <p:cNvPr id="90116" name="Text Box 4"/>
          <p:cNvSpPr txBox="1">
            <a:spLocks noChangeArrowheads="1"/>
          </p:cNvSpPr>
          <p:nvPr/>
        </p:nvSpPr>
        <p:spPr bwMode="auto">
          <a:xfrm>
            <a:off x="9072563" y="4760913"/>
            <a:ext cx="184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endParaRPr lang="cs-CZ"/>
          </a:p>
        </p:txBody>
      </p:sp>
      <p:sp>
        <p:nvSpPr>
          <p:cNvPr id="90117" name="Text Box 5"/>
          <p:cNvSpPr txBox="1">
            <a:spLocks noChangeArrowheads="1"/>
          </p:cNvSpPr>
          <p:nvPr/>
        </p:nvSpPr>
        <p:spPr bwMode="auto">
          <a:xfrm>
            <a:off x="0" y="3505200"/>
            <a:ext cx="9144000" cy="1477328"/>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738000" rIns="738000">
            <a:spAutoFit/>
          </a:bodyPr>
          <a:lstStyle/>
          <a:p>
            <a:pPr>
              <a:buFont typeface="Wingdings" pitchFamily="2" charset="2"/>
              <a:buChar char="q"/>
            </a:pPr>
            <a:r>
              <a:rPr lang="cs-CZ" dirty="0" smtClean="0"/>
              <a:t> Digitální </a:t>
            </a:r>
            <a:r>
              <a:rPr lang="cs-CZ" dirty="0"/>
              <a:t>učební materiál je určen pro opakování, </a:t>
            </a:r>
            <a:r>
              <a:rPr lang="cs-CZ" dirty="0" smtClean="0"/>
              <a:t>upevňování, </a:t>
            </a:r>
            <a:r>
              <a:rPr lang="cs-CZ" dirty="0"/>
              <a:t>rozšiřování, </a:t>
            </a:r>
            <a:r>
              <a:rPr lang="cs-CZ" dirty="0" smtClean="0"/>
              <a:t>seznámení a procvičování znalostí o plastech</a:t>
            </a:r>
            <a:endParaRPr lang="cs-CZ" dirty="0"/>
          </a:p>
          <a:p>
            <a:pPr>
              <a:buFont typeface="Wingdings" pitchFamily="2" charset="2"/>
              <a:buChar char="q"/>
            </a:pPr>
            <a:r>
              <a:rPr lang="cs-CZ" dirty="0" smtClean="0"/>
              <a:t> Materiál </a:t>
            </a:r>
            <a:r>
              <a:rPr lang="cs-CZ" dirty="0"/>
              <a:t>rozvíjí, podporuje, prověřuje, </a:t>
            </a:r>
            <a:r>
              <a:rPr lang="cs-CZ" dirty="0" smtClean="0"/>
              <a:t>vysvětluje</a:t>
            </a:r>
            <a:r>
              <a:rPr lang="cs-CZ" dirty="0"/>
              <a:t> </a:t>
            </a:r>
            <a:r>
              <a:rPr lang="cs-CZ" dirty="0" smtClean="0"/>
              <a:t>znalosti o plastech </a:t>
            </a:r>
          </a:p>
          <a:p>
            <a:r>
              <a:rPr lang="cs-CZ" dirty="0"/>
              <a:t> </a:t>
            </a:r>
            <a:r>
              <a:rPr lang="cs-CZ" dirty="0" smtClean="0"/>
              <a:t>  a  možnosti použití plastů – jejich zpracování. </a:t>
            </a:r>
            <a:endParaRPr lang="cs-CZ" dirty="0"/>
          </a:p>
          <a:p>
            <a:pPr marL="285750" indent="-285750">
              <a:buFont typeface="Wingdings" pitchFamily="2" charset="2"/>
              <a:buChar char="q"/>
            </a:pPr>
            <a:r>
              <a:rPr lang="cs-CZ" dirty="0" smtClean="0"/>
              <a:t>Je </a:t>
            </a:r>
            <a:r>
              <a:rPr lang="cs-CZ" dirty="0"/>
              <a:t>určen pro </a:t>
            </a:r>
            <a:r>
              <a:rPr lang="cs-CZ" dirty="0" smtClean="0"/>
              <a:t>7. ročník pracovních činnosti</a:t>
            </a:r>
            <a:endParaRPr lang="cs-CZ" dirty="0"/>
          </a:p>
        </p:txBody>
      </p:sp>
    </p:spTree>
  </p:cSld>
  <p:clrMapOvr>
    <a:masterClrMapping/>
  </p:clrMapOvr>
  <p:transition>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152400" y="457200"/>
            <a:ext cx="8610600" cy="2308324"/>
          </a:xfrm>
          <a:prstGeom prst="rect">
            <a:avLst/>
          </a:prstGeom>
          <a:noFill/>
        </p:spPr>
        <p:txBody>
          <a:bodyPr wrap="square" rtlCol="0">
            <a:spAutoFit/>
          </a:bodyPr>
          <a:lstStyle/>
          <a:p>
            <a:r>
              <a:rPr lang="cs-CZ" sz="2400" u="sng" dirty="0"/>
              <a:t>Důležitá je recyklace plastů</a:t>
            </a:r>
            <a:r>
              <a:rPr lang="cs-CZ" sz="2400" dirty="0"/>
              <a:t> – opětovné využití materiálu z odpadu. S tímto problémem souvisí TŘÍDĚNÍ ODPADŮ. Plasty patří do ŽLUTÝCH NÁDOB . Čím více plastů se do nádob dostane, tím více si uchováme přírodu od odpadků – téměř nezničitelných a tím více nových výrobků z plastů vyrobíme.</a:t>
            </a:r>
          </a:p>
        </p:txBody>
      </p:sp>
    </p:spTree>
    <p:extLst>
      <p:ext uri="{BB962C8B-B14F-4D97-AF65-F5344CB8AC3E}">
        <p14:creationId xmlns="" xmlns:p14="http://schemas.microsoft.com/office/powerpoint/2010/main" val="123627187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1524000" y="881063"/>
            <a:ext cx="7010400" cy="836612"/>
          </a:xfrm>
        </p:spPr>
        <p:txBody>
          <a:bodyPr/>
          <a:lstStyle/>
          <a:p>
            <a:r>
              <a:rPr lang="cs-CZ" b="1" dirty="0" smtClean="0"/>
              <a:t>Použité zdroje:</a:t>
            </a:r>
            <a:endParaRPr lang="cs-CZ" b="1" dirty="0"/>
          </a:p>
        </p:txBody>
      </p:sp>
      <p:sp>
        <p:nvSpPr>
          <p:cNvPr id="161795" name="Rectangle 3"/>
          <p:cNvSpPr>
            <a:spLocks noGrp="1" noChangeArrowheads="1"/>
          </p:cNvSpPr>
          <p:nvPr>
            <p:ph type="body" idx="1"/>
          </p:nvPr>
        </p:nvSpPr>
        <p:spPr>
          <a:xfrm>
            <a:off x="1447800" y="1981200"/>
            <a:ext cx="7010400" cy="2286000"/>
          </a:xfrm>
        </p:spPr>
        <p:txBody>
          <a:bodyPr/>
          <a:lstStyle/>
          <a:p>
            <a:pPr>
              <a:buFont typeface="Wingdings" pitchFamily="2" charset="2"/>
              <a:buChar char="q"/>
            </a:pPr>
            <a:r>
              <a:rPr lang="en-US" sz="2000" dirty="0" err="1" smtClean="0"/>
              <a:t>Plast</a:t>
            </a:r>
            <a:r>
              <a:rPr lang="en-US" sz="2000" dirty="0" smtClean="0"/>
              <a:t>. In: </a:t>
            </a:r>
            <a:r>
              <a:rPr lang="en-US" sz="2000" i="1" dirty="0" smtClean="0"/>
              <a:t>Wikipedia: the free encyclopedia</a:t>
            </a:r>
            <a:r>
              <a:rPr lang="en-US" sz="2000" dirty="0" smtClean="0"/>
              <a:t> [online]. San Francisco (CA): Wikimedia Foundation, 2001-2012, 23.11.2012 [cit. 2012-12-01]. </a:t>
            </a:r>
            <a:r>
              <a:rPr lang="en-US" sz="2000" dirty="0" err="1" smtClean="0"/>
              <a:t>Dostupné</a:t>
            </a:r>
            <a:r>
              <a:rPr lang="en-US" sz="2000" dirty="0" smtClean="0"/>
              <a:t> z: http://cs.wikipedia.org/wiki/Plast </a:t>
            </a:r>
            <a:endParaRPr lang="cs-CZ" sz="2000" dirty="0"/>
          </a:p>
          <a:p>
            <a:pPr>
              <a:buFont typeface="Wingdings" pitchFamily="2" charset="2"/>
              <a:buChar char="q"/>
            </a:pPr>
            <a:endParaRPr lang="cs-CZ" sz="2000" i="1" dirty="0"/>
          </a:p>
        </p:txBody>
      </p:sp>
      <p:pic>
        <p:nvPicPr>
          <p:cNvPr id="161796" name="Picture 4"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14400" y="54387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219200" y="76200"/>
            <a:ext cx="7010400" cy="836613"/>
          </a:xfrm>
        </p:spPr>
        <p:txBody>
          <a:bodyPr/>
          <a:lstStyle/>
          <a:p>
            <a:r>
              <a:rPr lang="cs-CZ" sz="2400" b="1" dirty="0" smtClean="0">
                <a:solidFill>
                  <a:schemeClr val="tx1"/>
                </a:solidFill>
              </a:rPr>
              <a:t>1. HISTORIE PLASTŮ</a:t>
            </a:r>
            <a:endParaRPr lang="cs-CZ" sz="2400" b="1" dirty="0">
              <a:solidFill>
                <a:schemeClr val="tx1"/>
              </a:solidFill>
            </a:endParaRPr>
          </a:p>
        </p:txBody>
      </p:sp>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3" name="TextovéPole 2"/>
          <p:cNvSpPr txBox="1"/>
          <p:nvPr/>
        </p:nvSpPr>
        <p:spPr>
          <a:xfrm>
            <a:off x="152400" y="824925"/>
            <a:ext cx="8839200" cy="5262979"/>
          </a:xfrm>
          <a:prstGeom prst="rect">
            <a:avLst/>
          </a:prstGeom>
          <a:noFill/>
        </p:spPr>
        <p:txBody>
          <a:bodyPr wrap="square" rtlCol="0">
            <a:spAutoFit/>
          </a:bodyPr>
          <a:lstStyle/>
          <a:p>
            <a:r>
              <a:rPr lang="cs-CZ" sz="2400" dirty="0"/>
              <a:t>První plasty (dříve označované jako umělé hmoty) byly vyrobeny v polovině minulého století. </a:t>
            </a:r>
          </a:p>
          <a:p>
            <a:r>
              <a:rPr lang="cs-CZ" sz="2400" dirty="0"/>
              <a:t>Ale již v roce 1862 při konání světové průmyslové výstavy v Londýně byla pro laiky i odbornou veřejnost představena nová hmota, tvrdá jako rohovina, ale ohebná jako kůže</a:t>
            </a:r>
            <a:r>
              <a:rPr lang="cs-CZ" sz="2400" dirty="0" smtClean="0"/>
              <a:t>, která </a:t>
            </a:r>
            <a:r>
              <a:rPr lang="cs-CZ" sz="2400" dirty="0"/>
              <a:t>mohla být ohýbána, odlévána, lisována, barvena a řezána. Její vynálezce Angličan Alexander </a:t>
            </a:r>
            <a:r>
              <a:rPr lang="cs-CZ" sz="2400" dirty="0" err="1"/>
              <a:t>Parkes</a:t>
            </a:r>
            <a:r>
              <a:rPr lang="cs-CZ" sz="2400" dirty="0"/>
              <a:t> ji nazval  </a:t>
            </a:r>
            <a:r>
              <a:rPr lang="cs-CZ" sz="2400" dirty="0" smtClean="0">
                <a:solidFill>
                  <a:srgbClr val="FF0000"/>
                </a:solidFill>
              </a:rPr>
              <a:t>celuloid </a:t>
            </a:r>
            <a:r>
              <a:rPr lang="cs-CZ" sz="2400" dirty="0"/>
              <a:t>. Za tento vynález autor obdržel bronzovou medaili průmyslové výstavy. Celuloid se vyrábí z celulózy (celulóza tvoří stěny rostlinných buněk). Celuloid má dnes pro svou hořlavost velmi omezené použití. </a:t>
            </a:r>
            <a:endParaRPr lang="cs-CZ" sz="2400" dirty="0" smtClean="0"/>
          </a:p>
          <a:p>
            <a:r>
              <a:rPr lang="cs-CZ" sz="2400" dirty="0" smtClean="0"/>
              <a:t>V</a:t>
            </a:r>
            <a:r>
              <a:rPr lang="cs-CZ" sz="2400" dirty="0"/>
              <a:t> roce 1909 byla vyrobena další umělá hmota – </a:t>
            </a:r>
            <a:r>
              <a:rPr lang="cs-CZ" sz="2400" dirty="0">
                <a:solidFill>
                  <a:srgbClr val="FF0000"/>
                </a:solidFill>
              </a:rPr>
              <a:t>bakelit</a:t>
            </a:r>
            <a:r>
              <a:rPr lang="cs-CZ" sz="2400" dirty="0"/>
              <a:t>. Používá se dodnes v elektrotechnickém průmyslu (zásuvky), neboť je dobrým izolantem . </a:t>
            </a:r>
            <a:endParaRPr lang="cs-CZ"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4" name="TextovéPole 3"/>
          <p:cNvSpPr txBox="1"/>
          <p:nvPr/>
        </p:nvSpPr>
        <p:spPr>
          <a:xfrm>
            <a:off x="228600" y="381000"/>
            <a:ext cx="8763000" cy="5909310"/>
          </a:xfrm>
          <a:prstGeom prst="rect">
            <a:avLst/>
          </a:prstGeom>
          <a:noFill/>
        </p:spPr>
        <p:txBody>
          <a:bodyPr wrap="square" rtlCol="0">
            <a:spAutoFit/>
          </a:bodyPr>
          <a:lstStyle/>
          <a:p>
            <a:r>
              <a:rPr lang="cs-CZ" sz="2400" dirty="0"/>
              <a:t>V roce 1912 byla vynalezena další hmota – </a:t>
            </a:r>
            <a:r>
              <a:rPr lang="cs-CZ" sz="2400" dirty="0">
                <a:solidFill>
                  <a:srgbClr val="FF0000"/>
                </a:solidFill>
              </a:rPr>
              <a:t>PVC (polyvinylchlorid)</a:t>
            </a:r>
            <a:r>
              <a:rPr lang="cs-CZ" sz="2400" dirty="0"/>
              <a:t>, která měla úplně nové a do té doby nepoznané vlastnosti. </a:t>
            </a:r>
            <a:endParaRPr lang="cs-CZ" sz="2400" dirty="0" smtClean="0"/>
          </a:p>
          <a:p>
            <a:r>
              <a:rPr lang="cs-CZ" sz="2400" dirty="0" smtClean="0"/>
              <a:t>V</a:t>
            </a:r>
            <a:r>
              <a:rPr lang="cs-CZ" sz="2400" dirty="0"/>
              <a:t> roce 1930 bylo vyrobeno </a:t>
            </a:r>
            <a:r>
              <a:rPr lang="cs-CZ" sz="2400" dirty="0">
                <a:solidFill>
                  <a:srgbClr val="FF0000"/>
                </a:solidFill>
              </a:rPr>
              <a:t>organické sklo</a:t>
            </a:r>
            <a:r>
              <a:rPr lang="cs-CZ" sz="2400" dirty="0"/>
              <a:t>. Našlo uplatnění všude tam, kde obyčejné sklo nemohlo být použito pro svou tříštivost. </a:t>
            </a:r>
            <a:endParaRPr lang="cs-CZ" sz="2400" dirty="0" smtClean="0"/>
          </a:p>
          <a:p>
            <a:endParaRPr lang="cs-CZ" sz="2400" dirty="0" smtClean="0"/>
          </a:p>
          <a:p>
            <a:r>
              <a:rPr lang="cs-CZ" sz="2400" dirty="0" smtClean="0"/>
              <a:t>Největší </a:t>
            </a:r>
            <a:r>
              <a:rPr lang="cs-CZ" sz="2400" dirty="0"/>
              <a:t>rozmach výroby plastů nastal v roce 1945. Ačkoliv se s nimi počítalo původně jako s hmotami náhradními za materiály přírodní, začaly se používat trvale, neboť jejich vlastnosti daleko předčily vlastnosti materiálů přírodních. A tak plasty jsou dnes nenahraditelným materiálem téměř ve všech průmyslových oblastech. Najdeme je na tenisové pálce právě tak jako na povrchu kosmické rakety, který musí vyhovovat vysokým teplotám.</a:t>
            </a:r>
          </a:p>
          <a:p>
            <a:endParaRPr lang="cs-CZ" dirty="0"/>
          </a:p>
        </p:txBody>
      </p:sp>
    </p:spTree>
    <p:extLst>
      <p:ext uri="{BB962C8B-B14F-4D97-AF65-F5344CB8AC3E}">
        <p14:creationId xmlns="" xmlns:p14="http://schemas.microsoft.com/office/powerpoint/2010/main" val="244365353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228600" y="381000"/>
            <a:ext cx="8686800" cy="5262979"/>
          </a:xfrm>
          <a:prstGeom prst="rect">
            <a:avLst/>
          </a:prstGeom>
          <a:noFill/>
        </p:spPr>
        <p:txBody>
          <a:bodyPr wrap="square" rtlCol="0">
            <a:spAutoFit/>
          </a:bodyPr>
          <a:lstStyle/>
          <a:p>
            <a:pPr lvl="0"/>
            <a:r>
              <a:rPr lang="cs-CZ" sz="2400" u="sng" dirty="0" smtClean="0"/>
              <a:t>2. VLASTNOSTI </a:t>
            </a:r>
            <a:r>
              <a:rPr lang="cs-CZ" sz="2400" u="sng" dirty="0"/>
              <a:t>PLASTŮ </a:t>
            </a:r>
            <a:endParaRPr lang="cs-CZ" sz="2400" dirty="0"/>
          </a:p>
          <a:p>
            <a:r>
              <a:rPr lang="cs-CZ" sz="2400" dirty="0"/>
              <a:t> </a:t>
            </a:r>
          </a:p>
          <a:p>
            <a:r>
              <a:rPr lang="cs-CZ" sz="2400" dirty="0"/>
              <a:t>Většina kovů a dalších technických materiálů (krom dřeva) je těžších než voda. Většina plastů je 1,05x až 1,4x těžší než voda. Jsou to např. </a:t>
            </a:r>
            <a:r>
              <a:rPr lang="cs-CZ" sz="2400" b="1" dirty="0" err="1">
                <a:solidFill>
                  <a:srgbClr val="FF0000"/>
                </a:solidFill>
              </a:rPr>
              <a:t>polyethylen</a:t>
            </a:r>
            <a:r>
              <a:rPr lang="cs-CZ" sz="2400" b="1" dirty="0"/>
              <a:t> nebo lehčené plasty</a:t>
            </a:r>
            <a:r>
              <a:rPr lang="cs-CZ" sz="2400" dirty="0"/>
              <a:t>.</a:t>
            </a:r>
          </a:p>
          <a:p>
            <a:r>
              <a:rPr lang="cs-CZ" sz="2400" dirty="0"/>
              <a:t>Mnohé plasty vzdorují různým chemikáliím, vodě a povětrnostním vlivům. Stálost plastů v atmosférických podmínkách má však také své zápory. Volně pohozené obaly z plastů nebo jiné zbytky těchto hmot znečišťují životní prostředí, protože se plasty samy nerozkládají. Proto vědci pracují na výrobě takových obalů z plastů, které by se působením slunečního světla postupně rozpadávaly na prach. Ten by se činností půdních mikroorganismů měl přeměnit v látky, které rostliny mohou použít ke své výživě.</a:t>
            </a:r>
          </a:p>
        </p:txBody>
      </p:sp>
    </p:spTree>
    <p:extLst>
      <p:ext uri="{BB962C8B-B14F-4D97-AF65-F5344CB8AC3E}">
        <p14:creationId xmlns="" xmlns:p14="http://schemas.microsoft.com/office/powerpoint/2010/main" val="420824516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3" name="TextovéPole 2"/>
          <p:cNvSpPr txBox="1"/>
          <p:nvPr/>
        </p:nvSpPr>
        <p:spPr>
          <a:xfrm>
            <a:off x="152400" y="304800"/>
            <a:ext cx="8686800" cy="4524315"/>
          </a:xfrm>
          <a:prstGeom prst="rect">
            <a:avLst/>
          </a:prstGeom>
          <a:noFill/>
        </p:spPr>
        <p:txBody>
          <a:bodyPr wrap="square" rtlCol="0">
            <a:spAutoFit/>
          </a:bodyPr>
          <a:lstStyle/>
          <a:p>
            <a:pPr lvl="0"/>
            <a:r>
              <a:rPr lang="cs-CZ" sz="2400" u="sng" dirty="0" smtClean="0"/>
              <a:t>3. ZPRACOVÁNÍ </a:t>
            </a:r>
            <a:r>
              <a:rPr lang="cs-CZ" sz="2400" u="sng" dirty="0"/>
              <a:t>PLASTŮ</a:t>
            </a:r>
            <a:endParaRPr lang="cs-CZ" sz="2400" dirty="0"/>
          </a:p>
          <a:p>
            <a:r>
              <a:rPr lang="cs-CZ" sz="2400" dirty="0"/>
              <a:t> </a:t>
            </a:r>
          </a:p>
          <a:p>
            <a:r>
              <a:rPr lang="cs-CZ" sz="2400" dirty="0"/>
              <a:t>Plasty se v přírodě nevyskytují, vyrábějí se ve velkých průmyslových závodech složitým výrobním způsobem. Při vzniku jsou tekuté a dají se lehko formovat. V konečné podobě jsou pevné. Z plastů se pak dále vyrábějí hotové výrobky nebo polotovary, které se pak dále zpracovávají. Většinu plastů můžeme opracovávat obdobně jako dřevo. Snadno dosažitelné jsou </a:t>
            </a:r>
            <a:r>
              <a:rPr lang="cs-CZ" sz="2400" dirty="0">
                <a:solidFill>
                  <a:srgbClr val="FF0000"/>
                </a:solidFill>
              </a:rPr>
              <a:t>polystyrén</a:t>
            </a:r>
            <a:r>
              <a:rPr lang="cs-CZ" sz="2400" dirty="0"/>
              <a:t> a </a:t>
            </a:r>
            <a:r>
              <a:rPr lang="cs-CZ" sz="2400" dirty="0" err="1">
                <a:solidFill>
                  <a:srgbClr val="FF0000"/>
                </a:solidFill>
              </a:rPr>
              <a:t>polyethylén</a:t>
            </a:r>
            <a:r>
              <a:rPr lang="cs-CZ" sz="2400" dirty="0"/>
              <a:t>, z nichž můžeme vyrobit řadu věcí. V posledních desetiletích se ve velké míře používají na zateplení budov, na energetické snížení nároků nových i starších staveb.</a:t>
            </a:r>
          </a:p>
        </p:txBody>
      </p:sp>
    </p:spTree>
    <p:extLst>
      <p:ext uri="{BB962C8B-B14F-4D97-AF65-F5344CB8AC3E}">
        <p14:creationId xmlns="" xmlns:p14="http://schemas.microsoft.com/office/powerpoint/2010/main" val="345711403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299720" y="685800"/>
            <a:ext cx="8610600" cy="4524315"/>
          </a:xfrm>
          <a:prstGeom prst="rect">
            <a:avLst/>
          </a:prstGeom>
          <a:noFill/>
        </p:spPr>
        <p:txBody>
          <a:bodyPr wrap="square" rtlCol="0">
            <a:spAutoFit/>
          </a:bodyPr>
          <a:lstStyle/>
          <a:p>
            <a:pPr lvl="0"/>
            <a:r>
              <a:rPr lang="cs-CZ" sz="2400" u="sng" dirty="0" smtClean="0"/>
              <a:t>4. DRUHY </a:t>
            </a:r>
            <a:r>
              <a:rPr lang="cs-CZ" sz="2400" u="sng" dirty="0"/>
              <a:t>PLASTŮ A MOŽNOSTI VYUŽITÍ</a:t>
            </a:r>
            <a:endParaRPr lang="cs-CZ" sz="2400" dirty="0"/>
          </a:p>
          <a:p>
            <a:r>
              <a:rPr lang="cs-CZ" sz="2400" dirty="0"/>
              <a:t> </a:t>
            </a:r>
          </a:p>
          <a:p>
            <a:pPr lvl="0"/>
            <a:r>
              <a:rPr lang="cs-CZ" sz="2400" dirty="0"/>
              <a:t>Plasty přírodní</a:t>
            </a:r>
          </a:p>
          <a:p>
            <a:r>
              <a:rPr lang="cs-CZ" sz="2400" dirty="0"/>
              <a:t> </a:t>
            </a:r>
          </a:p>
          <a:p>
            <a:r>
              <a:rPr lang="cs-CZ" sz="2400" b="1" dirty="0" err="1">
                <a:solidFill>
                  <a:srgbClr val="FF0000"/>
                </a:solidFill>
              </a:rPr>
              <a:t>Vulkanfíbr</a:t>
            </a:r>
            <a:endParaRPr lang="cs-CZ" sz="2400" dirty="0">
              <a:solidFill>
                <a:srgbClr val="FF0000"/>
              </a:solidFill>
            </a:endParaRPr>
          </a:p>
          <a:p>
            <a:r>
              <a:rPr lang="cs-CZ" sz="2400" dirty="0"/>
              <a:t>Jeden z nejstarších plastů (1859). Vyrábí se z neklíženého papíru, který se impregnuje roztokem kyseliny sírové nebo chloridu zinečnatého. Vlastnosti: houževnatý materiál (</a:t>
            </a:r>
            <a:r>
              <a:rPr lang="cs-CZ" sz="2400" dirty="0" err="1"/>
              <a:t>šedý,červený,bílý</a:t>
            </a:r>
            <a:r>
              <a:rPr lang="cs-CZ" sz="2400" dirty="0"/>
              <a:t>), je hydroskopický </a:t>
            </a:r>
            <a:r>
              <a:rPr lang="cs-CZ" sz="2400" dirty="0" err="1"/>
              <a:t>elektroizolant</a:t>
            </a:r>
            <a:r>
              <a:rPr lang="cs-CZ" sz="2400" dirty="0"/>
              <a:t> – dá se lakovat, strojově obrábět, ohýbat za studena. Prodává se jako polotovar – desky, trubky, tyče, používá se v elektrotechnice, textilu a jako těsnění.</a:t>
            </a:r>
          </a:p>
        </p:txBody>
      </p:sp>
    </p:spTree>
    <p:extLst>
      <p:ext uri="{BB962C8B-B14F-4D97-AF65-F5344CB8AC3E}">
        <p14:creationId xmlns="" xmlns:p14="http://schemas.microsoft.com/office/powerpoint/2010/main" val="101016369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3" name="TextovéPole 2"/>
          <p:cNvSpPr txBox="1"/>
          <p:nvPr/>
        </p:nvSpPr>
        <p:spPr>
          <a:xfrm>
            <a:off x="233680" y="228600"/>
            <a:ext cx="8610600" cy="6001643"/>
          </a:xfrm>
          <a:prstGeom prst="rect">
            <a:avLst/>
          </a:prstGeom>
          <a:noFill/>
        </p:spPr>
        <p:txBody>
          <a:bodyPr wrap="square" rtlCol="0">
            <a:spAutoFit/>
          </a:bodyPr>
          <a:lstStyle/>
          <a:p>
            <a:r>
              <a:rPr lang="cs-CZ" sz="2400" b="1" dirty="0" err="1">
                <a:solidFill>
                  <a:srgbClr val="FF0000"/>
                </a:solidFill>
              </a:rPr>
              <a:t>Viskozofolie</a:t>
            </a:r>
            <a:r>
              <a:rPr lang="cs-CZ" sz="2400" b="1" dirty="0">
                <a:solidFill>
                  <a:srgbClr val="FF0000"/>
                </a:solidFill>
              </a:rPr>
              <a:t> (celofán)</a:t>
            </a:r>
            <a:endParaRPr lang="cs-CZ" sz="2400" dirty="0">
              <a:solidFill>
                <a:srgbClr val="FF0000"/>
              </a:solidFill>
            </a:endParaRPr>
          </a:p>
          <a:p>
            <a:r>
              <a:rPr lang="cs-CZ" sz="2400" dirty="0"/>
              <a:t>Na výrobu se používá celulóza, louh sodný, sirouhlík a další suroviny. Je čirý, nepropouští tuky, oleje, benzín, slabě propouští plyny, páry, mechanicky pevný, málo odolný proti vodě. Jako polotovar se dodává ve formě listů nebo rolí (obalový materiál na potraviny), výroba kordů do plášťů pneumatik a další.</a:t>
            </a:r>
          </a:p>
          <a:p>
            <a:r>
              <a:rPr lang="cs-CZ" sz="2400" dirty="0"/>
              <a:t> </a:t>
            </a:r>
          </a:p>
          <a:p>
            <a:r>
              <a:rPr lang="cs-CZ" sz="2400" b="1" dirty="0">
                <a:solidFill>
                  <a:srgbClr val="FF0000"/>
                </a:solidFill>
              </a:rPr>
              <a:t>Celuloid</a:t>
            </a:r>
            <a:endParaRPr lang="cs-CZ" sz="2400" dirty="0">
              <a:solidFill>
                <a:srgbClr val="FF0000"/>
              </a:solidFill>
            </a:endParaRPr>
          </a:p>
          <a:p>
            <a:r>
              <a:rPr lang="cs-CZ" sz="2400" dirty="0"/>
              <a:t>Je to tvrdý, pružný termoplast, při 80°-100°C se dá tvarovat, nevýhodou je vysoká hořlavost, nerozpouští se v benzinu, ale v esterech a ketonech. Odolává zředěným kyselinám a louhům. Používá se na kancelářské a toaletní potřeby, optika, atd.</a:t>
            </a:r>
          </a:p>
          <a:p>
            <a:r>
              <a:rPr lang="cs-CZ" sz="2400" dirty="0"/>
              <a:t> </a:t>
            </a:r>
          </a:p>
          <a:p>
            <a:endParaRPr lang="cs-CZ" sz="2400" dirty="0"/>
          </a:p>
        </p:txBody>
      </p:sp>
    </p:spTree>
    <p:extLst>
      <p:ext uri="{BB962C8B-B14F-4D97-AF65-F5344CB8AC3E}">
        <p14:creationId xmlns="" xmlns:p14="http://schemas.microsoft.com/office/powerpoint/2010/main" val="373753048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48136" name="Picture 8" descr="OPVK_hor_zakladni_logolink_RGB_c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6061075"/>
            <a:ext cx="3657600" cy="796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ovéPole 1"/>
          <p:cNvSpPr txBox="1"/>
          <p:nvPr/>
        </p:nvSpPr>
        <p:spPr>
          <a:xfrm>
            <a:off x="228600" y="304800"/>
            <a:ext cx="8610600" cy="4801314"/>
          </a:xfrm>
          <a:prstGeom prst="rect">
            <a:avLst/>
          </a:prstGeom>
          <a:noFill/>
        </p:spPr>
        <p:txBody>
          <a:bodyPr wrap="square" rtlCol="0">
            <a:spAutoFit/>
          </a:bodyPr>
          <a:lstStyle/>
          <a:p>
            <a:r>
              <a:rPr lang="cs-CZ" sz="2400" b="1" dirty="0">
                <a:solidFill>
                  <a:srgbClr val="FF0000"/>
                </a:solidFill>
              </a:rPr>
              <a:t>Acetát celulózy</a:t>
            </a:r>
            <a:endParaRPr lang="cs-CZ" sz="2400" dirty="0">
              <a:solidFill>
                <a:srgbClr val="FF0000"/>
              </a:solidFill>
            </a:endParaRPr>
          </a:p>
          <a:p>
            <a:r>
              <a:rPr lang="cs-CZ" sz="2400" dirty="0"/>
              <a:t>Vyrábí se o různých pevnostech, zabarvený, odolává benzinu, </a:t>
            </a:r>
            <a:r>
              <a:rPr lang="cs-CZ" sz="2400" dirty="0" err="1"/>
              <a:t>olejků</a:t>
            </a:r>
            <a:r>
              <a:rPr lang="cs-CZ" sz="2400" dirty="0"/>
              <a:t>, teplu, má elektroizolační vlastnosti, nehoří, dá se třískově obrábět, ostřikovat, vytlačovat. Používá se jako </a:t>
            </a:r>
            <a:r>
              <a:rPr lang="cs-CZ" sz="2400" dirty="0" err="1"/>
              <a:t>elektroizolace</a:t>
            </a:r>
            <a:r>
              <a:rPr lang="cs-CZ" sz="2400" dirty="0"/>
              <a:t>, filmy, hračky, atd</a:t>
            </a:r>
            <a:r>
              <a:rPr lang="cs-CZ" sz="2400" dirty="0" smtClean="0"/>
              <a:t>.</a:t>
            </a:r>
          </a:p>
          <a:p>
            <a:endParaRPr lang="cs-CZ" sz="2400" dirty="0" smtClean="0"/>
          </a:p>
          <a:p>
            <a:r>
              <a:rPr lang="cs-CZ" sz="2400" b="1" dirty="0">
                <a:solidFill>
                  <a:srgbClr val="FF0000"/>
                </a:solidFill>
              </a:rPr>
              <a:t>Umělá rohovina</a:t>
            </a:r>
            <a:endParaRPr lang="cs-CZ" sz="2400" dirty="0">
              <a:solidFill>
                <a:srgbClr val="FF0000"/>
              </a:solidFill>
            </a:endParaRPr>
          </a:p>
          <a:p>
            <a:r>
              <a:rPr lang="cs-CZ" sz="2400" dirty="0"/>
              <a:t>Vyrábí se z kaseinu, formaldehydu, glycerinu a barviva. Má pěkný vzhled, lesk, dá se třískově obrábět, nasákavá a ztrácí elektroizolační vlastnosti. Používá se na trubky, tyče, profily, desky, knoflíky, perleť, galanterie, psací a kuřácké potřeby.</a:t>
            </a:r>
          </a:p>
          <a:p>
            <a:r>
              <a:rPr lang="cs-CZ" sz="2400" dirty="0"/>
              <a:t> </a:t>
            </a:r>
          </a:p>
          <a:p>
            <a:endParaRPr lang="cs-CZ" dirty="0"/>
          </a:p>
        </p:txBody>
      </p:sp>
    </p:spTree>
    <p:extLst>
      <p:ext uri="{BB962C8B-B14F-4D97-AF65-F5344CB8AC3E}">
        <p14:creationId xmlns="" xmlns:p14="http://schemas.microsoft.com/office/powerpoint/2010/main" val="219950609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6">
      <a:dk1>
        <a:srgbClr val="171A1B"/>
      </a:dk1>
      <a:lt1>
        <a:srgbClr val="F39900"/>
      </a:lt1>
      <a:dk2>
        <a:srgbClr val="FFFFFF"/>
      </a:dk2>
      <a:lt2>
        <a:srgbClr val="FFFFFF"/>
      </a:lt2>
      <a:accent1>
        <a:srgbClr val="FFFFFF"/>
      </a:accent1>
      <a:accent2>
        <a:srgbClr val="FFFFFF"/>
      </a:accent2>
      <a:accent3>
        <a:srgbClr val="F8CAAA"/>
      </a:accent3>
      <a:accent4>
        <a:srgbClr val="121415"/>
      </a:accent4>
      <a:accent5>
        <a:srgbClr val="FFFFFF"/>
      </a:accent5>
      <a:accent6>
        <a:srgbClr val="E7E7E7"/>
      </a:accent6>
      <a:hlink>
        <a:srgbClr val="FFFFFF"/>
      </a:hlink>
      <a:folHlink>
        <a:srgbClr val="FFFFFF"/>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lnDef>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Výchozí návrh 13">
        <a:dk1>
          <a:srgbClr val="005A58"/>
        </a:dk1>
        <a:lt1>
          <a:srgbClr val="FFFFFF"/>
        </a:lt1>
        <a:dk2>
          <a:srgbClr val="F39900"/>
        </a:dk2>
        <a:lt2>
          <a:srgbClr val="FFFF99"/>
        </a:lt2>
        <a:accent1>
          <a:srgbClr val="006462"/>
        </a:accent1>
        <a:accent2>
          <a:srgbClr val="6D6FC7"/>
        </a:accent2>
        <a:accent3>
          <a:srgbClr val="F8CAAA"/>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14">
        <a:dk1>
          <a:srgbClr val="FFFFFF"/>
        </a:dk1>
        <a:lt1>
          <a:srgbClr val="FFFFFF"/>
        </a:lt1>
        <a:dk2>
          <a:srgbClr val="F39900"/>
        </a:dk2>
        <a:lt2>
          <a:srgbClr val="171A1B"/>
        </a:lt2>
        <a:accent1>
          <a:srgbClr val="FFFFFF"/>
        </a:accent1>
        <a:accent2>
          <a:srgbClr val="FFFFFF"/>
        </a:accent2>
        <a:accent3>
          <a:srgbClr val="F8CAAA"/>
        </a:accent3>
        <a:accent4>
          <a:srgbClr val="DADADA"/>
        </a:accent4>
        <a:accent5>
          <a:srgbClr val="FFFFFF"/>
        </a:accent5>
        <a:accent6>
          <a:srgbClr val="E7E7E7"/>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15">
        <a:dk1>
          <a:srgbClr val="171A1B"/>
        </a:dk1>
        <a:lt1>
          <a:srgbClr val="F39900"/>
        </a:lt1>
        <a:dk2>
          <a:srgbClr val="171A1B"/>
        </a:dk2>
        <a:lt2>
          <a:srgbClr val="FFFFFF"/>
        </a:lt2>
        <a:accent1>
          <a:srgbClr val="FFFFFF"/>
        </a:accent1>
        <a:accent2>
          <a:srgbClr val="FFFFFF"/>
        </a:accent2>
        <a:accent3>
          <a:srgbClr val="F8CAAA"/>
        </a:accent3>
        <a:accent4>
          <a:srgbClr val="121415"/>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Výchozí návrh 16">
        <a:dk1>
          <a:srgbClr val="171A1B"/>
        </a:dk1>
        <a:lt1>
          <a:srgbClr val="F39900"/>
        </a:lt1>
        <a:dk2>
          <a:srgbClr val="FFFFFF"/>
        </a:dk2>
        <a:lt2>
          <a:srgbClr val="FFFFFF"/>
        </a:lt2>
        <a:accent1>
          <a:srgbClr val="FFFFFF"/>
        </a:accent1>
        <a:accent2>
          <a:srgbClr val="FFFFFF"/>
        </a:accent2>
        <a:accent3>
          <a:srgbClr val="F8CAAA"/>
        </a:accent3>
        <a:accent4>
          <a:srgbClr val="121415"/>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zvěna">
  <a:themeElements>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Ozvěn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lnDef>
  </a:objectDefaults>
  <a:extraClrSchemeLst>
    <a:extraClrScheme>
      <a:clrScheme name="Ozvěna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Ozvěna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Ozvěna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Ozvěna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Ozvěna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Ozvěna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Ozvěna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437</TotalTime>
  <Words>564</Words>
  <Application>Microsoft Office PowerPoint</Application>
  <PresentationFormat>Předvádění na obrazovce (4:3)</PresentationFormat>
  <Paragraphs>74</Paragraphs>
  <Slides>21</Slides>
  <Notes>0</Notes>
  <HiddenSlides>0</HiddenSlides>
  <MMClips>0</MMClips>
  <ScaleCrop>false</ScaleCrop>
  <HeadingPairs>
    <vt:vector size="4" baseType="variant">
      <vt:variant>
        <vt:lpstr>Motiv</vt:lpstr>
      </vt:variant>
      <vt:variant>
        <vt:i4>2</vt:i4>
      </vt:variant>
      <vt:variant>
        <vt:lpstr>Nadpisy snímků</vt:lpstr>
      </vt:variant>
      <vt:variant>
        <vt:i4>21</vt:i4>
      </vt:variant>
    </vt:vector>
  </HeadingPairs>
  <TitlesOfParts>
    <vt:vector size="23" baseType="lpstr">
      <vt:lpstr>Výchozí návrh</vt:lpstr>
      <vt:lpstr>Ozvěna</vt:lpstr>
      <vt:lpstr>DESIGN A KONSTRUOVÁNÍ</vt:lpstr>
      <vt:lpstr>Anotace:</vt:lpstr>
      <vt:lpstr>1. HISTORIE PLASTŮ</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Použité 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ucitel</dc:creator>
  <cp:lastModifiedBy>Zdeněk</cp:lastModifiedBy>
  <cp:revision>62</cp:revision>
  <cp:lastPrinted>1601-01-01T00:00:00Z</cp:lastPrinted>
  <dcterms:created xsi:type="dcterms:W3CDTF">1601-01-01T00:00:00Z</dcterms:created>
  <dcterms:modified xsi:type="dcterms:W3CDTF">2013-09-14T11:29:14Z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