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70" r:id="rId5"/>
    <p:sldId id="271" r:id="rId6"/>
    <p:sldId id="272" r:id="rId7"/>
    <p:sldId id="256" r:id="rId8"/>
    <p:sldId id="257" r:id="rId9"/>
    <p:sldId id="258" r:id="rId10"/>
    <p:sldId id="259" r:id="rId11"/>
    <p:sldId id="260" r:id="rId12"/>
    <p:sldId id="261" r:id="rId13"/>
    <p:sldId id="266" r:id="rId14"/>
    <p:sldId id="269" r:id="rId15"/>
    <p:sldId id="267" r:id="rId16"/>
    <p:sldId id="268" r:id="rId17"/>
    <p:sldId id="26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Advent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Adventn%C3%AD_v%C4%9Bn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ffice.microsoft.com/" TargetMode="External"/><Relationship Id="rId5" Type="http://schemas.openxmlformats.org/officeDocument/2006/relationships/hyperlink" Target="http://commons.wikimedia.org/wiki/File:Advent_wreath_4.jpg?uselang=cs" TargetMode="External"/><Relationship Id="rId4" Type="http://schemas.openxmlformats.org/officeDocument/2006/relationships/hyperlink" Target="http://cs.wikipedia.org/wiki/V%C3%A1no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přání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94161" y="3898419"/>
            <a:ext cx="467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PČ_011_Práce s papírem – vánoční přání</a:t>
            </a:r>
          </a:p>
        </p:txBody>
      </p:sp>
    </p:spTree>
    <p:extLst>
      <p:ext uri="{BB962C8B-B14F-4D97-AF65-F5344CB8AC3E}">
        <p14:creationId xmlns:p14="http://schemas.microsoft.com/office/powerpoint/2010/main" xmlns="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Zástupný symbol pro text 3"/>
          <p:cNvSpPr txBox="1">
            <a:spLocks/>
          </p:cNvSpPr>
          <p:nvPr/>
        </p:nvSpPr>
        <p:spPr>
          <a:xfrm>
            <a:off x="9275" y="1056660"/>
            <a:ext cx="8648274" cy="177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 zaschnutí razítkové barvy vystřihneme z ubrousku obdélník o rozměrech 13 a 9 cm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9" t="15635" r="16443" b="22659"/>
          <a:stretch/>
        </p:blipFill>
        <p:spPr>
          <a:xfrm>
            <a:off x="2267744" y="2872750"/>
            <a:ext cx="4608512" cy="3268829"/>
          </a:xfrm>
        </p:spPr>
      </p:pic>
      <p:cxnSp>
        <p:nvCxnSpPr>
          <p:cNvPr id="15" name="Přímá spojnice 14"/>
          <p:cNvCxnSpPr/>
          <p:nvPr/>
        </p:nvCxnSpPr>
        <p:spPr>
          <a:xfrm flipV="1">
            <a:off x="2267744" y="2529859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6876255" y="2490019"/>
            <a:ext cx="0" cy="399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995936" y="2629458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282488" y="2628676"/>
            <a:ext cx="4593767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6876256" y="6093296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6876256" y="2889899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7204363" y="4043892"/>
            <a:ext cx="0" cy="204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7204363" y="2889899"/>
            <a:ext cx="0" cy="204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643745" y="2259344"/>
            <a:ext cx="187220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13 cm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660232" y="43383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9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719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96925"/>
            <a:ext cx="8147248" cy="92211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2. </a:t>
            </a:r>
            <a:r>
              <a:rPr lang="cs-CZ" sz="2000" b="1" dirty="0"/>
              <a:t>krok: Výroba </a:t>
            </a:r>
            <a:r>
              <a:rPr lang="cs-CZ" sz="2000" b="1" dirty="0" smtClean="0"/>
              <a:t>anděla</a:t>
            </a:r>
            <a:endParaRPr lang="cs-CZ" sz="20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28275" cy="45259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velké cukrářské košíčky přehneme na polovinu</a:t>
            </a:r>
          </a:p>
          <a:p>
            <a:r>
              <a:rPr lang="cs-CZ" sz="1800" dirty="0" smtClean="0"/>
              <a:t>jeden z košíčků stočíme do kornoutu a slepíme</a:t>
            </a:r>
          </a:p>
          <a:p>
            <a:r>
              <a:rPr lang="cs-CZ" sz="1800" dirty="0"/>
              <a:t>o</a:t>
            </a:r>
            <a:r>
              <a:rPr lang="cs-CZ" sz="1800" dirty="0" smtClean="0"/>
              <a:t>ba díly přilepíme k sobě</a:t>
            </a:r>
            <a:endParaRPr lang="cs-CZ" sz="18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8" t="20778" r="11995" b="24847"/>
          <a:stretch/>
        </p:blipFill>
        <p:spPr>
          <a:xfrm>
            <a:off x="755576" y="2874361"/>
            <a:ext cx="2583369" cy="141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54" t="14710" r="35673" b="12032"/>
          <a:stretch/>
        </p:blipFill>
        <p:spPr>
          <a:xfrm>
            <a:off x="3679839" y="2879219"/>
            <a:ext cx="1800826" cy="277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1" t="26061" r="21667" b="36970"/>
          <a:stretch/>
        </p:blipFill>
        <p:spPr>
          <a:xfrm>
            <a:off x="5980880" y="3559087"/>
            <a:ext cx="2611499" cy="141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921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6" name="Zástupný symbol pro text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128275" cy="45259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papírové kolečko o průměru 2 cm obalíme kouskem alobalu</a:t>
            </a:r>
          </a:p>
          <a:p>
            <a:r>
              <a:rPr lang="cs-CZ" sz="1800" dirty="0" smtClean="0"/>
              <a:t>obalené kolečko nalepíme na anděla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9" t="36765" r="29406" b="23978"/>
          <a:stretch/>
        </p:blipFill>
        <p:spPr>
          <a:xfrm>
            <a:off x="467544" y="2204864"/>
            <a:ext cx="2078182" cy="205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0" t="42828" r="47122" b="35353"/>
          <a:stretch/>
        </p:blipFill>
        <p:spPr>
          <a:xfrm>
            <a:off x="3641367" y="2204864"/>
            <a:ext cx="1573997" cy="161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19" t="33304" r="18354" b="18796"/>
          <a:stretch/>
        </p:blipFill>
        <p:spPr>
          <a:xfrm>
            <a:off x="5215364" y="4077072"/>
            <a:ext cx="3514666" cy="239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Šipka doprava 10"/>
          <p:cNvSpPr/>
          <p:nvPr/>
        </p:nvSpPr>
        <p:spPr>
          <a:xfrm>
            <a:off x="2617449" y="29530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hnutá šipka 13"/>
          <p:cNvSpPr/>
          <p:nvPr/>
        </p:nvSpPr>
        <p:spPr>
          <a:xfrm rot="5400000">
            <a:off x="5380400" y="2998036"/>
            <a:ext cx="1050860" cy="10834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51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6" name="Zástupný symbol pro text 3"/>
          <p:cNvSpPr txBox="1">
            <a:spLocks/>
          </p:cNvSpPr>
          <p:nvPr/>
        </p:nvSpPr>
        <p:spPr>
          <a:xfrm>
            <a:off x="395536" y="1052736"/>
            <a:ext cx="812827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okraje anděla ozdobíme stříbrnou barvou na sklo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7" t="15350" r="14394" b="18654"/>
          <a:stretch/>
        </p:blipFill>
        <p:spPr>
          <a:xfrm>
            <a:off x="1606771" y="1700808"/>
            <a:ext cx="620683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960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 txBox="1">
            <a:spLocks/>
          </p:cNvSpPr>
          <p:nvPr/>
        </p:nvSpPr>
        <p:spPr>
          <a:xfrm>
            <a:off x="100190" y="980728"/>
            <a:ext cx="7920880" cy="88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 čelní stranu přání nalepíme modrý podklad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/>
              <a:t>n</a:t>
            </a:r>
            <a:r>
              <a:rPr lang="cs-CZ" sz="1800" dirty="0" smtClean="0"/>
              <a:t>a modrý poklad přilepíme anděla </a:t>
            </a:r>
            <a:endParaRPr lang="cs-CZ" sz="1800" dirty="0"/>
          </a:p>
        </p:txBody>
      </p:sp>
      <p:pic>
        <p:nvPicPr>
          <p:cNvPr id="7" name="Zástupný symbol pro obsah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99" t="5705" r="25043" b="6015"/>
          <a:stretch/>
        </p:blipFill>
        <p:spPr>
          <a:xfrm>
            <a:off x="4860032" y="1604126"/>
            <a:ext cx="3528392" cy="4539866"/>
          </a:xfr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24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064896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Hotový výrobek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93" t="11291" r="8137" b="1908"/>
          <a:stretch/>
        </p:blipFill>
        <p:spPr>
          <a:xfrm rot="5400000">
            <a:off x="4482723" y="2104437"/>
            <a:ext cx="4357930" cy="3597488"/>
          </a:xfrm>
        </p:spPr>
      </p:pic>
    </p:spTree>
    <p:extLst>
      <p:ext uri="{BB962C8B-B14F-4D97-AF65-F5344CB8AC3E}">
        <p14:creationId xmlns:p14="http://schemas.microsoft.com/office/powerpoint/2010/main" xmlns="" val="269949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Adventní věnec. In: 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 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2001-, 30. 9. 2014 [cit. 2014-10-29]. Dostupné z: </a:t>
            </a:r>
            <a:r>
              <a:rPr lang="cs-CZ" dirty="0" smtClean="0">
                <a:hlinkClick r:id="rId2"/>
              </a:rPr>
              <a:t>http://cs.wikipedia.org/wiki/Adventn%C3%AD_v%C4%9Bnec#Sv.C3.AD.C4.8Dky_-_n.C3.A1zvy_a_barvy</a:t>
            </a:r>
            <a:endParaRPr lang="cs-CZ" dirty="0" smtClean="0"/>
          </a:p>
          <a:p>
            <a:r>
              <a:rPr lang="en-US" dirty="0" smtClean="0"/>
              <a:t>Advent. In: 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 [online]. San Francisco (CA): Wikimedia Foundation, 2001-, 12. 7. 2014 [cit. 2014-10-29]. </a:t>
            </a:r>
            <a:r>
              <a:rPr lang="en-US" dirty="0" err="1" smtClean="0"/>
              <a:t>Dostupné</a:t>
            </a:r>
            <a:r>
              <a:rPr lang="en-US" dirty="0" smtClean="0"/>
              <a:t> z: </a:t>
            </a:r>
            <a:r>
              <a:rPr lang="en-US" dirty="0" smtClean="0">
                <a:hlinkClick r:id="rId3"/>
              </a:rPr>
              <a:t>http://cs.wikipedia.org/wiki/Advent#Advent_v_c.C3.ADrkevn.C3.ADm_kalend.C3.A1.C5.99i</a:t>
            </a:r>
            <a:endParaRPr lang="cs-CZ" dirty="0" smtClean="0"/>
          </a:p>
          <a:p>
            <a:r>
              <a:rPr lang="en-US" dirty="0" err="1" smtClean="0"/>
              <a:t>Vánoce</a:t>
            </a:r>
            <a:r>
              <a:rPr lang="en-US" dirty="0" smtClean="0"/>
              <a:t>. In: 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 [online]. San Francisco (CA): Wikimedia Foundation, 2001-, 28. 10. 2014 [cit. 2014-10-29]. </a:t>
            </a:r>
            <a:r>
              <a:rPr lang="en-US" dirty="0" err="1" smtClean="0"/>
              <a:t>Dostupné</a:t>
            </a:r>
            <a:r>
              <a:rPr lang="en-US" dirty="0" smtClean="0"/>
              <a:t> z: </a:t>
            </a:r>
            <a:r>
              <a:rPr lang="en-US" dirty="0" smtClean="0">
                <a:hlinkClick r:id="rId4"/>
              </a:rPr>
              <a:t>http://cs.wikipedia.org/wiki/V%C3%A1noce</a:t>
            </a:r>
            <a:endParaRPr lang="cs-CZ" dirty="0" smtClean="0"/>
          </a:p>
          <a:p>
            <a:r>
              <a:rPr lang="en-US" dirty="0" smtClean="0"/>
              <a:t>Advent wreath 4.jpg. In: 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 [online]. San Francisco (CA): Wikimedia Foundation, 2001-, 8. 11. 2011 [cit. 2014-10-29]. </a:t>
            </a:r>
            <a:r>
              <a:rPr lang="en-US" dirty="0" err="1" smtClean="0"/>
              <a:t>Dostupné</a:t>
            </a:r>
            <a:r>
              <a:rPr lang="en-US" dirty="0" smtClean="0"/>
              <a:t> z: </a:t>
            </a:r>
            <a:r>
              <a:rPr lang="en-US" dirty="0" smtClean="0">
                <a:hlinkClick r:id="rId5"/>
              </a:rPr>
              <a:t>http://commons.wikimedia.org/wiki/File:Advent_wreath_4.jpg?uselang=cs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www.office.</a:t>
            </a:r>
            <a:r>
              <a:rPr lang="cs-CZ" u="sng" dirty="0" err="1" smtClean="0">
                <a:hlinkClick r:id="rId6"/>
              </a:rPr>
              <a:t>microsoft.com</a:t>
            </a:r>
            <a:endParaRPr lang="cs-CZ" dirty="0" smtClean="0"/>
          </a:p>
          <a:p>
            <a:r>
              <a:rPr lang="cs-CZ" dirty="0" smtClean="0"/>
              <a:t>vlastní </a:t>
            </a:r>
            <a:r>
              <a:rPr lang="cs-CZ" dirty="0"/>
              <a:t>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vánočního přání.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vánočního přání, žáci používají techniku kašírování a lepení</a:t>
            </a:r>
            <a:r>
              <a:rPr lang="cs-CZ" dirty="0" smtClean="0">
                <a:solidFill>
                  <a:srgbClr val="171A1B"/>
                </a:solidFill>
              </a:rPr>
              <a:t>. V materiálu jsou uvedeny základní informace o Vánocích a adventním věnci.</a:t>
            </a:r>
            <a:endParaRPr lang="cs-CZ" dirty="0" smtClean="0">
              <a:solidFill>
                <a:srgbClr val="171A1B"/>
              </a:solidFill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</a:t>
            </a:r>
          </a:p>
        </p:txBody>
      </p:sp>
    </p:spTree>
    <p:extLst>
      <p:ext uri="{BB962C8B-B14F-4D97-AF65-F5344CB8AC3E}">
        <p14:creationId xmlns:p14="http://schemas.microsoft.com/office/powerpoint/2010/main" xmlns="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a\AppData\Local\Microsoft\Windows\Temporary Internet Files\Content.IE5\BUQDF0BK\MP900449063[1].jpg"/>
          <p:cNvPicPr>
            <a:picLocks noChangeAspect="1" noChangeArrowheads="1"/>
          </p:cNvPicPr>
          <p:nvPr/>
        </p:nvPicPr>
        <p:blipFill>
          <a:blip r:embed="rId2" cstate="print"/>
          <a:srcRect l="51050" t="51050" b="8001"/>
          <a:stretch>
            <a:fillRect/>
          </a:stretch>
        </p:blipFill>
        <p:spPr bwMode="auto">
          <a:xfrm>
            <a:off x="0" y="5856850"/>
            <a:ext cx="1196752" cy="100115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dobe Caslon Pro Bold" pitchFamily="18" charset="0"/>
              </a:rPr>
              <a:t>VÁNOCE</a:t>
            </a:r>
            <a:endParaRPr lang="cs-CZ" dirty="0">
              <a:latin typeface="Adobe Caslon Pro Bold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dobe Garamond Pro" pitchFamily="18" charset="0"/>
              </a:rPr>
              <a:t>Patří k nejvýznamnějším svátkům, podle křesťanů Vánoce oslavují </a:t>
            </a:r>
            <a:r>
              <a:rPr lang="cs-CZ" b="1" dirty="0" smtClean="0">
                <a:latin typeface="Adobe Garamond Pro" pitchFamily="18" charset="0"/>
              </a:rPr>
              <a:t>narození Ježíše Krista</a:t>
            </a:r>
            <a:r>
              <a:rPr lang="cs-CZ" dirty="0" smtClean="0">
                <a:latin typeface="Adobe Garamond Pro" pitchFamily="18" charset="0"/>
              </a:rPr>
              <a:t>.</a:t>
            </a:r>
          </a:p>
          <a:p>
            <a:r>
              <a:rPr lang="cs-CZ" dirty="0" smtClean="0">
                <a:latin typeface="Adobe Garamond Pro" pitchFamily="18" charset="0"/>
              </a:rPr>
              <a:t>Vánocům předchází doba </a:t>
            </a:r>
            <a:r>
              <a:rPr lang="cs-CZ" b="1" dirty="0" smtClean="0">
                <a:latin typeface="Adobe Garamond Pro" pitchFamily="18" charset="0"/>
              </a:rPr>
              <a:t>adventní</a:t>
            </a:r>
            <a:r>
              <a:rPr lang="cs-CZ" dirty="0" smtClean="0">
                <a:latin typeface="Adobe Garamond Pro" pitchFamily="18" charset="0"/>
              </a:rPr>
              <a:t>, během které se věřící lidé připravují na slavnost narození Ježíše Krista.</a:t>
            </a:r>
          </a:p>
          <a:p>
            <a:r>
              <a:rPr lang="cs-CZ" dirty="0" smtClean="0">
                <a:latin typeface="Adobe Garamond Pro" pitchFamily="18" charset="0"/>
              </a:rPr>
              <a:t>Advent začíná </a:t>
            </a:r>
            <a:r>
              <a:rPr lang="cs-CZ" b="1" dirty="0" smtClean="0">
                <a:latin typeface="Adobe Garamond Pro" pitchFamily="18" charset="0"/>
              </a:rPr>
              <a:t>4 neděle </a:t>
            </a:r>
            <a:r>
              <a:rPr lang="cs-CZ" dirty="0" smtClean="0">
                <a:latin typeface="Adobe Garamond Pro" pitchFamily="18" charset="0"/>
              </a:rPr>
              <a:t>před Štědrým večerem.</a:t>
            </a:r>
          </a:p>
          <a:p>
            <a:r>
              <a:rPr lang="cs-CZ" dirty="0" smtClean="0">
                <a:latin typeface="Adobe Garamond Pro" pitchFamily="18" charset="0"/>
              </a:rPr>
              <a:t>Během první adventní neděle se při bohoslužbě žehná adventní věnec a zapaluje první adventní svíce. </a:t>
            </a:r>
          </a:p>
          <a:p>
            <a:endParaRPr lang="cs-CZ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2" descr="C:\Users\Helena\AppData\Local\Microsoft\Windows\Temporary Internet Files\Content.IE5\BUQDF0BK\MP900449063[1].jpg"/>
          <p:cNvPicPr>
            <a:picLocks noChangeAspect="1" noChangeArrowheads="1"/>
          </p:cNvPicPr>
          <p:nvPr/>
        </p:nvPicPr>
        <p:blipFill>
          <a:blip r:embed="rId4" cstate="print"/>
          <a:srcRect r="51050" b="52100"/>
          <a:stretch>
            <a:fillRect/>
          </a:stretch>
        </p:blipFill>
        <p:spPr bwMode="auto">
          <a:xfrm>
            <a:off x="7884368" y="5625387"/>
            <a:ext cx="1259632" cy="1232613"/>
          </a:xfrm>
          <a:prstGeom prst="rect">
            <a:avLst/>
          </a:prstGeom>
          <a:noFill/>
        </p:spPr>
      </p:pic>
      <p:pic>
        <p:nvPicPr>
          <p:cNvPr id="8" name="Picture 2" descr="C:\Users\Helena\AppData\Local\Microsoft\Windows\Temporary Internet Files\Content.IE5\BUQDF0BK\MP900449063[1].jpg"/>
          <p:cNvPicPr>
            <a:picLocks noChangeAspect="1" noChangeArrowheads="1"/>
          </p:cNvPicPr>
          <p:nvPr/>
        </p:nvPicPr>
        <p:blipFill>
          <a:blip r:embed="rId4" cstate="print"/>
          <a:srcRect r="51050" b="52100"/>
          <a:stretch>
            <a:fillRect/>
          </a:stretch>
        </p:blipFill>
        <p:spPr bwMode="auto">
          <a:xfrm rot="16521263">
            <a:off x="7566900" y="68272"/>
            <a:ext cx="1259632" cy="1232613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dobe Garamond Pro Bold" pitchFamily="18" charset="0"/>
              </a:rPr>
              <a:t>ČTYŘI SVÍCE </a:t>
            </a:r>
            <a:endParaRPr lang="cs-CZ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endParaRPr lang="cs-CZ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pPr marL="514350" indent="-514350" algn="ctr">
              <a:buAutoNum type="arabicPeriod"/>
            </a:pPr>
            <a:endParaRPr lang="cs-CZ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pPr marL="514350" indent="-514350" algn="ctr">
              <a:buAutoNum type="arabicPeriod"/>
            </a:pPr>
            <a:endParaRPr lang="cs-CZ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pPr marL="514350" indent="-514350" algn="ctr">
              <a:buAutoNum type="arabicPeriod"/>
            </a:pPr>
            <a:endParaRPr lang="cs-CZ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pPr marL="514350" indent="-514350" algn="ctr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Adobe Garamond Pro" pitchFamily="18" charset="0"/>
              </a:rPr>
              <a:t>svíce je symbolem </a:t>
            </a:r>
            <a:r>
              <a:rPr lang="cs-CZ" b="1" dirty="0" smtClean="0">
                <a:solidFill>
                  <a:schemeClr val="bg1"/>
                </a:solidFill>
                <a:latin typeface="Adobe Garamond Pro" pitchFamily="18" charset="0"/>
              </a:rPr>
              <a:t>naděje</a:t>
            </a:r>
            <a:endParaRPr lang="cs-CZ" dirty="0" smtClean="0">
              <a:solidFill>
                <a:schemeClr val="bg1"/>
              </a:solidFill>
              <a:latin typeface="Adobe Garamond Pro" pitchFamily="18" charset="0"/>
            </a:endParaRPr>
          </a:p>
          <a:p>
            <a:pPr marL="514350" indent="-514350" algn="ctr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Adobe Garamond Pro" pitchFamily="18" charset="0"/>
              </a:rPr>
              <a:t>svíce je symbolem </a:t>
            </a:r>
            <a:r>
              <a:rPr lang="cs-CZ" b="1" dirty="0" smtClean="0">
                <a:solidFill>
                  <a:schemeClr val="bg1"/>
                </a:solidFill>
                <a:latin typeface="Adobe Garamond Pro" pitchFamily="18" charset="0"/>
              </a:rPr>
              <a:t>míru</a:t>
            </a:r>
          </a:p>
          <a:p>
            <a:pPr marL="514350" indent="-514350" algn="ctr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Adobe Garamond Pro" pitchFamily="18" charset="0"/>
              </a:rPr>
              <a:t>svíce je symbolem </a:t>
            </a:r>
            <a:r>
              <a:rPr lang="cs-CZ" b="1" dirty="0" smtClean="0">
                <a:solidFill>
                  <a:schemeClr val="bg1"/>
                </a:solidFill>
                <a:latin typeface="Adobe Garamond Pro" pitchFamily="18" charset="0"/>
              </a:rPr>
              <a:t>přátelství</a:t>
            </a:r>
          </a:p>
          <a:p>
            <a:pPr marL="514350" indent="-514350" algn="ctr">
              <a:buAutoNum type="arabicPeriod"/>
            </a:pPr>
            <a:r>
              <a:rPr lang="cs-CZ" dirty="0" smtClean="0">
                <a:solidFill>
                  <a:schemeClr val="bg1"/>
                </a:solidFill>
                <a:latin typeface="Adobe Garamond Pro" pitchFamily="18" charset="0"/>
              </a:rPr>
              <a:t>svíce je symbolem </a:t>
            </a:r>
            <a:r>
              <a:rPr lang="cs-CZ" b="1" dirty="0" smtClean="0">
                <a:solidFill>
                  <a:schemeClr val="bg1"/>
                </a:solidFill>
                <a:latin typeface="Adobe Garamond Pro" pitchFamily="18" charset="0"/>
              </a:rPr>
              <a:t>lásky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VÁNOČNÍ PŘÁNÍ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050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Adobe Garamond Pro Bold" pitchFamily="18" charset="0"/>
              </a:rPr>
              <a:t>Během adventu si lidé zasílají nebo předávají vánoční přání. Přejí si klidné a pokojné prožití svátků, ale také bohatou nadílku pod stromečkem.</a:t>
            </a:r>
          </a:p>
          <a:p>
            <a:pPr algn="just">
              <a:buNone/>
            </a:pPr>
            <a:r>
              <a:rPr lang="cs-CZ" dirty="0" smtClean="0">
                <a:latin typeface="Adobe Garamond Pro Bold" pitchFamily="18" charset="0"/>
              </a:rPr>
              <a:t>	Svým blízkým uděláte největší radost vlastnoručně vyrobeným přáním. Postup výroby naleznete v následující části prezentace.</a:t>
            </a:r>
            <a:endParaRPr lang="cs-CZ" dirty="0">
              <a:latin typeface="Adobe Garamond Pro Bold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869160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6840760" cy="804862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lepidlo Herkules, nůžky, cukrářské košíčky velké, razítková barva, tvrdý papír formátu A5, stříbrná barva na sklo, alobal, štětec, papírový ubrousek, papírové kolečko, plastová složka na dokumenty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5" b="5128"/>
          <a:stretch/>
        </p:blipFill>
        <p:spPr>
          <a:xfrm>
            <a:off x="1828800" y="980728"/>
            <a:ext cx="5486400" cy="3719657"/>
          </a:xfrm>
        </p:spPr>
      </p:pic>
    </p:spTree>
    <p:extLst>
      <p:ext uri="{BB962C8B-B14F-4D97-AF65-F5344CB8AC3E}">
        <p14:creationId xmlns:p14="http://schemas.microsoft.com/office/powerpoint/2010/main" xmlns="" val="320700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5486400" cy="566738"/>
          </a:xfrm>
        </p:spPr>
        <p:txBody>
          <a:bodyPr/>
          <a:lstStyle/>
          <a:p>
            <a:r>
              <a:rPr lang="cs-CZ" dirty="0" smtClean="0"/>
              <a:t>1. krok: Výroba podkladu pod anděla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7920880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namočíme papírový ubrousek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7" b="7821"/>
          <a:stretch/>
        </p:blipFill>
        <p:spPr>
          <a:xfrm>
            <a:off x="3347864" y="3068960"/>
            <a:ext cx="5486400" cy="3477490"/>
          </a:xfrm>
        </p:spPr>
      </p:pic>
    </p:spTree>
    <p:extLst>
      <p:ext uri="{BB962C8B-B14F-4D97-AF65-F5344CB8AC3E}">
        <p14:creationId xmlns:p14="http://schemas.microsoft.com/office/powerpoint/2010/main" xmlns="" val="35984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1" name="Zástupný symbol pro text 3"/>
          <p:cNvSpPr txBox="1">
            <a:spLocks/>
          </p:cNvSpPr>
          <p:nvPr/>
        </p:nvSpPr>
        <p:spPr>
          <a:xfrm>
            <a:off x="107504" y="995097"/>
            <a:ext cx="7920880" cy="99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do navlhčené dlaně si nalejeme trochu tekutého lepidla Herkules, rozetřeme na obě dlaně a vlhký ubrousek opatrně promneme, položíme na plastovou folii a necháme uschnout</a:t>
            </a:r>
            <a:endParaRPr lang="cs-CZ" sz="1800" dirty="0"/>
          </a:p>
        </p:txBody>
      </p:sp>
      <p:pic>
        <p:nvPicPr>
          <p:cNvPr id="15" name="Zástupný symbol pro obrázek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140968"/>
            <a:ext cx="1920520" cy="14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Zástupný symbol pro obsah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348706"/>
            <a:ext cx="4618856" cy="346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Šipka doprava 18"/>
          <p:cNvSpPr/>
          <p:nvPr/>
        </p:nvSpPr>
        <p:spPr>
          <a:xfrm>
            <a:off x="2843808" y="36907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52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Zástupný symbol pro text 3"/>
          <p:cNvSpPr txBox="1">
            <a:spLocks/>
          </p:cNvSpPr>
          <p:nvPr/>
        </p:nvSpPr>
        <p:spPr>
          <a:xfrm>
            <a:off x="91271" y="1296521"/>
            <a:ext cx="7920880" cy="49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usušený ubrousek potřeme razítkovou barvou</a:t>
            </a:r>
            <a:endParaRPr lang="cs-CZ" sz="1800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4" t="16226" r="22984" b="12876"/>
          <a:stretch/>
        </p:blipFill>
        <p:spPr>
          <a:xfrm>
            <a:off x="5724128" y="2492896"/>
            <a:ext cx="2464328" cy="2580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Šipka doprava 15"/>
          <p:cNvSpPr/>
          <p:nvPr/>
        </p:nvSpPr>
        <p:spPr>
          <a:xfrm>
            <a:off x="4644008" y="37374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154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353</Words>
  <Application>Microsoft Office PowerPoint</Application>
  <PresentationFormat>Předvádění na obrazovce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Výchozí návrh</vt:lpstr>
      <vt:lpstr>Vánoční přání</vt:lpstr>
      <vt:lpstr>Anotace:</vt:lpstr>
      <vt:lpstr>VÁNOCE</vt:lpstr>
      <vt:lpstr>ČTYŘI SVÍCE </vt:lpstr>
      <vt:lpstr>VÁNOČNÍ PŘÁNÍ</vt:lpstr>
      <vt:lpstr>Pomůcky:</vt:lpstr>
      <vt:lpstr>1. krok: Výroba podkladu pod anděla</vt:lpstr>
      <vt:lpstr>Snímek 8</vt:lpstr>
      <vt:lpstr>Snímek 9</vt:lpstr>
      <vt:lpstr>Snímek 10</vt:lpstr>
      <vt:lpstr>2. krok: Výroba anděla</vt:lpstr>
      <vt:lpstr>Snímek 12</vt:lpstr>
      <vt:lpstr>Snímek 13</vt:lpstr>
      <vt:lpstr>Snímek 14</vt:lpstr>
      <vt:lpstr>Hotový výrobek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Helena</cp:lastModifiedBy>
  <cp:revision>34</cp:revision>
  <dcterms:created xsi:type="dcterms:W3CDTF">2013-04-25T13:51:02Z</dcterms:created>
  <dcterms:modified xsi:type="dcterms:W3CDTF">2014-10-29T09:39:21Z</dcterms:modified>
</cp:coreProperties>
</file>