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</p:sldMasterIdLst>
  <p:sldIdLst>
    <p:sldId id="256" r:id="rId3"/>
    <p:sldId id="259" r:id="rId4"/>
    <p:sldId id="271" r:id="rId5"/>
    <p:sldId id="275" r:id="rId6"/>
    <p:sldId id="261" r:id="rId7"/>
    <p:sldId id="264" r:id="rId8"/>
    <p:sldId id="265" r:id="rId9"/>
    <p:sldId id="262" r:id="rId10"/>
    <p:sldId id="266" r:id="rId11"/>
    <p:sldId id="267" r:id="rId12"/>
    <p:sldId id="268" r:id="rId13"/>
    <p:sldId id="270" r:id="rId14"/>
    <p:sldId id="269" r:id="rId15"/>
    <p:sldId id="272" r:id="rId16"/>
    <p:sldId id="273" r:id="rId17"/>
    <p:sldId id="274" r:id="rId18"/>
    <p:sldId id="263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29F9A-7429-440A-A7FB-948A4EFBF9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39451-D082-4EC6-B267-2602F69832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90709-6325-48F9-86F4-4EC724277A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6DF6727-7945-4286-BD36-523C92BAB16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703C38D-58C4-4C4B-9AAB-0861B47E13E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B7803-403A-4B9E-B91E-43B870E658B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5AF68-EB95-402C-8991-1226E796DCD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A6A1B157-F433-4BC7-9442-9438E10905D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A989D-3820-4B48-A522-DC3678C9AAD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3808D-C0C3-4E6B-A3A6-DDE66734B0A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CF006-498C-4DC9-A465-2E44FEF725F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A2F16-27EF-4F08-992A-F5D5B2A32C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5BA3D-28D9-4CA3-90C2-2E378ACA573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F5C50-26D1-4E96-8EF5-825FAFDB62D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87338-AE6F-477D-9A41-C957A03F667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F0217-0477-459A-8241-69BBDF92E0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C4A2-BFCE-4CEB-8B9F-85454FF86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B4AE3-5BE9-4E1C-8888-E9083BE4BB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57393-5D97-45C9-A174-7EBF0967D6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F6511-11E0-4FF8-9B66-AC83E867FF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E7BD3-C110-48F7-A984-B96C1E5619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D6F30-A493-4BB3-A7F2-571CC504D3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B60444C-A521-4AB1-9D40-76C65BB6D2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B60444C-A521-4AB1-9D40-76C65BB6D23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wmf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wmf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rokotak.com/2013/12/the-nativity-of-jesus-made-by-the-hands-of-a-kid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wmf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ommons.wikimedia.org/wiki/Christmas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PČ_019_Vánoční 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svícen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Petra Zdráhalová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Fryšták, okres Zlín, příspěvková organizace 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486400"/>
            <a:ext cx="8534400" cy="836613"/>
          </a:xfrm>
        </p:spPr>
        <p:txBody>
          <a:bodyPr>
            <a:noAutofit/>
          </a:bodyPr>
          <a:lstStyle/>
          <a:p>
            <a:pPr eaLnBrk="1" hangingPunct="1"/>
            <a:r>
              <a:rPr lang="cs-CZ" sz="2400" b="1" cap="none" dirty="0" smtClean="0">
                <a:effectLst/>
                <a:latin typeface="Arial" pitchFamily="34" charset="0"/>
                <a:cs typeface="Arial" pitchFamily="34" charset="0"/>
              </a:rPr>
              <a:t>4. Opatrně vyřezáváme kůru, ne však  příliš do hloubky, abychom neporušili </a:t>
            </a:r>
            <a:r>
              <a:rPr lang="cs-CZ" sz="2400" b="1" cap="none" dirty="0"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lang="cs-CZ" sz="2400" b="1" cap="none" dirty="0" smtClean="0">
                <a:effectLst/>
                <a:latin typeface="Arial" pitchFamily="34" charset="0"/>
                <a:cs typeface="Arial" pitchFamily="34" charset="0"/>
              </a:rPr>
              <a:t>lupku a nevytékala nám z plodu šťáva!</a:t>
            </a:r>
          </a:p>
        </p:txBody>
      </p:sp>
      <p:pic>
        <p:nvPicPr>
          <p:cNvPr id="5" name="Zástupný symbol pro obsah 4" descr="P10404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8371" y="15240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citel\AppData\Local\Microsoft\Windows\Temporary Internet Files\Content.IE5\0V6F2F07\MC90030546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1541678" cy="1827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21387"/>
            <a:ext cx="8763000" cy="83661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400" b="1" cap="none" dirty="0" smtClean="0">
                <a:effectLst/>
                <a:latin typeface="Arial" pitchFamily="34" charset="0"/>
                <a:cs typeface="Arial" pitchFamily="34" charset="0"/>
              </a:rPr>
              <a:t>5. Do vyřezaných vzorů nebo i mimo ně vkládáme koření.</a:t>
            </a:r>
          </a:p>
        </p:txBody>
      </p:sp>
      <p:pic>
        <p:nvPicPr>
          <p:cNvPr id="5" name="Zástupný symbol pro obsah 4" descr="P10404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480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2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4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25146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Ucitel\AppData\Local\Microsoft\Windows\Temporary Internet Files\Content.IE5\GZQGXQMU\MC90035576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1826971" cy="790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400" y="5733600"/>
            <a:ext cx="8534400" cy="83661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400" b="1" cap="none" dirty="0" smtClean="0">
                <a:effectLst/>
                <a:latin typeface="Arial" pitchFamily="34" charset="0"/>
                <a:cs typeface="Arial" pitchFamily="34" charset="0"/>
              </a:rPr>
              <a:t>6.  Grep pěkně dozdobíme a umístíme na jehličnatou větvičku, zapálíme svíčku.</a:t>
            </a:r>
          </a:p>
        </p:txBody>
      </p:sp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2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4" descr="P10404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2480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P1040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21336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Ucitel\AppData\Local\Microsoft\Windows\Temporary Internet Files\Content.IE5\IHM7R6MM\MC90039659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003097" cy="18086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066800"/>
            <a:ext cx="7010400" cy="76041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400" b="1" cap="none" dirty="0" smtClean="0">
                <a:effectLst/>
                <a:latin typeface="Arial" pitchFamily="34" charset="0"/>
                <a:cs typeface="Arial" pitchFamily="34" charset="0"/>
              </a:rPr>
              <a:t>7.  Malá výstavka hotových prací…</a:t>
            </a:r>
          </a:p>
        </p:txBody>
      </p:sp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ástupný symbol pro obsah 7" descr="P10404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19050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C:\Users\Ucitel\AppData\Local\Microsoft\Windows\Temporary Internet Files\Content.IE5\6ZXJH8PQ\MC9003618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24400"/>
            <a:ext cx="1271930" cy="1811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Další inspirace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40" y="1866424"/>
            <a:ext cx="5201920" cy="3901440"/>
          </a:xfrm>
        </p:spPr>
      </p:pic>
      <p:pic>
        <p:nvPicPr>
          <p:cNvPr id="2050" name="Picture 2" descr="C:\Users\Ucitel\AppData\Local\Microsoft\Windows\Temporary Internet Files\Content.IE5\A35AXOVJ\MC9003541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1143640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882961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citel\AppData\Local\Microsoft\Windows\Temporary Internet Files\Content.IE5\A35AXOVJ\MC90038000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1442894" cy="14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0015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Šťastné a Veselé Vánoce!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67" y="1554163"/>
            <a:ext cx="3288865" cy="4525962"/>
          </a:xfrm>
        </p:spPr>
      </p:pic>
      <p:pic>
        <p:nvPicPr>
          <p:cNvPr id="3074" name="Picture 2" descr="C:\Users\Ucitel\AppData\Local\Microsoft\Windows\Temporary Internet Files\Content.IE5\A35AXOVJ\MC9002905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78786"/>
            <a:ext cx="1765426" cy="1714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19619"/>
            <a:ext cx="3044190" cy="2282190"/>
          </a:xfrm>
          <a:prstGeom prst="rect">
            <a:avLst/>
          </a:prstGeom>
        </p:spPr>
      </p:pic>
      <p:pic>
        <p:nvPicPr>
          <p:cNvPr id="7" name="Picture 4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5833232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6672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A jak si vyrobit Betlém?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2" y="1371600"/>
            <a:ext cx="5427040" cy="4068000"/>
          </a:xfrm>
        </p:spPr>
      </p:pic>
      <p:sp>
        <p:nvSpPr>
          <p:cNvPr id="6" name="TextovéPole 5"/>
          <p:cNvSpPr txBox="1"/>
          <p:nvPr/>
        </p:nvSpPr>
        <p:spPr>
          <a:xfrm>
            <a:off x="1654629" y="5412701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2">
                    <a:lumMod val="25000"/>
                  </a:schemeClr>
                </a:solidFill>
                <a:hlinkClick r:id="rId3"/>
              </a:rPr>
              <a:t>http://krokotak.com/2013/12/the-nativity-of-jesus-made-by-the-hands-of-a-kid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/</a:t>
            </a: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Users\Ucitel\AppData\Local\Microsoft\Windows\Temporary Internet Files\Content.IE5\W4XM9DXH\MC9004081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90800"/>
            <a:ext cx="1343025" cy="1911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9550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010400" cy="8366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sz="3200" b="1" dirty="0" smtClean="0"/>
              <a:t>Použité zdroje a citace: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066800"/>
            <a:ext cx="6781800" cy="22860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cs-CZ" sz="1600" dirty="0" smtClean="0"/>
              <a:t>Fotografie prací vlastní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sz="1600" dirty="0" smtClean="0"/>
              <a:t>Inspirace: Časopis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AMOS zima 2010</a:t>
            </a:r>
          </a:p>
          <a:p>
            <a:pPr>
              <a:buFont typeface="Wingdings" pitchFamily="2" charset="2"/>
              <a:buChar char="q"/>
            </a:pPr>
            <a:r>
              <a:rPr lang="cs-CZ" sz="1600" dirty="0"/>
              <a:t>REAVER FLASH. </a:t>
            </a:r>
            <a:r>
              <a:rPr lang="cs-CZ" sz="1600" i="1" dirty="0" err="1"/>
              <a:t>wikimedia</a:t>
            </a:r>
            <a:r>
              <a:rPr lang="cs-CZ" sz="1600" i="1" dirty="0"/>
              <a:t> </a:t>
            </a:r>
            <a:r>
              <a:rPr lang="cs-CZ" sz="1600" i="1" dirty="0" err="1"/>
              <a:t>commons</a:t>
            </a:r>
            <a:r>
              <a:rPr lang="cs-CZ" sz="1600" dirty="0"/>
              <a:t> [online]. [cit. 9.10.2014]. Dostupný na WWW: </a:t>
            </a:r>
            <a:r>
              <a:rPr lang="cs-CZ" sz="1600" dirty="0">
                <a:hlinkClick r:id="rId2"/>
              </a:rPr>
              <a:t>http://</a:t>
            </a:r>
            <a:r>
              <a:rPr lang="cs-CZ" sz="1600" dirty="0" smtClean="0">
                <a:hlinkClick r:id="rId2"/>
              </a:rPr>
              <a:t>commons.wikimedia.org/wiki/Christmas#mediaviewer/File:Adoration_of_the_shepherds_reni</a:t>
            </a:r>
            <a:endParaRPr lang="cs-CZ" sz="1600" dirty="0" smtClean="0"/>
          </a:p>
          <a:p>
            <a:pPr>
              <a:buFont typeface="Wingdings" pitchFamily="2" charset="2"/>
              <a:buChar char="q"/>
            </a:pPr>
            <a:r>
              <a:rPr lang="cs-CZ" sz="1600" dirty="0"/>
              <a:t>TSCA. </a:t>
            </a:r>
            <a:r>
              <a:rPr lang="cs-CZ" sz="1600" i="1" dirty="0" err="1"/>
              <a:t>wikimedia</a:t>
            </a:r>
            <a:r>
              <a:rPr lang="cs-CZ" sz="1600" i="1" dirty="0"/>
              <a:t> </a:t>
            </a:r>
            <a:r>
              <a:rPr lang="cs-CZ" sz="1600" i="1" dirty="0" err="1"/>
              <a:t>commons</a:t>
            </a:r>
            <a:r>
              <a:rPr lang="cs-CZ" sz="1600" dirty="0"/>
              <a:t> [online]. [cit. 9.10.2014]. Dostupný na WWW: </a:t>
            </a:r>
            <a:r>
              <a:rPr lang="cs-CZ" sz="1600" dirty="0">
                <a:hlinkClick r:id="rId2"/>
              </a:rPr>
              <a:t>http://</a:t>
            </a:r>
            <a:r>
              <a:rPr lang="cs-CZ" sz="1600" dirty="0" smtClean="0">
                <a:hlinkClick r:id="rId2"/>
              </a:rPr>
              <a:t>commons.wikimedia.org/wiki/Christmas#mediaviewer/File:Kalenderlys-2-tsca.jpeg</a:t>
            </a:r>
            <a:r>
              <a:rPr lang="cs-CZ" sz="16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cs-CZ" sz="1600" dirty="0"/>
              <a:t>MALENE. </a:t>
            </a:r>
            <a:r>
              <a:rPr lang="cs-CZ" sz="1600" i="1" dirty="0" err="1"/>
              <a:t>wikimedia</a:t>
            </a:r>
            <a:r>
              <a:rPr lang="cs-CZ" sz="1600" i="1" dirty="0"/>
              <a:t> </a:t>
            </a:r>
            <a:r>
              <a:rPr lang="cs-CZ" sz="1600" i="1" dirty="0" err="1"/>
              <a:t>commons</a:t>
            </a:r>
            <a:r>
              <a:rPr lang="cs-CZ" sz="1600" dirty="0"/>
              <a:t> [online]. [cit. 9.10.2014]. Dostupný na WWW: </a:t>
            </a:r>
            <a:r>
              <a:rPr lang="cs-CZ" sz="1600" dirty="0">
                <a:hlinkClick r:id="rId2"/>
              </a:rPr>
              <a:t>http://</a:t>
            </a:r>
            <a:r>
              <a:rPr lang="cs-CZ" sz="1600" dirty="0" smtClean="0">
                <a:hlinkClick r:id="rId2"/>
              </a:rPr>
              <a:t>commons.wikimedia.org/wiki/Christmas#mediaviewer/File:Juletr%C3%A6et.jpg</a:t>
            </a:r>
            <a:r>
              <a:rPr lang="cs-CZ" sz="16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/>
              <a:t>JAGRO. </a:t>
            </a:r>
            <a:r>
              <a:rPr lang="en-US" sz="1600" i="1" dirty="0" err="1"/>
              <a:t>wikimedia</a:t>
            </a:r>
            <a:r>
              <a:rPr lang="en-US" sz="1600" i="1" dirty="0"/>
              <a:t> commons</a:t>
            </a:r>
            <a:r>
              <a:rPr lang="en-US" sz="1600" dirty="0"/>
              <a:t> [online]. [cit. 9.10.2014]. </a:t>
            </a:r>
            <a:r>
              <a:rPr lang="en-US" sz="1600" dirty="0" err="1"/>
              <a:t>Dostupný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WWW: http://commons.wikimedia.org/wiki/File:V%C3%A1noce,_cukrov%C3%AD_na_tal%C3%AD%C5%99i,_zvrchu.jpg?uselang=cs </a:t>
            </a:r>
            <a:endParaRPr lang="cs-CZ" sz="1600" dirty="0" smtClean="0"/>
          </a:p>
          <a:p>
            <a:pPr>
              <a:buFont typeface="Wingdings" pitchFamily="2" charset="2"/>
              <a:buChar char="q"/>
            </a:pPr>
            <a:r>
              <a:rPr lang="cs-CZ" sz="1600" dirty="0" smtClean="0"/>
              <a:t>Klipart - Microsoft</a:t>
            </a:r>
          </a:p>
        </p:txBody>
      </p:sp>
      <p:pic>
        <p:nvPicPr>
          <p:cNvPr id="10244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rozvoj tvořivosti a dekorativnosti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</a:t>
            </a:r>
            <a:r>
              <a:rPr lang="cs-CZ" dirty="0"/>
              <a:t> </a:t>
            </a:r>
            <a:r>
              <a:rPr lang="cs-CZ" dirty="0" smtClean="0"/>
              <a:t>jemnou motoriku, estetické cítění a vychovává k tradicím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Pracovní činnosti a 5. </a:t>
            </a:r>
            <a:r>
              <a:rPr lang="cs-CZ" dirty="0"/>
              <a:t>ročník </a:t>
            </a:r>
            <a:endParaRPr lang="cs-CZ" dirty="0" smtClean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Tento materiál vznikl jako doplňující materiál k předmětu Pracovní činnosti na 1. st. ZŠ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Narození Ježíše Krista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47800"/>
            <a:ext cx="3160800" cy="4320000"/>
          </a:xfrm>
        </p:spPr>
      </p:pic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citel\AppData\Local\Microsoft\Windows\Temporary Internet Files\Content.IE5\BK2O8SRQ\MC9003557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17834"/>
            <a:ext cx="1472184" cy="1824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5402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Vánoční tradice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7610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24. prosinec – Štědrý den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Zdobí se vánoční stromeček, večeře začíná po východu první hvězdy a končí Advent, dávají se a dostávají dárky, udržují se zvyky z dob minulých, lidé věří v tento den na mnoho pověr.</a:t>
            </a:r>
            <a:br>
              <a:rPr lang="cs-CZ" sz="2400" dirty="0" smtClean="0"/>
            </a:br>
            <a:r>
              <a:rPr lang="cs-CZ" sz="2400" dirty="0" smtClean="0"/>
              <a:t>První betlém vznikl v r. 1562 v Alpách, pak se rozšířil do celé Evropy</a:t>
            </a:r>
            <a:br>
              <a:rPr lang="cs-CZ" sz="2400" dirty="0" smtClean="0"/>
            </a:br>
            <a:endParaRPr lang="cs-CZ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25. prosince – Boží hod vánoční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Tento den se narodil ve chlévě v prostých jesličkách nedaleko města Betléma Ježíš Kristus. Věřící </a:t>
            </a:r>
            <a:br>
              <a:rPr lang="cs-CZ" sz="2400" dirty="0" smtClean="0"/>
            </a:br>
            <a:r>
              <a:rPr lang="cs-CZ" sz="2400" dirty="0" smtClean="0"/>
              <a:t>rozjímají, podle lidové víry se nesmí  pracovat</a:t>
            </a:r>
            <a:br>
              <a:rPr lang="cs-CZ" sz="2400" dirty="0" smtClean="0"/>
            </a:br>
            <a:endParaRPr lang="cs-CZ" sz="2400" dirty="0" smtClean="0"/>
          </a:p>
          <a:p>
            <a:pPr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26. prosinec – sv. Štěpán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Tento den je dnem koledníků.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 smtClean="0"/>
          </a:p>
          <a:p>
            <a:pPr>
              <a:buNone/>
            </a:pPr>
            <a:endParaRPr lang="cs-CZ" sz="2000" dirty="0"/>
          </a:p>
        </p:txBody>
      </p:sp>
      <p:pic>
        <p:nvPicPr>
          <p:cNvPr id="13314" name="Picture 2" descr="C:\Users\Ucitel\AppData\Local\Microsoft\Windows\Temporary Internet Files\Content.IE5\Q4X90EA8\MC9003314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24400"/>
            <a:ext cx="1508911" cy="1786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32296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010400" cy="836612"/>
          </a:xfrm>
        </p:spPr>
        <p:txBody>
          <a:bodyPr/>
          <a:lstStyle/>
          <a:p>
            <a:pPr algn="ctr" eaLnBrk="1" hangingPunct="1"/>
            <a:r>
              <a:rPr lang="cs-CZ" b="1" dirty="0" smtClean="0"/>
              <a:t>Vánoční svícen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245044" y="1600200"/>
            <a:ext cx="6781800" cy="3733800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	</a:t>
            </a:r>
            <a:r>
              <a:rPr lang="cs-CZ" sz="2000" b="1" dirty="0" smtClean="0">
                <a:cs typeface="Arial" pitchFamily="34" charset="0"/>
              </a:rPr>
              <a:t>S blížícími se vánočními svátky uklízíme a zdobíme své domovy. Součástí jsou i různá světýlka, kdy mezi nejkrásnější stále patří ty nejobyčejnější  - svíčky. </a:t>
            </a:r>
            <a:br>
              <a:rPr lang="cs-CZ" sz="2000" b="1" dirty="0" smtClean="0">
                <a:cs typeface="Arial" pitchFamily="34" charset="0"/>
              </a:rPr>
            </a:br>
            <a:r>
              <a:rPr lang="cs-CZ" sz="2000" b="1" dirty="0" smtClean="0">
                <a:cs typeface="Arial" pitchFamily="34" charset="0"/>
              </a:rPr>
              <a:t> Z dostupných surovin v každé domácnosti si vyrobíme spolu s dětmi krásný vánoční svícen z citrusových plodů a koření, který nám krásně provoní a prosvítí vánočně připravené pokojíčky. Protože budeme pracovat s nožem, je úkol spíše pro větší děti nebo je potřeba pomoci rodičů či učitele. Vyrobíme co nejdříve před Štědrým dnem, protože nařezaný plod podléhá rychle zkáze.</a:t>
            </a:r>
          </a:p>
        </p:txBody>
      </p:sp>
      <p:pic>
        <p:nvPicPr>
          <p:cNvPr id="8196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75142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Ucitel\AppData\Local\Microsoft\Windows\Temporary Internet Files\Content.IE5\W4XM9DXH\MC9004099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94162"/>
            <a:ext cx="1445060" cy="14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010400" cy="8366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b="1" dirty="0" smtClean="0"/>
              <a:t>Připravíme  si:</a:t>
            </a:r>
          </a:p>
        </p:txBody>
      </p:sp>
      <p:pic>
        <p:nvPicPr>
          <p:cNvPr id="5" name="Zástupný symbol pro obsah 4" descr="P1040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9050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44286" y="1981200"/>
            <a:ext cx="266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tx2"/>
                </a:solidFill>
              </a:rPr>
              <a:t>Pomeranč, grep nebo </a:t>
            </a:r>
            <a:r>
              <a:rPr lang="cs-CZ" sz="2400" b="1" dirty="0" err="1" smtClean="0">
                <a:solidFill>
                  <a:schemeClr val="tx2"/>
                </a:solidFill>
              </a:rPr>
              <a:t>pomelo</a:t>
            </a:r>
            <a:r>
              <a:rPr lang="cs-CZ" sz="2400" b="1" dirty="0" smtClean="0">
                <a:solidFill>
                  <a:schemeClr val="tx2"/>
                </a:solidFill>
              </a:rPr>
              <a:t>, koření – hřebíček, nové koření, nožíkem nůžky, černý fix, čajovou svíčku  a větvičky z jehličnanů</a:t>
            </a:r>
            <a:endParaRPr lang="cs-CZ" sz="2400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C:\Users\Ucitel\AppData\Local\Microsoft\Windows\Temporary Internet Files\Content.IE5\UNKTBSM7\MC9003314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867400"/>
            <a:ext cx="1803149" cy="460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0"/>
            <a:ext cx="7239000" cy="836612"/>
          </a:xfrm>
        </p:spPr>
        <p:txBody>
          <a:bodyPr>
            <a:noAutofit/>
          </a:bodyPr>
          <a:lstStyle/>
          <a:p>
            <a:pPr eaLnBrk="1" hangingPunct="1"/>
            <a:r>
              <a:rPr lang="cs-CZ" sz="2400" b="1" dirty="0" smtClean="0">
                <a:effectLst/>
                <a:latin typeface="Arial" pitchFamily="34" charset="0"/>
                <a:cs typeface="Arial" pitchFamily="34" charset="0"/>
              </a:rPr>
              <a:t>1. </a:t>
            </a:r>
            <a:r>
              <a:rPr lang="cs-CZ" sz="2400" b="1" cap="none" dirty="0" smtClean="0">
                <a:effectLst/>
                <a:latin typeface="Arial" pitchFamily="34" charset="0"/>
                <a:cs typeface="Arial" pitchFamily="34" charset="0"/>
              </a:rPr>
              <a:t>Postavíme si citrus  rovnější stranou (nebo jej zařízneme) na podložku a na vrchu obkreslíme tvar svíčky.</a:t>
            </a:r>
            <a:endParaRPr lang="cs-CZ" sz="2400" b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sah 4" descr="P10404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3716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Ucitel\AppData\Local\Microsoft\Windows\Temporary Internet Files\Content.IE5\RJC3S9HS\MC90030485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62200"/>
            <a:ext cx="1086307" cy="1821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183187"/>
            <a:ext cx="7010400" cy="83661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400" b="1" cap="none" dirty="0" smtClean="0">
                <a:effectLst/>
                <a:latin typeface="Arial" pitchFamily="34" charset="0"/>
                <a:cs typeface="Arial" pitchFamily="34" charset="0"/>
              </a:rPr>
              <a:t>2. Vyřízneme a vložíme čajovou svíčku.</a:t>
            </a:r>
          </a:p>
        </p:txBody>
      </p:sp>
      <p:pic>
        <p:nvPicPr>
          <p:cNvPr id="5" name="Zástupný symbol pro obsah 4" descr="P10404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764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Ucitel\AppData\Local\Microsoft\Windows\Temporary Internet Files\Content.IE5\BK2O8SRQ\MC9003315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19800"/>
            <a:ext cx="1806166" cy="510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66800"/>
            <a:ext cx="7620000" cy="836613"/>
          </a:xfrm>
        </p:spPr>
        <p:txBody>
          <a:bodyPr>
            <a:noAutofit/>
          </a:bodyPr>
          <a:lstStyle/>
          <a:p>
            <a:pPr eaLnBrk="1" hangingPunct="1"/>
            <a:r>
              <a:rPr lang="cs-CZ" sz="2400" b="1" cap="none" dirty="0" smtClean="0">
                <a:effectLst/>
                <a:latin typeface="Arial" pitchFamily="34" charset="0"/>
                <a:cs typeface="Arial" pitchFamily="34" charset="0"/>
              </a:rPr>
              <a:t>3. Rozmyslíme si a předkreslíme si černou </a:t>
            </a:r>
            <a:r>
              <a:rPr lang="cs-CZ" sz="2400" b="1" cap="none" dirty="0" err="1" smtClean="0">
                <a:effectLst/>
                <a:latin typeface="Arial" pitchFamily="34" charset="0"/>
                <a:cs typeface="Arial" pitchFamily="34" charset="0"/>
              </a:rPr>
              <a:t>fixou</a:t>
            </a:r>
            <a:r>
              <a:rPr lang="cs-CZ" sz="2400" b="1" cap="none" dirty="0" smtClean="0">
                <a:effectLst/>
                <a:latin typeface="Arial" pitchFamily="34" charset="0"/>
                <a:cs typeface="Arial" pitchFamily="34" charset="0"/>
              </a:rPr>
              <a:t> na kůru vzor, který budeme později vyřezávat.</a:t>
            </a:r>
          </a:p>
        </p:txBody>
      </p:sp>
      <p:pic>
        <p:nvPicPr>
          <p:cNvPr id="5" name="Zástupný symbol pro obsah 4" descr="P10404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9812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2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4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0480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Ucitel\AppData\Local\Microsoft\Windows\Temporary Internet Files\Content.IE5\LAG42DWK\MC90044007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76400"/>
            <a:ext cx="1224000" cy="12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esta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360</Words>
  <Application>Microsoft Office PowerPoint</Application>
  <PresentationFormat>Předvádění na obrazovce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Výchozí návrh</vt:lpstr>
      <vt:lpstr>Cesta</vt:lpstr>
      <vt:lpstr>PČ_019_Vánoční svícen</vt:lpstr>
      <vt:lpstr>Anotace:</vt:lpstr>
      <vt:lpstr>Narození Ježíše Krista</vt:lpstr>
      <vt:lpstr>Vánoční tradice</vt:lpstr>
      <vt:lpstr>Vánoční svícen </vt:lpstr>
      <vt:lpstr>Připravíme  si:</vt:lpstr>
      <vt:lpstr>1. Postavíme si citrus  rovnější stranou (nebo jej zařízneme) na podložku a na vrchu obkreslíme tvar svíčky.</vt:lpstr>
      <vt:lpstr>2. Vyřízneme a vložíme čajovou svíčku.</vt:lpstr>
      <vt:lpstr>3. Rozmyslíme si a předkreslíme si černou fixou na kůru vzor, který budeme později vyřezávat.</vt:lpstr>
      <vt:lpstr>4. Opatrně vyřezáváme kůru, ne však  příliš do hloubky, abychom neporušili slupku a nevytékala nám z plodu šťáva!</vt:lpstr>
      <vt:lpstr>5. Do vyřezaných vzorů nebo i mimo ně vkládáme koření.</vt:lpstr>
      <vt:lpstr>6.  Grep pěkně dozdobíme a umístíme na jehličnatou větvičku, zapálíme svíčku.</vt:lpstr>
      <vt:lpstr>7.  Malá výstavka hotových prací…</vt:lpstr>
      <vt:lpstr>Další inspirace</vt:lpstr>
      <vt:lpstr>Šťastné a Veselé Vánoce!</vt:lpstr>
      <vt:lpstr>A jak si vyrobit Betlém?</vt:lpstr>
      <vt:lpstr>Použité zdroje a citace: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leoš</dc:creator>
  <cp:lastModifiedBy>Miluse</cp:lastModifiedBy>
  <cp:revision>68</cp:revision>
  <cp:lastPrinted>1601-01-01T00:00:00Z</cp:lastPrinted>
  <dcterms:created xsi:type="dcterms:W3CDTF">1601-01-01T00:00:00Z</dcterms:created>
  <dcterms:modified xsi:type="dcterms:W3CDTF">2014-10-25T12:15:36Z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