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63" r:id="rId23"/>
    <p:sldId id="264" r:id="rId24"/>
    <p:sldId id="271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8900-64EC-4A0A-AA77-D38C50EB85A0}" type="datetimeFigureOut">
              <a:rPr lang="cs-CZ" smtClean="0"/>
              <a:pPr/>
              <a:t>20.11.2012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295A1-3417-45E8-AED0-D99C24B9F8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1/18/Bradypus.jpg/450px-Bradypus.jpg" TargetMode="External"/><Relationship Id="rId3" Type="http://schemas.openxmlformats.org/officeDocument/2006/relationships/hyperlink" Target="http://www.clker.com/cliparts/0/5/9/a/1195437124800444876mono_antonio_molinero_01.svg.med.png" TargetMode="External"/><Relationship Id="rId7" Type="http://schemas.openxmlformats.org/officeDocument/2006/relationships/hyperlink" Target="http://upload.wikimedia.org/wikipedia/commons/d/d8/Panthera_tigris_amoyensis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2/27/Opossum_2.jpg/730px-Opossum_2.jpg" TargetMode="External"/><Relationship Id="rId5" Type="http://schemas.openxmlformats.org/officeDocument/2006/relationships/hyperlink" Target="http://www.clker.com/cliparts/a/0/e/1/1216139760278927551lemmling_Cartoon_cow.svg.med.png" TargetMode="External"/><Relationship Id="rId4" Type="http://schemas.openxmlformats.org/officeDocument/2006/relationships/hyperlink" Target="http://www.clker.com/cliparts/6/2/5/3/1215441305125576364lemmling_Cartoon_giraffe.svg.med.p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thumb/7/73/Lion_waiting_in_Namibia.jpg/800px-Lion_waiting_in_Namibia.jpg" TargetMode="External"/><Relationship Id="rId7" Type="http://schemas.openxmlformats.org/officeDocument/2006/relationships/hyperlink" Target="http://upload.wikimedia.org/wikipedia/commons/thumb/0/0c/Bison_Cow_and_Calf.jpg/800px-Bison_Cow_and_Calf.jpg" TargetMode="External"/><Relationship Id="rId2" Type="http://schemas.openxmlformats.org/officeDocument/2006/relationships/hyperlink" Target="http://upload.wikimedia.org/wikipedia/commons/thumb/0/07/Prazsky_hroch.jpg/800px-Prazsky_hro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4/49/Koala_climbing_tree.jpg/610px-Koala_climbing_tree.jpg" TargetMode="External"/><Relationship Id="rId5" Type="http://schemas.openxmlformats.org/officeDocument/2006/relationships/hyperlink" Target="http://upload.wikimedia.org/wikipedia/commons/thumb/c/c3/Eastern_grey_kangaroo_dec07_02.jpg/400px-Eastern_grey_kangaroo_dec07_02.jpg" TargetMode="External"/><Relationship Id="rId4" Type="http://schemas.openxmlformats.org/officeDocument/2006/relationships/hyperlink" Target="http://upload.wikimedia.org/wikipedia/commons/thumb/e/eb/Two_cheetahs_together.jpg/800px-Two_cheetahs_together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thumb/6/60/Lama_guanicoe_2005-02-13.jpeg/616px-Lama_guanicoe_2005-02-13.jpeg" TargetMode="External"/><Relationship Id="rId7" Type="http://schemas.openxmlformats.org/officeDocument/2006/relationships/hyperlink" Target="http://upload.wikimedia.org/wikipedia/commons/thumb/c/c6/Moose_in_Gros_Ventre_Campgroud_4.jpg/800px-Moose_in_Gros_Ventre_Campgroud_4.jpg" TargetMode="External"/><Relationship Id="rId2" Type="http://schemas.openxmlformats.org/officeDocument/2006/relationships/hyperlink" Target="http://upload.wikimedia.org/wikipedia/commons/d/d8/2010_Finland_Pallastunturi_Rangifer_tarand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e/ea/TA_ZOO_orna_Pict0224edit2.jpg/800px-TA_ZOO_orna_Pict0224edit2.jpg" TargetMode="External"/><Relationship Id="rId5" Type="http://schemas.openxmlformats.org/officeDocument/2006/relationships/hyperlink" Target="http://upload.wikimedia.org/wikipedia/commons/thumb/b/b1/Chameau_de_bactriane.JPG/800px-Chameau_de_bactriane.JPG" TargetMode="External"/><Relationship Id="rId4" Type="http://schemas.openxmlformats.org/officeDocument/2006/relationships/hyperlink" Target="http://upload.wikimedia.org/wikipedia/commons/thumb/2/2e/CMM_MountainLion.jpg/480px-CMM_MountainLion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7/73/Harbour_seal.jpg/800px-Harbour_seal.jpg" TargetMode="External"/><Relationship Id="rId2" Type="http://schemas.openxmlformats.org/officeDocument/2006/relationships/hyperlink" Target="http://upload.wikimedia.org/wikipedia/commons/thumb/e/e2/Grizzlybear55.jpg/800px-Grizzlybear5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thumb/a/a6/Bottlenose_Dolphin_KSC04pd0178.jpg/800px-Bottlenose_Dolphin_KSC04pd0178.jpg" TargetMode="External"/><Relationship Id="rId4" Type="http://schemas.openxmlformats.org/officeDocument/2006/relationships/hyperlink" Target="http://upload.wikimedia.org/wikipedia/commons/7/7d/Orca_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a prostředí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628" y="8572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Savany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upload.wikimedia.org/wikipedia/commons/thumb/c/c3/Eastern_grey_kangaroo_dec07_02.jpg/400px-Eastern_grey_kangaroo_dec07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51012"/>
            <a:ext cx="3952876" cy="5706988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4/49/Koala_climbing_tree.jpg/610px-Koala_climbing_tr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969939"/>
            <a:ext cx="3952862" cy="3888061"/>
          </a:xfrm>
          <a:prstGeom prst="rect">
            <a:avLst/>
          </a:prstGeom>
          <a:noFill/>
        </p:spPr>
      </p:pic>
      <p:sp>
        <p:nvSpPr>
          <p:cNvPr id="7" name="Obláček 6"/>
          <p:cNvSpPr/>
          <p:nvPr/>
        </p:nvSpPr>
        <p:spPr>
          <a:xfrm>
            <a:off x="3071802" y="1428736"/>
            <a:ext cx="5000660" cy="1571612"/>
          </a:xfrm>
          <a:prstGeom prst="cloudCallout">
            <a:avLst>
              <a:gd name="adj1" fmla="val -10771"/>
              <a:gd name="adj2" fmla="val 8428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Žijeme v Austrálii. Víš kdo jsme?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285852" y="6000744"/>
            <a:ext cx="4214842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KLOKAN a KOALA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6380" y="8572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Stepi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upload.wikimedia.org/wikipedia/commons/thumb/0/0c/Bison_Cow_and_Calf.jpg/800px-Bison_Cow_and_Cal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7"/>
            <a:ext cx="7143768" cy="5429264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4143340" y="5286388"/>
            <a:ext cx="5000660" cy="1571612"/>
          </a:xfrm>
          <a:prstGeom prst="cloudCallout">
            <a:avLst>
              <a:gd name="adj1" fmla="val -6531"/>
              <a:gd name="adj2" fmla="val -8014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typickým obyvatelem chladné stepi. 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57984" y="2928934"/>
            <a:ext cx="2286016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BIZON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6380" y="8572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Stepi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Soubor:Lama guanicoe 2005-02-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1331"/>
            <a:ext cx="5581647" cy="5436669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0" y="4643446"/>
            <a:ext cx="5000660" cy="2214554"/>
          </a:xfrm>
          <a:prstGeom prst="cloudCallout">
            <a:avLst>
              <a:gd name="adj1" fmla="val 21560"/>
              <a:gd name="adj2" fmla="val -10212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blízkým příbuzným velbloudů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57158" y="2857496"/>
            <a:ext cx="2286016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LAMA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6380" y="85723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Stepi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2/2e/CMM_MountainLion.jpg/480px-CMM_MountainL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3000"/>
            <a:ext cx="4572000" cy="5715000"/>
          </a:xfrm>
          <a:prstGeom prst="rect">
            <a:avLst/>
          </a:prstGeom>
          <a:noFill/>
        </p:spPr>
      </p:pic>
      <p:sp>
        <p:nvSpPr>
          <p:cNvPr id="7" name="Obláček 6"/>
          <p:cNvSpPr/>
          <p:nvPr/>
        </p:nvSpPr>
        <p:spPr>
          <a:xfrm>
            <a:off x="4143340" y="4643446"/>
            <a:ext cx="5000660" cy="2214554"/>
          </a:xfrm>
          <a:prstGeom prst="cloudCallout">
            <a:avLst>
              <a:gd name="adj1" fmla="val -55027"/>
              <a:gd name="adj2" fmla="val -7698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Vyskytuji se v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everní Americe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786446" y="2285992"/>
            <a:ext cx="2286016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PUMA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43372" y="85723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Pouště a polopouště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upload.wikimedia.org/wikipedia/commons/thumb/b/b1/Chameau_de_bactriane.JPG/800px-Chameau_de_bactri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3016"/>
            <a:ext cx="7286644" cy="5464983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4143340" y="5072074"/>
            <a:ext cx="5000660" cy="1785926"/>
          </a:xfrm>
          <a:prstGeom prst="cloudCallout">
            <a:avLst>
              <a:gd name="adj1" fmla="val -14216"/>
              <a:gd name="adj2" fmla="val -1184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Žiji na pouštích.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143636" y="2000240"/>
            <a:ext cx="2857520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VELBLOUD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upload.wikimedia.org/wikipedia/commons/thumb/e/ea/TA_ZOO_orna_Pict0224edit2.jpg/800px-TA_ZOO_orna_Pict0224edi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7143768" cy="535782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143372" y="85723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Pouště a polopouště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3929058" y="5072074"/>
            <a:ext cx="5214942" cy="1785926"/>
          </a:xfrm>
          <a:prstGeom prst="cloudCallout">
            <a:avLst>
              <a:gd name="adj1" fmla="val -33297"/>
              <a:gd name="adj2" fmla="val -954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Žiji na pouštích Afriky.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786546" y="2000240"/>
            <a:ext cx="2357454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FENEK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14810" y="85723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Lesy mírného pásu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upload.wikimedia.org/wikipedia/commons/thumb/c/c6/Moose_in_Gros_Ventre_Campgroud_4.jpg/800px-Moose_in_Gros_Ventre_Campgroud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28749"/>
            <a:ext cx="7620000" cy="5429251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0" y="1928802"/>
            <a:ext cx="2357454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0" y="5500702"/>
            <a:ext cx="5429256" cy="1357298"/>
          </a:xfrm>
          <a:prstGeom prst="cloudCallout">
            <a:avLst>
              <a:gd name="adj1" fmla="val 4477"/>
              <a:gd name="adj2" fmla="val -731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největším zástupcem jelenovitých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14810" y="85723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Lesy mírného pásu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upload.wikimedia.org/wikipedia/commons/thumb/e/e2/Grizzlybear55.jpg/800px-Grizzlybear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0225"/>
            <a:ext cx="7620000" cy="5057775"/>
          </a:xfrm>
          <a:prstGeom prst="rect">
            <a:avLst/>
          </a:prstGeom>
          <a:noFill/>
        </p:spPr>
      </p:pic>
      <p:sp>
        <p:nvSpPr>
          <p:cNvPr id="8" name="Obláček 7"/>
          <p:cNvSpPr/>
          <p:nvPr/>
        </p:nvSpPr>
        <p:spPr>
          <a:xfrm>
            <a:off x="3929058" y="5072074"/>
            <a:ext cx="5214942" cy="1785926"/>
          </a:xfrm>
          <a:prstGeom prst="cloudCallout">
            <a:avLst>
              <a:gd name="adj1" fmla="val -33297"/>
              <a:gd name="adj2" fmla="val -954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obyvatelem Ameriky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786546" y="2000240"/>
            <a:ext cx="2357454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MEDVĚD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9124" y="85723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Polárních oblastí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upload.wikimedia.org/wikipedia/commons/d/d8/2010_Finland_Pallastunturi_Rangifer_tarand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7330"/>
            <a:ext cx="7000892" cy="5250669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3929058" y="5072074"/>
            <a:ext cx="5214942" cy="1785926"/>
          </a:xfrm>
          <a:prstGeom prst="cloudCallout">
            <a:avLst>
              <a:gd name="adj1" fmla="val -33297"/>
              <a:gd name="adj2" fmla="val -954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Žiji ve stádech.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786546" y="2000240"/>
            <a:ext cx="2357454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SOB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29124" y="85723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Polárních oblastí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Soubor:Harbour se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71612"/>
            <a:ext cx="7620000" cy="5038726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0" y="5072074"/>
            <a:ext cx="5214942" cy="1785926"/>
          </a:xfrm>
          <a:prstGeom prst="cloudCallout">
            <a:avLst>
              <a:gd name="adj1" fmla="val 5583"/>
              <a:gd name="adj2" fmla="val -7098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Žiji na obou polokoulích.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0" y="1928802"/>
            <a:ext cx="2357454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TULEŇ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průřezem všech životních prostředích a ukázkou savců vyskytujících se v daném prostředí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prověřuje již známé poznatky </a:t>
            </a:r>
            <a:r>
              <a:rPr lang="cs-CZ" dirty="0" smtClean="0"/>
              <a:t>žáků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72000" y="85723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Moře a oceán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upload.wikimedia.org/wikipedia/commons/7/7d/Orca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00240"/>
            <a:ext cx="5904519" cy="4000528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3929058" y="4857760"/>
            <a:ext cx="5214942" cy="1785926"/>
          </a:xfrm>
          <a:prstGeom prst="cloudCallout">
            <a:avLst>
              <a:gd name="adj1" fmla="val -24911"/>
              <a:gd name="adj2" fmla="val -9843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Žiji v malých skupinách.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215074" y="1643050"/>
            <a:ext cx="2357454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KOSATKA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572000" y="85723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Moře a oceán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Soubor:Bottlenose Dolphin KSC04pd0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7620000" cy="5029201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3929058" y="5072074"/>
            <a:ext cx="5214942" cy="1785926"/>
          </a:xfrm>
          <a:prstGeom prst="cloudCallout">
            <a:avLst>
              <a:gd name="adj1" fmla="val -9664"/>
              <a:gd name="adj2" fmla="val -9695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Žiji většinou ve skupinách po 5-15 kusech.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786546" y="1928802"/>
            <a:ext cx="2357454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DELFÍN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6143644"/>
          </a:xfrm>
        </p:spPr>
        <p:txBody>
          <a:bodyPr>
            <a:normAutofit/>
          </a:bodyPr>
          <a:lstStyle/>
          <a:p>
            <a:r>
              <a:rPr lang="pl-PL" sz="1400" dirty="0" smtClean="0"/>
              <a:t>Mono clip art. </a:t>
            </a:r>
            <a:r>
              <a:rPr lang="pl-PL" sz="1400" i="1" dirty="0" smtClean="0"/>
              <a:t>Http://www.clker.com</a:t>
            </a:r>
            <a:r>
              <a:rPr lang="pl-PL" sz="1400" dirty="0" smtClean="0"/>
              <a:t> [online]. 2010 [cit. 2012-11-20]. Dostupné z: </a:t>
            </a:r>
            <a:r>
              <a:rPr lang="pl-PL" sz="1400" dirty="0" smtClean="0">
                <a:hlinkClick r:id="rId3"/>
              </a:rPr>
              <a:t>http://</a:t>
            </a:r>
            <a:r>
              <a:rPr lang="pl-PL" sz="1400" dirty="0" smtClean="0">
                <a:hlinkClick r:id="rId3"/>
              </a:rPr>
              <a:t>www.clker.com/cliparts/0/5/9/a/1195437124800444876mono_antonio_molinero_01.svg.med.png</a:t>
            </a:r>
            <a:endParaRPr lang="pl-PL" sz="1400" dirty="0" smtClean="0"/>
          </a:p>
          <a:p>
            <a:r>
              <a:rPr lang="cs-CZ" sz="1400" dirty="0" err="1" smtClean="0"/>
              <a:t>Cartoon</a:t>
            </a:r>
            <a:r>
              <a:rPr lang="cs-CZ" sz="1400" dirty="0" smtClean="0"/>
              <a:t> </a:t>
            </a:r>
            <a:r>
              <a:rPr lang="cs-CZ" sz="1400" dirty="0" err="1" smtClean="0"/>
              <a:t>Giraffe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smtClean="0"/>
              <a:t>Http://www.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Monday</a:t>
            </a:r>
            <a:r>
              <a:rPr lang="cs-CZ" sz="1400" dirty="0" smtClean="0"/>
              <a:t>, 07-</a:t>
            </a:r>
            <a:r>
              <a:rPr lang="cs-CZ" sz="1400" dirty="0" err="1" smtClean="0"/>
              <a:t>Jul</a:t>
            </a:r>
            <a:r>
              <a:rPr lang="cs-CZ" sz="1400" dirty="0" smtClean="0"/>
              <a:t>-08 07:35:11 PDT [cit. 2012-11-20].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/6/2/5/3/1215441305125576364lemmling_</a:t>
            </a:r>
            <a:r>
              <a:rPr lang="cs-CZ" sz="1400" dirty="0" err="1" smtClean="0">
                <a:hlinkClick r:id="rId4"/>
              </a:rPr>
              <a:t>Cartoon</a:t>
            </a:r>
            <a:r>
              <a:rPr lang="cs-CZ" sz="1400" dirty="0" smtClean="0">
                <a:hlinkClick r:id="rId4"/>
              </a:rPr>
              <a:t>_</a:t>
            </a:r>
            <a:r>
              <a:rPr lang="cs-CZ" sz="1400" dirty="0" err="1" smtClean="0">
                <a:hlinkClick r:id="rId4"/>
              </a:rPr>
              <a:t>giraffe.svg.med.png</a:t>
            </a:r>
            <a:endParaRPr lang="cs-CZ" sz="1400" dirty="0" smtClean="0"/>
          </a:p>
          <a:p>
            <a:r>
              <a:rPr lang="cs-CZ" sz="1400" dirty="0" err="1" smtClean="0"/>
              <a:t>Cartoon</a:t>
            </a:r>
            <a:r>
              <a:rPr lang="cs-CZ" sz="1400" dirty="0" smtClean="0"/>
              <a:t> </a:t>
            </a:r>
            <a:r>
              <a:rPr lang="cs-CZ" sz="1400" dirty="0" err="1" smtClean="0"/>
              <a:t>Cow</a:t>
            </a:r>
            <a:r>
              <a:rPr lang="cs-CZ" sz="1400" dirty="0" smtClean="0"/>
              <a:t> </a:t>
            </a:r>
            <a:r>
              <a:rPr lang="cs-CZ" sz="1400" dirty="0" err="1" smtClean="0"/>
              <a:t>clip</a:t>
            </a:r>
            <a:r>
              <a:rPr lang="cs-CZ" sz="1400" dirty="0" smtClean="0"/>
              <a:t> </a:t>
            </a:r>
            <a:r>
              <a:rPr lang="cs-CZ" sz="1400" dirty="0" err="1" smtClean="0"/>
              <a:t>art</a:t>
            </a:r>
            <a:r>
              <a:rPr lang="cs-CZ" sz="1400" dirty="0" smtClean="0"/>
              <a:t>. </a:t>
            </a:r>
            <a:r>
              <a:rPr lang="cs-CZ" sz="1400" i="1" dirty="0" smtClean="0"/>
              <a:t>Http://www.</a:t>
            </a:r>
            <a:r>
              <a:rPr lang="cs-CZ" sz="1400" i="1" dirty="0" err="1" smtClean="0"/>
              <a:t>clker.com</a:t>
            </a:r>
            <a:r>
              <a:rPr lang="cs-CZ" sz="1400" dirty="0" smtClean="0"/>
              <a:t> [online]. </a:t>
            </a:r>
            <a:r>
              <a:rPr lang="cs-CZ" sz="1400" dirty="0" err="1" smtClean="0"/>
              <a:t>Tuesday</a:t>
            </a:r>
            <a:r>
              <a:rPr lang="cs-CZ" sz="1400" dirty="0" smtClean="0"/>
              <a:t>, 15-</a:t>
            </a:r>
            <a:r>
              <a:rPr lang="cs-CZ" sz="1400" dirty="0" err="1" smtClean="0"/>
              <a:t>Jul</a:t>
            </a:r>
            <a:r>
              <a:rPr lang="cs-CZ" sz="1400" dirty="0" smtClean="0"/>
              <a:t>-08 09:36:03 PDT [cit. 2012-11-20].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/a/0/e/1/1216139760278927551lemmling_</a:t>
            </a:r>
            <a:r>
              <a:rPr lang="cs-CZ" sz="1400" dirty="0" err="1" smtClean="0">
                <a:hlinkClick r:id="rId5"/>
              </a:rPr>
              <a:t>Cartoon</a:t>
            </a:r>
            <a:r>
              <a:rPr lang="cs-CZ" sz="1400" dirty="0" smtClean="0">
                <a:hlinkClick r:id="rId5"/>
              </a:rPr>
              <a:t>_</a:t>
            </a:r>
            <a:r>
              <a:rPr lang="cs-CZ" sz="1400" dirty="0" err="1" smtClean="0">
                <a:hlinkClick r:id="rId5"/>
              </a:rPr>
              <a:t>cow.svg.med.png</a:t>
            </a:r>
            <a:endParaRPr lang="cs-CZ" sz="1400" dirty="0" smtClean="0"/>
          </a:p>
          <a:p>
            <a:r>
              <a:rPr lang="cs-CZ" sz="1400" dirty="0" smtClean="0"/>
              <a:t>Soubor:</a:t>
            </a:r>
            <a:r>
              <a:rPr lang="cs-CZ" sz="1400" dirty="0" err="1" smtClean="0"/>
              <a:t>Opossum</a:t>
            </a:r>
            <a:r>
              <a:rPr lang="cs-CZ" sz="1400" dirty="0" smtClean="0"/>
              <a:t> </a:t>
            </a:r>
            <a:r>
              <a:rPr lang="cs-CZ" sz="1400" dirty="0"/>
              <a:t>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 3. 2007, 02:07 [cit. 2012-11-17].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upload.wikimedia.org/wikipedia/commons/thumb/2/27/Opossum_2.jpg/730px-Opossum_2.jpg</a:t>
            </a:r>
            <a:endParaRPr lang="cs-CZ" sz="1400" dirty="0" smtClean="0"/>
          </a:p>
          <a:p>
            <a:r>
              <a:rPr lang="cs-CZ" sz="1400" dirty="0"/>
              <a:t>Soubor:</a:t>
            </a:r>
            <a:r>
              <a:rPr lang="cs-CZ" sz="1400" dirty="0" err="1"/>
              <a:t>Panthera</a:t>
            </a:r>
            <a:r>
              <a:rPr lang="cs-CZ" sz="1400" dirty="0"/>
              <a:t> </a:t>
            </a:r>
            <a:r>
              <a:rPr lang="cs-CZ" sz="1400" dirty="0" err="1"/>
              <a:t>tigris</a:t>
            </a:r>
            <a:r>
              <a:rPr lang="cs-CZ" sz="1400" dirty="0"/>
              <a:t> </a:t>
            </a:r>
            <a:r>
              <a:rPr lang="cs-CZ" sz="1400" dirty="0" err="1"/>
              <a:t>amoyensis.jpg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2012-11-17].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upload.wikimedia.org/wikipedia/commons/d/d8/Panthera_tigris_amoyensis.jpg</a:t>
            </a:r>
            <a:endParaRPr lang="cs-CZ" sz="1400" dirty="0" smtClean="0"/>
          </a:p>
          <a:p>
            <a:r>
              <a:rPr lang="cs-CZ" sz="1400" dirty="0" err="1" smtClean="0"/>
              <a:t>Bradypus.jpg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2012-11-18]. Dostupné z: </a:t>
            </a:r>
            <a:r>
              <a:rPr lang="cs-CZ" sz="1400" dirty="0" smtClean="0">
                <a:hlinkClick r:id="rId8"/>
              </a:rPr>
              <a:t>http://upload.wikimedia.org/wikipedia/commons/thumb/1/18/Bradypus.jpg/450px-Bradypus.jpg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Prazsky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hroch.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In: 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Wikipedia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cs-CZ" sz="1400" i="1" dirty="0" err="1" smtClean="0">
                <a:latin typeface="Times New Roman" pitchFamily="18" charset="0"/>
                <a:cs typeface="Times New Roman" pitchFamily="18" charset="0"/>
              </a:rPr>
              <a:t>encyclopedia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 [online]. San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Francisco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(CA):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Wikimedia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Foundation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2001-, 28. 9. 2006, 22:14 [cit. 2012-11-18]. Dostupné z: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http://upload.wikimedia.org/wikipedia/commons/thumb/0/07/Prazsky_hroch.jpg/800px-Prazsky_hroch.jpg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/>
              <a:t>Lion </a:t>
            </a:r>
            <a:r>
              <a:rPr lang="cs-CZ" sz="1400" dirty="0" err="1" smtClean="0"/>
              <a:t>waiting</a:t>
            </a:r>
            <a:r>
              <a:rPr lang="cs-CZ" sz="1400" dirty="0" smtClean="0"/>
              <a:t> in </a:t>
            </a:r>
            <a:r>
              <a:rPr lang="cs-CZ" sz="1400" dirty="0" err="1" smtClean="0"/>
              <a:t>Namibia.jpg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5. 2006, 10:19 [cit. 2012-11-18]. Dostupné z: </a:t>
            </a:r>
            <a:r>
              <a:rPr lang="cs-CZ" sz="1400" dirty="0" smtClean="0">
                <a:hlinkClick r:id="rId3"/>
              </a:rPr>
              <a:t>http://upload.wikimedia.org/wikipedia/commons/thumb/7/73/Lion_waiting_in_Namibia.jpg/800px-Lion_waiting_in_Namibia.jpg</a:t>
            </a:r>
            <a:endParaRPr lang="cs-CZ" sz="1400" dirty="0" smtClean="0"/>
          </a:p>
          <a:p>
            <a:r>
              <a:rPr lang="en-US" sz="1400" dirty="0" smtClean="0"/>
              <a:t>Two cheetahs together.jpg.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 [cit. 2012-11-18].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4"/>
              </a:rPr>
              <a:t>http://upload.wikimedia.org/wikipedia/commons/thumb/e/eb/Two_cheetahs_together.jpg/800px-Two_cheetahs_together.jpg</a:t>
            </a:r>
            <a:endParaRPr lang="cs-CZ" sz="1400" dirty="0" smtClean="0"/>
          </a:p>
          <a:p>
            <a:r>
              <a:rPr lang="cs-CZ" sz="1400" dirty="0" err="1" smtClean="0"/>
              <a:t>Eastern</a:t>
            </a:r>
            <a:r>
              <a:rPr lang="cs-CZ" sz="1400" dirty="0" smtClean="0"/>
              <a:t> </a:t>
            </a:r>
            <a:r>
              <a:rPr lang="cs-CZ" sz="1400" dirty="0" err="1" smtClean="0"/>
              <a:t>grey</a:t>
            </a:r>
            <a:r>
              <a:rPr lang="cs-CZ" sz="1400" dirty="0" smtClean="0"/>
              <a:t> </a:t>
            </a:r>
            <a:r>
              <a:rPr lang="cs-CZ" sz="1400" dirty="0" err="1" smtClean="0"/>
              <a:t>kangaroo</a:t>
            </a:r>
            <a:r>
              <a:rPr lang="cs-CZ" sz="1400" dirty="0" smtClean="0"/>
              <a:t> dec07 02.jpg.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2012-11-18]. Dostupné z: </a:t>
            </a:r>
            <a:r>
              <a:rPr lang="cs-CZ" sz="1400" dirty="0" smtClean="0">
                <a:hlinkClick r:id="rId5"/>
              </a:rPr>
              <a:t>http://upload.wikimedia.org/wikipedia/commons/thumb/c/c3/Eastern_grey_kangaroo_dec07_02.jpg/400px-Eastern_grey_kangaroo_dec07_02.jpg</a:t>
            </a:r>
            <a:endParaRPr lang="cs-CZ" sz="1400" dirty="0" smtClean="0"/>
          </a:p>
          <a:p>
            <a:r>
              <a:rPr lang="cs-CZ" sz="1400" dirty="0" smtClean="0"/>
              <a:t>Koala </a:t>
            </a:r>
            <a:r>
              <a:rPr lang="cs-CZ" sz="1400" dirty="0" err="1" smtClean="0"/>
              <a:t>climbing</a:t>
            </a:r>
            <a:r>
              <a:rPr lang="cs-CZ" sz="1400" dirty="0" smtClean="0"/>
              <a:t> </a:t>
            </a:r>
            <a:r>
              <a:rPr lang="cs-CZ" sz="1400" dirty="0" err="1" smtClean="0"/>
              <a:t>tree.jpg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5. 12. 2005, 20:28 [cit. 2012-11-18]. Dostupné z: </a:t>
            </a:r>
            <a:r>
              <a:rPr lang="cs-CZ" sz="1400" dirty="0" smtClean="0">
                <a:hlinkClick r:id="rId6"/>
              </a:rPr>
              <a:t>http://upload.wikimedia.org/wikipedia/commons/thumb/4/49/Koala_climbing_tree.jpg/610px-Koala_climbing_tree.jpg</a:t>
            </a:r>
            <a:endParaRPr lang="cs-CZ" sz="1400" dirty="0" smtClean="0"/>
          </a:p>
          <a:p>
            <a:r>
              <a:rPr lang="en-US" sz="1400" dirty="0" smtClean="0"/>
              <a:t>Bison Cow and Calf.jpg.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1. 7. 2005, 11:43 [cit. 2012-11-18].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7"/>
              </a:rPr>
              <a:t>http://upload.wikimedia.org/wikipedia/commons/thumb/0/0c/Bison_Cow_and_Calf.jpg/800px-Bison_Cow_and_Calf.jpg</a:t>
            </a:r>
            <a:endParaRPr lang="cs-CZ" sz="1400" dirty="0" smtClean="0"/>
          </a:p>
          <a:p>
            <a:pPr>
              <a:buNone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2010 </a:t>
            </a:r>
            <a:r>
              <a:rPr lang="cs-CZ" sz="1400" dirty="0" err="1" smtClean="0"/>
              <a:t>Finland</a:t>
            </a:r>
            <a:r>
              <a:rPr lang="cs-CZ" sz="1400" dirty="0" smtClean="0"/>
              <a:t> </a:t>
            </a:r>
            <a:r>
              <a:rPr lang="cs-CZ" sz="1400" dirty="0" err="1" smtClean="0"/>
              <a:t>Pallastunturi</a:t>
            </a:r>
            <a:r>
              <a:rPr lang="cs-CZ" sz="1400" dirty="0" smtClean="0"/>
              <a:t> </a:t>
            </a:r>
            <a:r>
              <a:rPr lang="cs-CZ" sz="1400" dirty="0" err="1" smtClean="0"/>
              <a:t>Rangifer</a:t>
            </a:r>
            <a:r>
              <a:rPr lang="cs-CZ" sz="1400" dirty="0" smtClean="0"/>
              <a:t> </a:t>
            </a:r>
            <a:r>
              <a:rPr lang="cs-CZ" sz="1400" dirty="0" err="1" smtClean="0"/>
              <a:t>tarandus.JPG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30. 7. 2010, 20:55 [cit. 2012-11-20].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upload.wikimedia.org/wikipedia/commons/d/d8/2010_Finland_Pallastunturi_Rangifer_tarandus.JPG</a:t>
            </a:r>
            <a:endParaRPr lang="cs-CZ" sz="1400" dirty="0" smtClean="0"/>
          </a:p>
          <a:p>
            <a:r>
              <a:rPr lang="cs-CZ" sz="1400" dirty="0" smtClean="0"/>
              <a:t>Lama </a:t>
            </a:r>
            <a:r>
              <a:rPr lang="cs-CZ" sz="1400" dirty="0" err="1" smtClean="0"/>
              <a:t>guanicoe</a:t>
            </a:r>
            <a:r>
              <a:rPr lang="cs-CZ" sz="1400" dirty="0" smtClean="0"/>
              <a:t> 2005-02-13.jpeg.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8. 2005, 21:40 [cit. 2012-11-20].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upload.wikimedia.org/wikipedia/commons/thumb/6/60/Lama_guanicoe_2005-02-13.jpeg/616px-Lama_guanicoe_2005-02-13.jpeg</a:t>
            </a:r>
            <a:endParaRPr lang="cs-CZ" sz="1400" dirty="0" smtClean="0"/>
          </a:p>
          <a:p>
            <a:r>
              <a:rPr lang="cs-CZ" sz="1400" dirty="0" smtClean="0"/>
              <a:t>CMM </a:t>
            </a:r>
            <a:r>
              <a:rPr lang="cs-CZ" sz="1400" dirty="0" err="1" smtClean="0"/>
              <a:t>MountainLion.jpg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2012-11-20].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upload.wikimedia.org/wikipedia/commons/thumb/2/2e/CMM_MountainLion.jpg/480px-CMM_MountainLion.jpg</a:t>
            </a:r>
            <a:endParaRPr lang="cs-CZ" sz="1400" dirty="0" smtClean="0"/>
          </a:p>
          <a:p>
            <a:r>
              <a:rPr lang="cs-CZ" sz="1400" dirty="0" err="1" smtClean="0"/>
              <a:t>Chameau</a:t>
            </a:r>
            <a:r>
              <a:rPr lang="cs-CZ" sz="1400" dirty="0" smtClean="0"/>
              <a:t> de </a:t>
            </a:r>
            <a:r>
              <a:rPr lang="cs-CZ" sz="1400" dirty="0" err="1" smtClean="0"/>
              <a:t>bactriane.JPG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2. 2007, 19:10 [cit. 2012-11-20].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upload.wikimedia.org/wikipedia/commons/thumb/b/b1/Chameau_de_bactriane.JPG/800px-Chameau_de_bactriane.JPG</a:t>
            </a:r>
            <a:endParaRPr lang="cs-CZ" sz="1400" dirty="0" smtClean="0"/>
          </a:p>
          <a:p>
            <a:r>
              <a:rPr lang="cs-CZ" sz="1400" dirty="0" smtClean="0"/>
              <a:t>TA ZOO </a:t>
            </a:r>
            <a:r>
              <a:rPr lang="cs-CZ" sz="1400" dirty="0" err="1" smtClean="0"/>
              <a:t>orna</a:t>
            </a:r>
            <a:r>
              <a:rPr lang="cs-CZ" sz="1400" dirty="0" smtClean="0"/>
              <a:t> Pict0224edit2.jpg.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1. 6. 2007, 01:26 [cit. 2012-11-20].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upload.wikimedia.org/wikipedia/commons/thumb/e/ea/TA_ZOO_orna_Pict0224edit2.jpg/800px-TA_ZOO_orna_Pict0224edit2.jpg</a:t>
            </a:r>
            <a:endParaRPr lang="cs-CZ" sz="1400" dirty="0" smtClean="0"/>
          </a:p>
          <a:p>
            <a:r>
              <a:rPr lang="cs-CZ" sz="1400" dirty="0" err="1" smtClean="0"/>
              <a:t>Moose</a:t>
            </a:r>
            <a:r>
              <a:rPr lang="cs-CZ" sz="1400" dirty="0" smtClean="0"/>
              <a:t> in Gros </a:t>
            </a:r>
            <a:r>
              <a:rPr lang="cs-CZ" sz="1400" dirty="0" err="1" smtClean="0"/>
              <a:t>Ventre</a:t>
            </a:r>
            <a:r>
              <a:rPr lang="cs-CZ" sz="1400" dirty="0" smtClean="0"/>
              <a:t> </a:t>
            </a:r>
            <a:r>
              <a:rPr lang="cs-CZ" sz="1400" dirty="0" err="1" smtClean="0"/>
              <a:t>Campgroud</a:t>
            </a:r>
            <a:r>
              <a:rPr lang="cs-CZ" sz="1400" dirty="0" smtClean="0"/>
              <a:t> 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2012-11-20].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upload.wikimedia.org/wikipedia/commons/thumb/c/c6/Moose_in_Gros_Ventre_Campgroud_4.jpg/800px-Moose_in_Gros_Ventre_Campgroud_4.jpg</a:t>
            </a: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Grizzlybear55.jpg.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3. 2008, 18:15 [cit. 2012-11-20].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upload.wikimedia.org/wikipedia/commons/thumb/e/e2/Grizzlybear55.jpg/800px-Grizzlybear55.jpg</a:t>
            </a:r>
            <a:endParaRPr lang="cs-CZ" sz="1400" dirty="0" smtClean="0"/>
          </a:p>
          <a:p>
            <a:r>
              <a:rPr lang="cs-CZ" sz="1400" dirty="0" err="1" smtClean="0"/>
              <a:t>Harbour</a:t>
            </a:r>
            <a:r>
              <a:rPr lang="cs-CZ" sz="1400" dirty="0" smtClean="0"/>
              <a:t> </a:t>
            </a:r>
            <a:r>
              <a:rPr lang="cs-CZ" sz="1400" dirty="0" err="1" smtClean="0"/>
              <a:t>seal.jpg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20. 1. 2005, 17:56 [cit. 2012-11-20].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upload.wikimedia.org/wikipedia/commons/thumb/7/73/Harbour_seal.jpg/800px-Harbour_seal.jpg</a:t>
            </a:r>
            <a:endParaRPr lang="cs-CZ" sz="1400" dirty="0" smtClean="0"/>
          </a:p>
          <a:p>
            <a:r>
              <a:rPr lang="cs-CZ" sz="1400" dirty="0" err="1" smtClean="0"/>
              <a:t>Orca</a:t>
            </a:r>
            <a:r>
              <a:rPr lang="cs-CZ" sz="1400" dirty="0" smtClean="0"/>
              <a:t> 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5. 2005, 10:18 [cit. 2012-11-20].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upload.wikimedia.org/wikipedia/commons/7/7d/Orca_2.jpg</a:t>
            </a:r>
            <a:endParaRPr lang="cs-CZ" sz="1400" dirty="0" smtClean="0"/>
          </a:p>
          <a:p>
            <a:r>
              <a:rPr lang="cs-CZ" sz="1400" dirty="0" err="1" smtClean="0"/>
              <a:t>Bottlenose</a:t>
            </a:r>
            <a:r>
              <a:rPr lang="cs-CZ" sz="1400" dirty="0" smtClean="0"/>
              <a:t> </a:t>
            </a:r>
            <a:r>
              <a:rPr lang="cs-CZ" sz="1400" dirty="0" err="1" smtClean="0"/>
              <a:t>Dolphin</a:t>
            </a:r>
            <a:r>
              <a:rPr lang="cs-CZ" sz="1400" dirty="0" smtClean="0"/>
              <a:t> KSC04pd0178.jpg.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4. 2005, 16:01 [cit. 2012-11-20]. Dostupné z: </a:t>
            </a:r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upload.wikimedia.org/wikipedia/commons/thumb/a/a6/Bottlenose_Dolphin_KSC04pd0178.jpg/800px-Bottlenose_Dolphin_KSC04pd0178.jpg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www.clker.com/cliparts/a/0/e/1/1216139760278927551lemmling_Cartoon_cow.svg.med.pn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5357818" y="1714487"/>
            <a:ext cx="3429024" cy="3883631"/>
          </a:xfrm>
          <a:prstGeom prst="rect">
            <a:avLst/>
          </a:prstGeom>
          <a:noFill/>
        </p:spPr>
      </p:pic>
      <p:pic>
        <p:nvPicPr>
          <p:cNvPr id="13316" name="Picture 4" descr="Cartoon Giraffe Clip Art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1" y="216596"/>
            <a:ext cx="2857488" cy="6641404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2714612" y="92867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928802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- savci jsou tak různorodá skupina obratlovců, že osídlují všechna suchozemská prostředí, nalezneme je i pod hladinou a někteří se aktivně věnují i letu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0"/>
            <a:ext cx="3657600" cy="796925"/>
          </a:xfrm>
          <a:prstGeom prst="rect">
            <a:avLst/>
          </a:prstGeom>
          <a:noFill/>
        </p:spPr>
      </p:pic>
      <p:pic>
        <p:nvPicPr>
          <p:cNvPr id="13314" name="Picture 2" descr="http://www.clker.com/cliparts/0/5/9/a/1195437124800444876mono_antonio_molinero_01.svg.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571876"/>
            <a:ext cx="2571750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thumb/2/27/Opossum_2.jpg/730px-Opossum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6215106" cy="5099793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14612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00364" y="100010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Tropický deštný les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3214678" y="4500570"/>
            <a:ext cx="5929322" cy="1928802"/>
          </a:xfrm>
          <a:prstGeom prst="cloudCallout">
            <a:avLst>
              <a:gd name="adj1" fmla="val -16315"/>
              <a:gd name="adj2" fmla="val -7945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iji v amerických deštných lesích na stromech. 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500826" y="1785926"/>
            <a:ext cx="2071702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VAČICE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d/d8/Panthera_tigris_amoyen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858180" cy="509591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43372" y="85723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Tropický deštný les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0" y="5143512"/>
            <a:ext cx="5929322" cy="1714488"/>
          </a:xfrm>
          <a:prstGeom prst="cloudCallout">
            <a:avLst>
              <a:gd name="adj1" fmla="val 48054"/>
              <a:gd name="adj2" fmla="val -5317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iji pouze v Asii a jsem největší kočkovitou šelmou. 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715140" y="5857892"/>
            <a:ext cx="2071702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TYGR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143372" y="85723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Tropický deštný les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1/18/Bradypus.jpg/450px-Bradyp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4643470" cy="5357810"/>
          </a:xfrm>
          <a:prstGeom prst="rect">
            <a:avLst/>
          </a:prstGeom>
          <a:noFill/>
        </p:spPr>
      </p:pic>
      <p:sp>
        <p:nvSpPr>
          <p:cNvPr id="7" name="Obláček 6"/>
          <p:cNvSpPr/>
          <p:nvPr/>
        </p:nvSpPr>
        <p:spPr>
          <a:xfrm>
            <a:off x="4857720" y="3643314"/>
            <a:ext cx="4286280" cy="2857520"/>
          </a:xfrm>
          <a:prstGeom prst="cloudCallout">
            <a:avLst>
              <a:gd name="adj1" fmla="val -42535"/>
              <a:gd name="adj2" fmla="val -596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typický svým pomalým pohybem. 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072198" y="1857364"/>
            <a:ext cx="2643206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LENOCHOD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628" y="8572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Savany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0/07/Prazsky_hroch.jpg/800px-Prazsky_hro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357298"/>
            <a:ext cx="7072330" cy="5304262"/>
          </a:xfrm>
          <a:prstGeom prst="rect">
            <a:avLst/>
          </a:prstGeom>
          <a:noFill/>
        </p:spPr>
      </p:pic>
      <p:sp>
        <p:nvSpPr>
          <p:cNvPr id="7" name="Obláček 6"/>
          <p:cNvSpPr/>
          <p:nvPr/>
        </p:nvSpPr>
        <p:spPr>
          <a:xfrm>
            <a:off x="0" y="5072074"/>
            <a:ext cx="5214942" cy="1785926"/>
          </a:xfrm>
          <a:prstGeom prst="cloudCallout">
            <a:avLst>
              <a:gd name="adj1" fmla="val 8797"/>
              <a:gd name="adj2" fmla="val -7302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Žiji v Africe a jsem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vegetarián. Víš 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14282" y="2714620"/>
            <a:ext cx="2071702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HROCH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628" y="8572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Savany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upload.wikimedia.org/wikipedia/commons/thumb/7/73/Lion_waiting_in_Namibia.jpg/800px-Lion_waiting_in_Namib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31" y="1357298"/>
            <a:ext cx="7334269" cy="5500702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0" y="5072074"/>
            <a:ext cx="5214942" cy="1785926"/>
          </a:xfrm>
          <a:prstGeom prst="cloudCallout">
            <a:avLst>
              <a:gd name="adj1" fmla="val 15912"/>
              <a:gd name="adj2" fmla="val -8193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masožravec a žiji ve smečkách. 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14282" y="2714620"/>
            <a:ext cx="2071702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857620" y="21429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smtClean="0">
                <a:latin typeface="Times New Roman" pitchFamily="18" charset="0"/>
                <a:cs typeface="Times New Roman" pitchFamily="18" charset="0"/>
              </a:rPr>
              <a:t>Savci a prostředí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628" y="85723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Savany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upload.wikimedia.org/wikipedia/commons/thumb/e/eb/Two_cheetahs_together.jpg/800px-Two_cheetahs_toge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399"/>
            <a:ext cx="7620000" cy="5181601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3071802" y="1214422"/>
            <a:ext cx="6072198" cy="1785926"/>
          </a:xfrm>
          <a:prstGeom prst="cloudCallout">
            <a:avLst>
              <a:gd name="adj1" fmla="val -10771"/>
              <a:gd name="adj2" fmla="val 84286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Jsme nejrychlejšími suchozemskými živočichy. Víš kdo jsme?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500826" y="3857628"/>
            <a:ext cx="2286016" cy="8572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GEPARDI</a:t>
            </a:r>
            <a:endParaRPr lang="cs-C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466</Words>
  <Application>Microsoft Office PowerPoint</Application>
  <PresentationFormat>Předvádění na obrazovce (4:3)</PresentationFormat>
  <Paragraphs>112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Savci a prostředí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Zdroje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Savci a prostředí</dc:title>
  <dc:creator>Eliška</dc:creator>
  <cp:lastModifiedBy>Eliška</cp:lastModifiedBy>
  <cp:revision>46</cp:revision>
  <dcterms:created xsi:type="dcterms:W3CDTF">2012-11-17T14:11:47Z</dcterms:created>
  <dcterms:modified xsi:type="dcterms:W3CDTF">2012-11-20T20:48:03Z</dcterms:modified>
</cp:coreProperties>
</file>