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3" r:id="rId5"/>
    <p:sldId id="265" r:id="rId6"/>
    <p:sldId id="266" r:id="rId7"/>
    <p:sldId id="269" r:id="rId8"/>
    <p:sldId id="271" r:id="rId9"/>
    <p:sldId id="267" r:id="rId10"/>
    <p:sldId id="268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777777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24.11.2012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24.11.2012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24.11.2012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AA1-F320-43D9-BA97-50356F934660}" type="datetimeFigureOut">
              <a:rPr lang="cs-CZ" smtClean="0"/>
              <a:pPr/>
              <a:t>24.11.2012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f/f6/Primatenskelett-drawing.jpg/537px-Primatenskelett-drawing.jpg" TargetMode="External"/><Relationship Id="rId3" Type="http://schemas.openxmlformats.org/officeDocument/2006/relationships/hyperlink" Target="http://upload.wikimedia.org/wikipedia/commons/5/55/Forelimb_dog_corrected.JPG" TargetMode="External"/><Relationship Id="rId7" Type="http://schemas.openxmlformats.org/officeDocument/2006/relationships/hyperlink" Target="http://upload.wikimedia.org/wikipedia/commons/1/14/BlueWhaleSkeleton.jpg" TargetMode="External"/><Relationship Id="rId2" Type="http://schemas.openxmlformats.org/officeDocument/2006/relationships/hyperlink" Target="http://upload.wikimedia.org/wikipedia/commons/thumb/2/2d/Dog_skeleton_body_section_with_numbers.png/726px-Dog_skeleton_body_section_with_number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4/49/Felis_catus-skull-drawing.jpg" TargetMode="External"/><Relationship Id="rId5" Type="http://schemas.openxmlformats.org/officeDocument/2006/relationships/hyperlink" Target="http://upload.wikimedia.org/wikipedia/commons/thumb/0/02/Skull_of_a_dog.png/800px-Skull_of_a_dog.png" TargetMode="External"/><Relationship Id="rId4" Type="http://schemas.openxmlformats.org/officeDocument/2006/relationships/hyperlink" Target="http://upload.wikimedia.org/wikipedia/commons/a/a6/Hind_limb_dog_corrected.JPG" TargetMode="External"/><Relationship Id="rId9" Type="http://schemas.openxmlformats.org/officeDocument/2006/relationships/hyperlink" Target="http://upload.wikimedia.org/wikipedia/commons/e/e3/Horse_bones_ugglan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Kosterní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stavba těla savců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4/49/Felis_catus-skull-draw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196549" cy="4500594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3143240" y="5643578"/>
            <a:ext cx="2714644" cy="100013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očičí lebka</a:t>
            </a:r>
            <a:endParaRPr lang="cs-C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57356" y="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Víš, komu daná lebka patří?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000760" y="5643578"/>
            <a:ext cx="3000396" cy="1000132"/>
          </a:xfrm>
          <a:prstGeom prst="roundRect">
            <a:avLst/>
          </a:prstGeom>
          <a:solidFill>
            <a:srgbClr val="FF99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lokaní lebka</a:t>
            </a:r>
            <a:endParaRPr lang="cs-C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42844" y="5643578"/>
            <a:ext cx="2857488" cy="10001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rasečí lebka</a:t>
            </a:r>
            <a:endParaRPr lang="cs-C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7148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Dog skeleton body section with numbers.png.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2001-, 9. 8. 2006, 10:24 [cit. 2012-11-23].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2"/>
              </a:rPr>
              <a:t>http://upload.wikimedia.org/wikipedia/commons/thumb/2/2d/Dog_skeleton_body_section_with_numbers.png/726px-Dog_skeleton_body_section_with_numbers.png</a:t>
            </a:r>
            <a:endParaRPr lang="cs-CZ" sz="1400" dirty="0" smtClean="0"/>
          </a:p>
          <a:p>
            <a:r>
              <a:rPr lang="cs-CZ" sz="1400" dirty="0" err="1" smtClean="0"/>
              <a:t>Forelimb</a:t>
            </a:r>
            <a:r>
              <a:rPr lang="cs-CZ" sz="1400" dirty="0" smtClean="0"/>
              <a:t> dog </a:t>
            </a:r>
            <a:r>
              <a:rPr lang="cs-CZ" sz="1400" dirty="0" err="1" smtClean="0"/>
              <a:t>corrected.JPG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2. 2011, 01:25 [cit. 2012-11-23]. Dostupné z: </a:t>
            </a:r>
            <a:r>
              <a:rPr lang="cs-CZ" sz="1400" dirty="0" smtClean="0">
                <a:hlinkClick r:id="rId3"/>
              </a:rPr>
              <a:t>http://upload.wikimedia.org/wikipedia/commons/5/55/Forelimb_dog_corrected.JPG</a:t>
            </a:r>
            <a:endParaRPr lang="cs-CZ" sz="1400" dirty="0" smtClean="0"/>
          </a:p>
          <a:p>
            <a:r>
              <a:rPr lang="cs-CZ" sz="1400" dirty="0" smtClean="0"/>
              <a:t>Hind limb dog </a:t>
            </a:r>
            <a:r>
              <a:rPr lang="cs-CZ" sz="1400" dirty="0" err="1" smtClean="0"/>
              <a:t>corrected.JPG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2. 2011, 01:30 [cit. 2012-11-24].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upload.wikimedia.org/wikipedia/commons/a/a6/Hind_limb_dog_corrected.JPG</a:t>
            </a:r>
            <a:endParaRPr lang="cs-CZ" sz="1400" dirty="0" smtClean="0"/>
          </a:p>
          <a:p>
            <a:r>
              <a:rPr lang="en-US" sz="1400" dirty="0" smtClean="0"/>
              <a:t>Skull of a dog.png.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2001-, 17. 3. 2006, 21:41 [cit. 2012-11-24].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upload.wikimedia.org/wikipedia/commons/thumb/0/02/Skull_of_a_dog.png/800px-Skull_of_a_dog.png</a:t>
            </a:r>
            <a:endParaRPr lang="cs-CZ" sz="1400" dirty="0" smtClean="0"/>
          </a:p>
          <a:p>
            <a:r>
              <a:rPr lang="cs-CZ" sz="1400" dirty="0" err="1" smtClean="0"/>
              <a:t>Felis</a:t>
            </a:r>
            <a:r>
              <a:rPr lang="cs-CZ" sz="1400" dirty="0" smtClean="0"/>
              <a:t> </a:t>
            </a:r>
            <a:r>
              <a:rPr lang="cs-CZ" sz="1400" dirty="0" err="1" smtClean="0"/>
              <a:t>catus</a:t>
            </a:r>
            <a:r>
              <a:rPr lang="cs-CZ" sz="1400" dirty="0" smtClean="0"/>
              <a:t>-</a:t>
            </a:r>
            <a:r>
              <a:rPr lang="cs-CZ" sz="1400" dirty="0" err="1" smtClean="0"/>
              <a:t>skull</a:t>
            </a:r>
            <a:r>
              <a:rPr lang="cs-CZ" sz="1400" dirty="0" smtClean="0"/>
              <a:t>-</a:t>
            </a:r>
            <a:r>
              <a:rPr lang="cs-CZ" sz="1400" dirty="0" err="1" smtClean="0"/>
              <a:t>drawing.jpg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28. 12. 2004, 17:57 [cit. 2012-11-24]. Dostupné z: 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upload.wikimedia.org/wikipedia/commons/4/49/Felis_catus-skull-drawing.jpg</a:t>
            </a:r>
            <a:endParaRPr lang="cs-CZ" sz="1400" dirty="0" smtClean="0"/>
          </a:p>
          <a:p>
            <a:r>
              <a:rPr lang="cs-CZ" sz="1400" dirty="0" err="1" smtClean="0"/>
              <a:t>BlueWhaleSkeleton.jpg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1. 2005, 19:13 [cit. 2012-11-24]. Dostupné z: </a:t>
            </a:r>
            <a:r>
              <a:rPr lang="cs-CZ" sz="1400" dirty="0" smtClean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upload.wikimedia.org/wikipedia/commons/1/14/BlueWhaleSkeleton.jpg</a:t>
            </a:r>
            <a:endParaRPr lang="cs-CZ" sz="1400" dirty="0" smtClean="0"/>
          </a:p>
          <a:p>
            <a:r>
              <a:rPr lang="cs-CZ" sz="1400" dirty="0" err="1" smtClean="0"/>
              <a:t>Primatenskelett</a:t>
            </a:r>
            <a:r>
              <a:rPr lang="cs-CZ" sz="1400" dirty="0" smtClean="0"/>
              <a:t>-</a:t>
            </a:r>
            <a:r>
              <a:rPr lang="cs-CZ" sz="1400" dirty="0" err="1" smtClean="0"/>
              <a:t>drawing.jpg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2012-11-24]. Dostupné z: </a:t>
            </a:r>
            <a:r>
              <a:rPr lang="cs-CZ" sz="1400" dirty="0" smtClean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upload.wikimedia.org/wikipedia/commons/thumb/f/f6/Primatenskelett-drawing.jpg/537px-Primatenskelett-drawing.jpg</a:t>
            </a:r>
            <a:endParaRPr lang="cs-CZ" sz="1400" dirty="0" smtClean="0"/>
          </a:p>
          <a:p>
            <a:r>
              <a:rPr lang="cs-CZ" sz="1400" dirty="0" err="1" smtClean="0"/>
              <a:t>Horse</a:t>
            </a:r>
            <a:r>
              <a:rPr lang="cs-CZ" sz="1400" dirty="0" smtClean="0"/>
              <a:t> </a:t>
            </a:r>
            <a:r>
              <a:rPr lang="cs-CZ" sz="1400" dirty="0" err="1" smtClean="0"/>
              <a:t>bones</a:t>
            </a:r>
            <a:r>
              <a:rPr lang="cs-CZ" sz="1400" dirty="0" smtClean="0"/>
              <a:t> </a:t>
            </a:r>
            <a:r>
              <a:rPr lang="cs-CZ" sz="1400" dirty="0" err="1" smtClean="0"/>
              <a:t>ugglan.jpg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7. 8. 2005, 10:26 [cit. 2012-11-24]. Dostupné z: </a:t>
            </a:r>
            <a:r>
              <a:rPr lang="cs-CZ" sz="1400" dirty="0" smtClean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upload.wikimedia.org/wikipedia/commons/e/e3/Horse_bones_ugglan.jpg</a:t>
            </a:r>
            <a:endParaRPr lang="cs-CZ" sz="1400" dirty="0" smtClean="0"/>
          </a:p>
          <a:p>
            <a:r>
              <a:rPr lang="cs-CZ" sz="1400" i="1" dirty="0" smtClean="0"/>
              <a:t>Přírodopis 8 učebnice pro základní školy a víceletá gymnázia</a:t>
            </a:r>
            <a:r>
              <a:rPr lang="cs-CZ" sz="1400" dirty="0" smtClean="0"/>
              <a:t>. </a:t>
            </a:r>
            <a:r>
              <a:rPr lang="cs-CZ" sz="1400" dirty="0" err="1" smtClean="0"/>
              <a:t>Goethova</a:t>
            </a:r>
            <a:r>
              <a:rPr lang="cs-CZ" sz="1400" dirty="0" smtClean="0"/>
              <a:t> 8, 301 31 Plzeň: </a:t>
            </a:r>
            <a:r>
              <a:rPr lang="cs-CZ" sz="1400" dirty="0" err="1" smtClean="0"/>
              <a:t>Fraus</a:t>
            </a:r>
            <a:r>
              <a:rPr lang="cs-CZ" sz="1400" dirty="0" smtClean="0"/>
              <a:t>, 2006. ISBN 80-7238-428-7.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seznámení žáků s kosterní stavbou těla savců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nově získané vědomosti a dovednosti žáků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14612" y="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Kosterní stavba těla savců</a:t>
            </a:r>
            <a:endParaRPr lang="cs-CZ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28604"/>
            <a:ext cx="3786182" cy="318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061075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571480"/>
            <a:ext cx="371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oporou těla savců je             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43306" y="57148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kostra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1214422"/>
            <a:ext cx="6143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kostru tvoří: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lebka, páteř, hrudník</a:t>
            </a:r>
          </a:p>
          <a:p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a kostra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končetin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2285992"/>
            <a:ext cx="6786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- všichni savci mají 7 krčních obratlů,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z nichž první se nazývá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nosič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a druhý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se nazývá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čepovec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37861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ebra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se připojují k hrudním obratlům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35769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- žebra, hrudní obratle a hrudní kost tvoří: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hrudní koš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48577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valstvo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se upíná ke kostře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šlachami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54292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bránice: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sval oddělující dutinu hrudní a břišní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928926" y="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Kostra psa domácího</a:t>
            </a:r>
            <a:endParaRPr lang="cs-CZ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6061075"/>
            <a:ext cx="3657600" cy="796925"/>
          </a:xfrm>
          <a:prstGeom prst="rect">
            <a:avLst/>
          </a:prstGeom>
          <a:noFill/>
        </p:spPr>
      </p:pic>
      <p:sp>
        <p:nvSpPr>
          <p:cNvPr id="13" name="Zaoblený obdélník 12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horní čelist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207167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dolní čelist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57148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horní čelist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dolní čelist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krční obratle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000364" y="42860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krční obratle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lopatka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142976" y="242886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lopatka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hrudní obratle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929058" y="71435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hrudní obratle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bederní obratle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929190" y="100010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bederní obratle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 pánevní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715140" y="100010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 pánevní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 pažní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500034" y="335756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 pažní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aoblený obdélník 28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 loketní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85720" y="428625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 loketní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 vřetenní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0" y="485776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 vřetenní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aoblený obdélník 32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 stehenní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3929058" y="364331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 stehenní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élník 34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 holenní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786182" y="435769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 holenní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Zaoblený obdélník 36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 lýtková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7572332" y="4357694"/>
            <a:ext cx="157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 lýtková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Zaoblený obdélník 38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kosti zápěstní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3714744" y="492919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kosti zápěstní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Zaoblený obdélník 40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kosti záprstní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500430" y="521495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kosti záprstní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Zaoblený obdélník 42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články prstů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357554" y="564357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články prstů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7500958" y="5786454"/>
            <a:ext cx="164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články prstů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Zaoblený obdélník 45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 zánártní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7143768" y="4786322"/>
            <a:ext cx="157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 zánártní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Zaoblený obdélník 47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kosti nártní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7143768" y="5143512"/>
            <a:ext cx="157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kosti nártní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Zaoblený obdélník 49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křížové obratle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7143768" y="150017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křížové obratle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Zaoblený obdélník 51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ocasní obratle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7286612" y="292893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ocasní obratle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28604"/>
            <a:ext cx="7215238" cy="60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6" name="Přímá spojovací čára 55"/>
          <p:cNvCxnSpPr/>
          <p:nvPr/>
        </p:nvCxnSpPr>
        <p:spPr>
          <a:xfrm rot="16200000" flipH="1">
            <a:off x="964381" y="1035827"/>
            <a:ext cx="357190" cy="28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rot="5400000" flipH="1" flipV="1">
            <a:off x="1107257" y="1893083"/>
            <a:ext cx="285752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>
            <a:off x="2071670" y="2643182"/>
            <a:ext cx="100013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/>
          <p:nvPr/>
        </p:nvCxnSpPr>
        <p:spPr>
          <a:xfrm>
            <a:off x="1714480" y="3571876"/>
            <a:ext cx="1000132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Přímá spojovací čára 63"/>
          <p:cNvCxnSpPr/>
          <p:nvPr/>
        </p:nvCxnSpPr>
        <p:spPr>
          <a:xfrm>
            <a:off x="1643042" y="4500570"/>
            <a:ext cx="157163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Přímá spojovací čára 66"/>
          <p:cNvCxnSpPr/>
          <p:nvPr/>
        </p:nvCxnSpPr>
        <p:spPr>
          <a:xfrm flipV="1">
            <a:off x="1571604" y="4929198"/>
            <a:ext cx="1214446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 rot="5400000">
            <a:off x="2536017" y="1035827"/>
            <a:ext cx="857256" cy="357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 rot="5400000">
            <a:off x="3464711" y="1678769"/>
            <a:ext cx="1285884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/>
          <p:nvPr/>
        </p:nvCxnSpPr>
        <p:spPr>
          <a:xfrm rot="5400000">
            <a:off x="4857752" y="1785926"/>
            <a:ext cx="85725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Přímá spojovací čára 74"/>
          <p:cNvCxnSpPr/>
          <p:nvPr/>
        </p:nvCxnSpPr>
        <p:spPr>
          <a:xfrm rot="5400000">
            <a:off x="5857884" y="1428736"/>
            <a:ext cx="1000132" cy="857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Přímá spojovací čára 76"/>
          <p:cNvCxnSpPr/>
          <p:nvPr/>
        </p:nvCxnSpPr>
        <p:spPr>
          <a:xfrm rot="10800000" flipV="1">
            <a:off x="6429388" y="1785926"/>
            <a:ext cx="785818" cy="500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Přímá spojovací čára 78"/>
          <p:cNvCxnSpPr/>
          <p:nvPr/>
        </p:nvCxnSpPr>
        <p:spPr>
          <a:xfrm rot="10800000">
            <a:off x="6929454" y="3143248"/>
            <a:ext cx="42862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Přímá spojovací čára 80"/>
          <p:cNvCxnSpPr/>
          <p:nvPr/>
        </p:nvCxnSpPr>
        <p:spPr>
          <a:xfrm flipV="1">
            <a:off x="5143504" y="3357562"/>
            <a:ext cx="571504" cy="357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Přímá spojovací čára 82"/>
          <p:cNvCxnSpPr/>
          <p:nvPr/>
        </p:nvCxnSpPr>
        <p:spPr>
          <a:xfrm flipV="1">
            <a:off x="5214942" y="4214818"/>
            <a:ext cx="428628" cy="357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Přímá spojovací čára 84"/>
          <p:cNvCxnSpPr/>
          <p:nvPr/>
        </p:nvCxnSpPr>
        <p:spPr>
          <a:xfrm rot="10800000">
            <a:off x="6429388" y="4429132"/>
            <a:ext cx="1285884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Přímá spojovací čára 86"/>
          <p:cNvCxnSpPr/>
          <p:nvPr/>
        </p:nvCxnSpPr>
        <p:spPr>
          <a:xfrm flipV="1">
            <a:off x="2857488" y="5857892"/>
            <a:ext cx="571504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Přímá spojovací čára 88"/>
          <p:cNvCxnSpPr/>
          <p:nvPr/>
        </p:nvCxnSpPr>
        <p:spPr>
          <a:xfrm>
            <a:off x="3071802" y="5500702"/>
            <a:ext cx="50006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Přímá spojovací čára 90"/>
          <p:cNvCxnSpPr/>
          <p:nvPr/>
        </p:nvCxnSpPr>
        <p:spPr>
          <a:xfrm flipV="1">
            <a:off x="3071802" y="5143512"/>
            <a:ext cx="714380" cy="28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Přímá spojovací čára 92"/>
          <p:cNvCxnSpPr/>
          <p:nvPr/>
        </p:nvCxnSpPr>
        <p:spPr>
          <a:xfrm rot="10800000" flipV="1">
            <a:off x="6858016" y="5072074"/>
            <a:ext cx="357190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Přímá spojovací čára 94"/>
          <p:cNvCxnSpPr/>
          <p:nvPr/>
        </p:nvCxnSpPr>
        <p:spPr>
          <a:xfrm rot="10800000" flipV="1">
            <a:off x="6858016" y="5357826"/>
            <a:ext cx="285752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Přímá spojovací čára 96"/>
          <p:cNvCxnSpPr/>
          <p:nvPr/>
        </p:nvCxnSpPr>
        <p:spPr>
          <a:xfrm rot="10800000">
            <a:off x="6643702" y="5929330"/>
            <a:ext cx="928694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785794"/>
            <a:ext cx="453385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1714480" y="0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Kostra psa domácího – </a:t>
            </a:r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hrudní </a:t>
            </a:r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končetina</a:t>
            </a:r>
            <a:endParaRPr lang="cs-CZ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7072298" y="571480"/>
            <a:ext cx="2071702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 pažní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786546" y="1500174"/>
            <a:ext cx="2357454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 vřetenní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143768" y="5214950"/>
            <a:ext cx="2000232" cy="7858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 loketní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786546" y="2428868"/>
            <a:ext cx="2357454" cy="7858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 zápěstní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786546" y="3357562"/>
            <a:ext cx="2357454" cy="78581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kosti záprstní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786546" y="4286256"/>
            <a:ext cx="2357454" cy="7858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články prstů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53 0.00254 L -0.2842 0.12835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0.00347 L -0.3316 0.20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73 0.01503 L -0.3316 0.225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0.04764 L -0.6467 0.19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73 0.02776 L -0.22136 0.16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3728E-6 L -0.74497 -0.40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1357290" y="0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Kostra psa domácího – </a:t>
            </a:r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pánevní </a:t>
            </a:r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končetina</a:t>
            </a:r>
            <a:endParaRPr lang="cs-CZ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714356"/>
            <a:ext cx="3128977" cy="565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aoblený obdélník 4"/>
          <p:cNvSpPr/>
          <p:nvPr/>
        </p:nvSpPr>
        <p:spPr>
          <a:xfrm>
            <a:off x="6715108" y="642918"/>
            <a:ext cx="2428892" cy="92869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 holenní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715108" y="1714488"/>
            <a:ext cx="2428892" cy="928694"/>
          </a:xfrm>
          <a:prstGeom prst="round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 stehenní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715108" y="2786058"/>
            <a:ext cx="2428892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články prstů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715108" y="3857628"/>
            <a:ext cx="2428892" cy="92869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 nártní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715108" y="4929198"/>
            <a:ext cx="2428892" cy="928694"/>
          </a:xfrm>
          <a:prstGeom prst="round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 zánártní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715108" y="5929306"/>
            <a:ext cx="2428892" cy="928694"/>
          </a:xfrm>
          <a:prstGeom prst="roundRect">
            <a:avLst/>
          </a:prstGeom>
          <a:solidFill>
            <a:srgbClr val="7777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 lýtková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87 0.05504 L -0.31997 0.40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90379E-6 L -0.63803 -0.12581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2 -0.03677 L -0.38299 0.41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6772E-7 L -0.77674 0.205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2886E-6 L -0.41441 -0.065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9852E-6 L -0.70573 -0.484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" y="-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7" grpId="0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1/14/BlueWhaleSkele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25" y="1357298"/>
            <a:ext cx="9105275" cy="4385452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2571736" y="5786454"/>
            <a:ext cx="4071966" cy="8572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ostra kytovce</a:t>
            </a:r>
            <a:endParaRPr lang="cs-CZ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57356" y="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Víš, komu daná kostra patří?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7148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65012"/>
            <a:ext cx="2738448" cy="599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 descr="http://upload.wikimedia.org/wikipedia/commons/e/e3/Horse_bones_uggl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5826" y="2571744"/>
            <a:ext cx="6178174" cy="428625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000232" y="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Víš, komu dané kostry patří?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00298" y="1428736"/>
            <a:ext cx="2714644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ostra gorily</a:t>
            </a:r>
            <a:endParaRPr lang="cs-C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429356" y="1785926"/>
            <a:ext cx="2714644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ostra koně</a:t>
            </a:r>
            <a:endParaRPr lang="cs-C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57148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57422" y="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Kostra psa domácího – </a:t>
            </a:r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lebka</a:t>
            </a:r>
            <a:endParaRPr lang="cs-CZ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commons/thumb/0/02/Skull_of_a_dog.png/800px-Skull_of_a_do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28604"/>
            <a:ext cx="7620000" cy="4762500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061075"/>
            <a:ext cx="3657600" cy="796925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 flipV="1">
            <a:off x="6715140" y="1000108"/>
            <a:ext cx="785818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929454" y="50004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mozkovna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Přímá spojovací čára 8"/>
          <p:cNvCxnSpPr/>
          <p:nvPr/>
        </p:nvCxnSpPr>
        <p:spPr>
          <a:xfrm rot="10800000">
            <a:off x="1214414" y="714356"/>
            <a:ext cx="1714512" cy="14287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57158" y="28572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orní čelist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4286248" y="4714884"/>
            <a:ext cx="3143272" cy="357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7429488" y="478632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olní čelist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ovací čára 14"/>
          <p:cNvCxnSpPr/>
          <p:nvPr/>
        </p:nvCxnSpPr>
        <p:spPr>
          <a:xfrm rot="5400000">
            <a:off x="678629" y="4393413"/>
            <a:ext cx="428628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0" y="4643446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řezáky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Přímá spojovací čára 17"/>
          <p:cNvCxnSpPr/>
          <p:nvPr/>
        </p:nvCxnSpPr>
        <p:spPr>
          <a:xfrm rot="10800000" flipV="1">
            <a:off x="1000100" y="3000372"/>
            <a:ext cx="500066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42844" y="314324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špičáky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Přímá spojovací čára 20"/>
          <p:cNvCxnSpPr/>
          <p:nvPr/>
        </p:nvCxnSpPr>
        <p:spPr>
          <a:xfrm rot="5400000">
            <a:off x="785786" y="4714884"/>
            <a:ext cx="1428760" cy="428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5400000">
            <a:off x="892943" y="4536289"/>
            <a:ext cx="1500198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5400000">
            <a:off x="1142976" y="4286256"/>
            <a:ext cx="1500198" cy="12144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rot="10800000" flipV="1">
            <a:off x="1285852" y="4071942"/>
            <a:ext cx="1714512" cy="15716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214282" y="557214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uby třenové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Přímá spojovací čára 29"/>
          <p:cNvCxnSpPr/>
          <p:nvPr/>
        </p:nvCxnSpPr>
        <p:spPr>
          <a:xfrm rot="5400000">
            <a:off x="2678893" y="4393413"/>
            <a:ext cx="1357322" cy="428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2428860" y="521495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trháky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Přímá spojovací čára 32"/>
          <p:cNvCxnSpPr/>
          <p:nvPr/>
        </p:nvCxnSpPr>
        <p:spPr>
          <a:xfrm rot="5400000">
            <a:off x="3357554" y="4572008"/>
            <a:ext cx="1500198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3571868" y="528638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stoličky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19" grpId="0"/>
      <p:bldP spid="28" grpId="0"/>
      <p:bldP spid="31" grpId="0"/>
      <p:bldP spid="34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381</Words>
  <Application>Microsoft Office PowerPoint</Application>
  <PresentationFormat>Předvádění na obrazovce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Kosterní stavba těla savců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Vnitřní stavba těla savců</dc:title>
  <dc:creator>Eliška</dc:creator>
  <cp:lastModifiedBy>Eliška</cp:lastModifiedBy>
  <cp:revision>68</cp:revision>
  <dcterms:created xsi:type="dcterms:W3CDTF">2012-11-20T20:49:54Z</dcterms:created>
  <dcterms:modified xsi:type="dcterms:W3CDTF">2012-11-24T08:09:03Z</dcterms:modified>
</cp:coreProperties>
</file>