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5" r:id="rId5"/>
    <p:sldId id="266" r:id="rId6"/>
    <p:sldId id="267" r:id="rId7"/>
    <p:sldId id="272" r:id="rId8"/>
    <p:sldId id="268" r:id="rId9"/>
    <p:sldId id="269" r:id="rId10"/>
    <p:sldId id="270" r:id="rId11"/>
    <p:sldId id="271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168F-0D98-4452-B914-A3FD3FE002C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404CE-D730-4ABE-A987-E6A5A4E34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168F-0D98-4452-B914-A3FD3FE002C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404CE-D730-4ABE-A987-E6A5A4E34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168F-0D98-4452-B914-A3FD3FE002C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404CE-D730-4ABE-A987-E6A5A4E34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168F-0D98-4452-B914-A3FD3FE002C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404CE-D730-4ABE-A987-E6A5A4E34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168F-0D98-4452-B914-A3FD3FE002C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404CE-D730-4ABE-A987-E6A5A4E34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168F-0D98-4452-B914-A3FD3FE002C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404CE-D730-4ABE-A987-E6A5A4E34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168F-0D98-4452-B914-A3FD3FE002C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404CE-D730-4ABE-A987-E6A5A4E34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168F-0D98-4452-B914-A3FD3FE002C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404CE-D730-4ABE-A987-E6A5A4E34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168F-0D98-4452-B914-A3FD3FE002C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404CE-D730-4ABE-A987-E6A5A4E34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168F-0D98-4452-B914-A3FD3FE002C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404CE-D730-4ABE-A987-E6A5A4E34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168F-0D98-4452-B914-A3FD3FE002C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404CE-D730-4ABE-A987-E6A5A4E34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9168F-0D98-4452-B914-A3FD3FE002C1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404CE-D730-4ABE-A987-E6A5A4E34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7/70/Mozekpsa.svg/623px-Mozekpsa.svg.png" TargetMode="External"/><Relationship Id="rId2" Type="http://schemas.openxmlformats.org/officeDocument/2006/relationships/hyperlink" Target="http://upload.wikimedia.org/wikipedia/commons/thumb/1/1b/Vylu%C4%8Dovac%C3%ADsoustava.svg/494px-Vylu%C4%8Dovac%C3%ADsoustava.svg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Vnitřní ústrojí psa domácího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Eliška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1285852" y="0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latin typeface="Times New Roman" pitchFamily="18" charset="0"/>
                <a:cs typeface="Times New Roman" pitchFamily="18" charset="0"/>
              </a:rPr>
              <a:t>Orgánové soustavy psa domácího</a:t>
            </a:r>
            <a:endParaRPr lang="cs-CZ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00298" y="642918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Rozmnožovací ústrojí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142873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samec (pes)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14348" y="142873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		pohlavní žlázy –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varlata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42910" y="185736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		ve varlatech vznikají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pohlavní buňky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14348" y="228599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		pohlavní buňky -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spermie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0" y="300037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samice (fena)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57224" y="292893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		pohlavní žlázy –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vaječníky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57224" y="335756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		pohlavní buňky -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vajíčka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0" y="485776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savci jsou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odděleného pohlaví,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dochází k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vnitřnímu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oplození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857224" y="378619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		z oplozeného vajíčka se vyvíjí v děloze 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samice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zárodek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aoblený obdélník 21"/>
          <p:cNvSpPr/>
          <p:nvPr/>
        </p:nvSpPr>
        <p:spPr>
          <a:xfrm>
            <a:off x="7429520" y="1357298"/>
            <a:ext cx="1714480" cy="4857760"/>
          </a:xfrm>
          <a:prstGeom prst="roundRect">
            <a:avLst/>
          </a:prstGeom>
          <a:solidFill>
            <a:srgbClr val="FFFF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6883423" cy="504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ovéPole 2"/>
          <p:cNvSpPr txBox="1"/>
          <p:nvPr/>
        </p:nvSpPr>
        <p:spPr>
          <a:xfrm>
            <a:off x="1285852" y="0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latin typeface="Times New Roman" pitchFamily="18" charset="0"/>
                <a:cs typeface="Times New Roman" pitchFamily="18" charset="0"/>
              </a:rPr>
              <a:t>Orgánové soustavy psa domácího</a:t>
            </a:r>
            <a:endParaRPr lang="cs-CZ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6061075"/>
            <a:ext cx="3657600" cy="7969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429520" y="17859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mozek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7429520" y="492919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mícha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429520" y="521495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hltan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4348" y="357187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srdce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7429520" y="150017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průdušnice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429520" y="207167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hrtan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429520" y="235743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ledviny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429520" y="264318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žaludek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429520" y="464344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plíce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429520" y="292893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konečník</a:t>
            </a:r>
            <a:endParaRPr lang="cs-CZ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429520" y="321468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slinivka břišní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429520" y="550070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střeva</a:t>
            </a:r>
            <a:endParaRPr lang="cs-CZ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429520" y="350043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játra</a:t>
            </a:r>
            <a:endParaRPr lang="cs-CZ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7429520" y="407194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bránice</a:t>
            </a:r>
            <a:endParaRPr lang="cs-CZ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429520" y="378619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močový měchýř</a:t>
            </a:r>
            <a:endParaRPr lang="cs-CZ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285852" y="642918"/>
            <a:ext cx="7358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Přiřaď správně, jednotlivé pojmy do obrázku.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85720" y="307181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průdušnice</a:t>
            </a:r>
            <a:endParaRPr lang="cs-CZ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285852" y="128586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mozek</a:t>
            </a:r>
            <a:endParaRPr lang="cs-CZ" b="1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714348" y="271462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hrtan</a:t>
            </a:r>
            <a:endParaRPr lang="cs-CZ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429124" y="221455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ledviny</a:t>
            </a:r>
            <a:endParaRPr lang="cs-CZ" b="1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3571868" y="221455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žaludek</a:t>
            </a:r>
            <a:endParaRPr lang="cs-CZ" b="1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5929322" y="285749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konečník</a:t>
            </a:r>
            <a:endParaRPr lang="cs-CZ" b="1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5214942" y="235743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slinivka břišní</a:t>
            </a:r>
            <a:endParaRPr lang="cs-CZ" b="1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500430" y="428625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játra</a:t>
            </a:r>
            <a:endParaRPr lang="cs-CZ" b="1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500562" y="5072074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močový měchýř</a:t>
            </a:r>
            <a:endParaRPr lang="cs-CZ" b="1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3071802" y="471488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bránice</a:t>
            </a:r>
            <a:endParaRPr lang="cs-CZ" b="1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7429520" y="435769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srdce</a:t>
            </a:r>
            <a:endParaRPr lang="cs-CZ" b="1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2571736" y="435769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plíce</a:t>
            </a:r>
            <a:endParaRPr lang="cs-CZ" b="1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2928926" y="228599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mícha</a:t>
            </a:r>
            <a:endParaRPr lang="cs-CZ" b="1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2285984" y="228599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hltan</a:t>
            </a:r>
            <a:endParaRPr lang="cs-CZ" b="1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4143372" y="428625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střeva</a:t>
            </a:r>
            <a:endParaRPr lang="cs-CZ" b="1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Zdroje</a:t>
            </a:r>
            <a:endParaRPr lang="cs-CZ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rmAutofit/>
          </a:bodyPr>
          <a:lstStyle/>
          <a:p>
            <a:r>
              <a:rPr lang="cs-CZ" sz="1400" i="1" dirty="0" smtClean="0"/>
              <a:t>Přírodopis 8 učebnice pro základní školy a víceletá gymnázia</a:t>
            </a:r>
            <a:r>
              <a:rPr lang="cs-CZ" sz="1400" dirty="0" smtClean="0"/>
              <a:t>. </a:t>
            </a:r>
            <a:r>
              <a:rPr lang="cs-CZ" sz="1400" dirty="0" err="1" smtClean="0"/>
              <a:t>Goethova</a:t>
            </a:r>
            <a:r>
              <a:rPr lang="cs-CZ" sz="1400" dirty="0" smtClean="0"/>
              <a:t> 8, 301 31 Plzeň: </a:t>
            </a:r>
            <a:r>
              <a:rPr lang="cs-CZ" sz="1400" dirty="0" err="1" smtClean="0"/>
              <a:t>Fraus</a:t>
            </a:r>
            <a:r>
              <a:rPr lang="cs-CZ" sz="1400" dirty="0" smtClean="0"/>
              <a:t>, 2006. ISBN 80-7238-428-7.</a:t>
            </a:r>
          </a:p>
          <a:p>
            <a:r>
              <a:rPr lang="cs-CZ" sz="1400" dirty="0" err="1" smtClean="0"/>
              <a:t>Vylučovacísoustava.svg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 [cit. 2012-11-25]. Dostupné z: </a:t>
            </a:r>
            <a:r>
              <a:rPr lang="cs-CZ" sz="1400" dirty="0" smtClean="0">
                <a:hlinkClick r:id="rId2"/>
              </a:rPr>
              <a:t>http://upload.wikimedia.org/wikipedia/commons/thumb/1/1b/Vylu%C4%8Dovac%C3%ADsoustava.svg/494px-Vylu%C4%8Dovac%C3%ADsoustava.svg.png</a:t>
            </a:r>
            <a:endParaRPr lang="cs-CZ" sz="1400" dirty="0" smtClean="0"/>
          </a:p>
          <a:p>
            <a:r>
              <a:rPr lang="cs-CZ" sz="1400" dirty="0" err="1" smtClean="0"/>
              <a:t>Mozekpsa.svg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25. 12. 2011, 17:26 [cit. 2012-11-25]. Dostupné z: </a:t>
            </a:r>
            <a:r>
              <a:rPr lang="cs-CZ" sz="1400" dirty="0" smtClean="0">
                <a:hlinkClick r:id="rId3"/>
              </a:rPr>
              <a:t>http://upload.wikimedia.org/wikipedia/commons/thumb/7/70/Mozekpsa.svg/623px-Mozekpsa.svg.png</a:t>
            </a:r>
            <a:endParaRPr lang="cs-CZ" sz="1400" dirty="0" smtClean="0"/>
          </a:p>
          <a:p>
            <a:r>
              <a:rPr lang="cs-CZ" sz="1400" i="1" dirty="0" smtClean="0"/>
              <a:t>Přírodopis 2 pro 7. ročník základní školy a nižší ročníky víceletých gymnázií</a:t>
            </a:r>
            <a:r>
              <a:rPr lang="cs-CZ" sz="1400" dirty="0" smtClean="0"/>
              <a:t>. Bělehradská 47, 120 00 Praha 2: SPN, 1999. ISBN 80-7235-069-2</a:t>
            </a:r>
            <a:r>
              <a:rPr lang="cs-CZ" sz="1400" dirty="0" smtClean="0"/>
              <a:t>.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určen </a:t>
            </a:r>
            <a:r>
              <a:rPr lang="cs-CZ" dirty="0" smtClean="0"/>
              <a:t>k seznámení žáků s nově probíranou látkou – orgánové soustavy. Jednoduše je dané téma popsáno na psovi domácím.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rozvíjí nové vědomosti a dovednosti žáků.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</a:t>
            </a:r>
            <a:r>
              <a:rPr lang="cs-CZ" dirty="0" smtClean="0"/>
              <a:t>předmět přírodopis </a:t>
            </a:r>
            <a:r>
              <a:rPr lang="cs-CZ" dirty="0"/>
              <a:t>a ročník </a:t>
            </a:r>
            <a:r>
              <a:rPr lang="cs-CZ" dirty="0" smtClean="0"/>
              <a:t>8.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Tento materiál vznikl jako doplňující materiál k </a:t>
            </a:r>
            <a:r>
              <a:rPr lang="cs-CZ" dirty="0" smtClean="0"/>
              <a:t>učebnici: </a:t>
            </a:r>
            <a:r>
              <a:rPr lang="cs-CZ" i="1" dirty="0"/>
              <a:t>Přírodopis 2 pro 7. ročník základní školy a nižší ročníky víceletých gymnázií</a:t>
            </a:r>
            <a:r>
              <a:rPr lang="cs-CZ" dirty="0"/>
              <a:t>. Bělehradská 47, 120 00 Praha 2: SPN, 1999. ISBN 80-7235-069-2.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1285852" y="0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latin typeface="Times New Roman" pitchFamily="18" charset="0"/>
                <a:cs typeface="Times New Roman" pitchFamily="18" charset="0"/>
              </a:rPr>
              <a:t>Orgánové soustavy psa domácího</a:t>
            </a:r>
            <a:endParaRPr lang="cs-CZ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857232"/>
            <a:ext cx="6883423" cy="504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ovéPole 4"/>
          <p:cNvSpPr txBox="1"/>
          <p:nvPr/>
        </p:nvSpPr>
        <p:spPr>
          <a:xfrm>
            <a:off x="2071670" y="78579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mozek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86182" y="164305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mícha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071802" y="157161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hltan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428728" y="307181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srdce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928662" y="257174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průdušnice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428728" y="221455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hrtan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357818" y="171448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ledviny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500562" y="171448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žaludek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428992" y="385762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plíce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786578" y="235743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konečník</a:t>
            </a:r>
            <a:endParaRPr lang="cs-CZ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143636" y="185736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slinivka břišní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000628" y="385762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střeva</a:t>
            </a:r>
            <a:endParaRPr lang="cs-CZ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357686" y="385762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játra</a:t>
            </a:r>
            <a:endParaRPr lang="cs-CZ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786182" y="428625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bránice</a:t>
            </a:r>
            <a:endParaRPr lang="cs-CZ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143504" y="4643446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močový měchýř</a:t>
            </a:r>
            <a:endParaRPr lang="cs-CZ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1285852" y="0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latin typeface="Times New Roman" pitchFamily="18" charset="0"/>
                <a:cs typeface="Times New Roman" pitchFamily="18" charset="0"/>
              </a:rPr>
              <a:t>Orgánové soustavy psa domácího</a:t>
            </a:r>
            <a:endParaRPr lang="cs-CZ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488" y="714356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Trávicí soustava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1357298"/>
            <a:ext cx="2786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dutina ústní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2000240"/>
            <a:ext cx="257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hltan, jícen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2643182"/>
            <a:ext cx="2214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žaludek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4000504"/>
            <a:ext cx="2643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tlusté střevo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3357562"/>
            <a:ext cx="257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tenké střevo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3500430" y="1357298"/>
            <a:ext cx="5643570" cy="7143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zde se potrava štěpí na jednodušší látky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00430" y="2071678"/>
            <a:ext cx="5643570" cy="7143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potrava se zde rozmělňuje a mísí se slinami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00430" y="2786058"/>
            <a:ext cx="5643570" cy="71438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potrava se zde zahušťuje a je zakončeno konečníkem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00430" y="3500438"/>
            <a:ext cx="5643570" cy="7143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zde se potrava štěpí na živiny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500430" y="4214818"/>
            <a:ext cx="5643570" cy="7143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rozmělněná potrava tudy míří do žaludku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Přímá spojovací šipka 17"/>
          <p:cNvCxnSpPr/>
          <p:nvPr/>
        </p:nvCxnSpPr>
        <p:spPr>
          <a:xfrm>
            <a:off x="2143108" y="1643050"/>
            <a:ext cx="1285884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 rot="16200000" flipH="1">
            <a:off x="1607323" y="2750339"/>
            <a:ext cx="2286016" cy="13573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flipV="1">
            <a:off x="1571604" y="1714488"/>
            <a:ext cx="1857388" cy="1214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2214546" y="3643314"/>
            <a:ext cx="1214446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rot="5400000" flipH="1" flipV="1">
            <a:off x="2285984" y="3214686"/>
            <a:ext cx="1071570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1285852" y="0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latin typeface="Times New Roman" pitchFamily="18" charset="0"/>
                <a:cs typeface="Times New Roman" pitchFamily="18" charset="0"/>
              </a:rPr>
              <a:t>Orgánové soustavy psa domácího</a:t>
            </a:r>
            <a:endParaRPr lang="cs-CZ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488" y="714356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Dýchací soustava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214414" y="2357430"/>
            <a:ext cx="2714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nosní dutina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571836" y="2357430"/>
            <a:ext cx="2714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nosohltan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572100" y="2357430"/>
            <a:ext cx="2714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hrtan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071638" y="2928934"/>
            <a:ext cx="2714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průdušnice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357654" y="2928934"/>
            <a:ext cx="2714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průdušky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0" y="1285860"/>
            <a:ext cx="3143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dýchají </a:t>
            </a:r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plícemi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0" y="178592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přijímá kyslík ze vzduchu a předává ho krve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0" y="378619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průduška se v plicích větví na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průdušinky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které jsou 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 zakončené plicními váčky, jejichž stěny jsou vyklenuty v 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plicní sklípky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1285852" y="0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latin typeface="Times New Roman" pitchFamily="18" charset="0"/>
                <a:cs typeface="Times New Roman" pitchFamily="18" charset="0"/>
              </a:rPr>
              <a:t>Orgánové soustavy psa domácího</a:t>
            </a:r>
            <a:endParaRPr lang="cs-CZ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928926" y="642918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Cévní soustava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164305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roznáší prostřednictví krve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živiny a kyslík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do celého těla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               ovlivňuje tím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tělní teplotu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(je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stálá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214282" y="2357430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0" y="278605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srdce má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dvě komory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dvě předsíně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3643314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krev koluje ve dvou oddělených obězích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velkém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(tělní)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malém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(plicní)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Přímá spojovací šipka 10"/>
          <p:cNvCxnSpPr/>
          <p:nvPr/>
        </p:nvCxnSpPr>
        <p:spPr>
          <a:xfrm>
            <a:off x="857224" y="4357694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857224" y="4357694"/>
            <a:ext cx="1785950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214422"/>
            <a:ext cx="6921283" cy="541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ovéPole 2"/>
          <p:cNvSpPr txBox="1"/>
          <p:nvPr/>
        </p:nvSpPr>
        <p:spPr>
          <a:xfrm>
            <a:off x="1285852" y="0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latin typeface="Times New Roman" pitchFamily="18" charset="0"/>
                <a:cs typeface="Times New Roman" pitchFamily="18" charset="0"/>
              </a:rPr>
              <a:t>Orgánové soustavy psa domácího</a:t>
            </a:r>
            <a:endParaRPr lang="cs-CZ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928926" y="642918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Cévní soustava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1285852" y="0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latin typeface="Times New Roman" pitchFamily="18" charset="0"/>
                <a:cs typeface="Times New Roman" pitchFamily="18" charset="0"/>
              </a:rPr>
              <a:t>Orgánové soustavy psa domácího</a:t>
            </a:r>
            <a:endParaRPr lang="cs-CZ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43174" y="642918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Vylučovací soustava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135729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odvádí z těla odpadní látky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85736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nejdůležitějším orgánem jsou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párové ledviny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235743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moč z nich odchází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močovody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močového měchýře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 a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močovou trubicí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z těla ven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upload.wikimedia.org/wikipedia/commons/thumb/1/1b/Vylu%C4%8Dovac%C3%ADsoustava.svg/494px-Vylu%C4%8Dovac%C3%ADsoustava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314700"/>
            <a:ext cx="4705350" cy="35433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2143092"/>
            <a:ext cx="3286116" cy="2293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1285852" y="0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latin typeface="Times New Roman" pitchFamily="18" charset="0"/>
                <a:cs typeface="Times New Roman" pitchFamily="18" charset="0"/>
              </a:rPr>
              <a:t>Orgánové soustavy psa domácího</a:t>
            </a:r>
            <a:endParaRPr lang="cs-CZ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488" y="642918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Nervová soustava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142873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savci mají dokonale vyvinutou nervovou soustavu, která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 řídí a kontroluje všechny děje v těle 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235743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řídícím ústrojím je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mozek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2857496"/>
            <a:ext cx="48577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mozek: 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1) prodloužená mícha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2) střední mozek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3) mozeček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4) mezimozek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5) koncový mozek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4429108"/>
            <a:ext cx="328611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489</Words>
  <Application>Microsoft Office PowerPoint</Application>
  <PresentationFormat>Předvádění na obrazovce (4:3)</PresentationFormat>
  <Paragraphs>129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Vnitřní ústrojí psa domácího</vt:lpstr>
      <vt:lpstr>Anotace: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Eliška</dc:creator>
  <cp:lastModifiedBy>Eliška</cp:lastModifiedBy>
  <cp:revision>58</cp:revision>
  <dcterms:created xsi:type="dcterms:W3CDTF">2012-11-24T08:31:19Z</dcterms:created>
  <dcterms:modified xsi:type="dcterms:W3CDTF">2012-11-27T17:31:00Z</dcterms:modified>
</cp:coreProperties>
</file>