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3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FAC3F-503B-4EAC-9C2A-3200D6D1CDEF}" type="datetimeFigureOut">
              <a:rPr lang="cs-CZ" smtClean="0"/>
              <a:pPr/>
              <a:t>24.11.2012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9EC11-016C-49BB-B5A4-66DDEED61CA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upload.wikimedia.org/wikipedia/commons/thumb/0/08/Echidna,_Exmouth.jpg/800px-Echidna,_Exmouth.jpg" TargetMode="External"/><Relationship Id="rId3" Type="http://schemas.openxmlformats.org/officeDocument/2006/relationships/hyperlink" Target="http://upload.wikimedia.org/wikipedia/commons/7/71/Platypus_Distribution.png" TargetMode="External"/><Relationship Id="rId7" Type="http://schemas.openxmlformats.org/officeDocument/2006/relationships/hyperlink" Target="http://upload.wikimedia.org/wikipedia/commons/thumb/0/0d/Echidna_ST_03.jpg/590px-Echidna_ST_03.jpg" TargetMode="External"/><Relationship Id="rId2" Type="http://schemas.openxmlformats.org/officeDocument/2006/relationships/hyperlink" Target="http://www.clker.com/cliparts/1/8/e/c/12065744791498242117Lynx_earth_globe_(oceania).svg.med.pn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pload.wikimedia.org/wikipedia/commons/4/4b/Tachyglossus_aculeatus_distribution.png" TargetMode="External"/><Relationship Id="rId5" Type="http://schemas.openxmlformats.org/officeDocument/2006/relationships/hyperlink" Target="http://upload.wikimedia.org/wikipedia/commons/thumb/3/3f/Platypus_skeleton_Pengo.jpg/800px-Platypus_skeleton_Pengo.jpg" TargetMode="External"/><Relationship Id="rId4" Type="http://schemas.openxmlformats.org/officeDocument/2006/relationships/hyperlink" Target="http://upload.wikimedia.org/wikipedia/commons/7/7e/Platypus-sketch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Teplokrevnos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Vejcorodí – řád </a:t>
            </a:r>
            <a:r>
              <a:rPr lang="cs-CZ" sz="4800" b="1" i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PTAKOŘITNÍ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92333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Autor: Mgr. </a:t>
            </a:r>
            <a:r>
              <a:rPr lang="cs-CZ" b="1" dirty="0" smtClean="0"/>
              <a:t>Eliška Nováková</a:t>
            </a:r>
            <a:endParaRPr lang="cs-CZ" b="1" dirty="0"/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Slušovice, okres Zlín, příspěvková organizace </a:t>
            </a:r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dirty="0"/>
              <a:t>Registrační číslo projektu: CZ.1.07/1.1.38/02.0025</a:t>
            </a:r>
          </a:p>
          <a:p>
            <a:pPr algn="ctr"/>
            <a:r>
              <a:rPr lang="cs-CZ" dirty="0"/>
              <a:t>Název projektu: Modernizace výuky na ZŠ Slušovice, </a:t>
            </a:r>
            <a:r>
              <a:rPr lang="cs-CZ" dirty="0" err="1"/>
              <a:t>Fryšták</a:t>
            </a:r>
            <a:r>
              <a:rPr lang="cs-CZ" dirty="0"/>
              <a:t>, </a:t>
            </a:r>
            <a:r>
              <a:rPr lang="cs-CZ" dirty="0" err="1"/>
              <a:t>Kašava</a:t>
            </a:r>
            <a:r>
              <a:rPr lang="cs-CZ" dirty="0"/>
              <a:t> a Velehrad</a:t>
            </a:r>
          </a:p>
          <a:p>
            <a:pPr algn="ctr"/>
            <a:r>
              <a:rPr lang="cs-CZ" sz="1200" dirty="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2">
                <a:lumMod val="75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6061075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 – JEŽURA AUSTRALSKÁ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21442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povrch těla je pokryt silnými ostny, které mohou dosahovat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délky až 6 centimetrů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350043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má dlouhý lepkavý jazyk, přizpůsobený k požírání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mravenců a termitů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47863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má trubicovitě protáhlá ústa bez zubů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4143380"/>
            <a:ext cx="2143125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57620" y="1785926"/>
            <a:ext cx="1957037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2">
                <a:lumMod val="75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://upload.wikimedia.org/wikipedia/commons/thumb/d/de/Ameisenigel_Unterseite-drawing.jpg/433px-Ameisenigel_Unterseite-drawing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1571612"/>
            <a:ext cx="3481383" cy="4824087"/>
          </a:xfrm>
          <a:prstGeom prst="rect">
            <a:avLst/>
          </a:prstGeom>
          <a:noFill/>
        </p:spPr>
      </p:pic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6061075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 – JEŽURA AUSTRALSKÁ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21442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samice má na břiše vak, do kterého snáší jediné vejce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357430"/>
            <a:ext cx="57150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mládě žije ve vaku samice,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kde se živí mateřským mlékem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3929066"/>
            <a:ext cx="61436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mládě opouští vak samice, až mu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narostou bodliny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2">
                <a:lumMod val="75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28662" y="21429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 – JEŽURA AUSTRALSKÁ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1071546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v případě nebezpečí se ježura zahrabává do země a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nastavuje nepříteli bodliny (dovede se jako ježek stočit do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klubíčka)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5602" name="Picture 2" descr="http://upload.wikimedia.org/wikipedia/commons/thumb/0/08/Echidna%2C_Exmouth.jpg/800px-Echidna%2C_Exmout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428868"/>
            <a:ext cx="5691174" cy="4268381"/>
          </a:xfrm>
          <a:prstGeom prst="rect">
            <a:avLst/>
          </a:prstGeom>
          <a:noFill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2500306"/>
            <a:ext cx="928670" cy="364334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">
              <a:schemeClr val="accent2">
                <a:lumMod val="75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6061075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 – JEŽURA AUSTRALSKÁ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6626" name="Picture 2" descr="http://upload.wikimedia.org/wikipedia/commons/thumb/0/0d/Echidna_ST_03.jpg/590px-Echidna_ST_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56" y="857232"/>
            <a:ext cx="5619750" cy="5143536"/>
          </a:xfrm>
          <a:prstGeom prst="rect">
            <a:avLst/>
          </a:prstGeom>
          <a:noFill/>
        </p:spPr>
      </p:pic>
      <p:sp>
        <p:nvSpPr>
          <p:cNvPr id="5" name="Vodorovný svitek 4"/>
          <p:cNvSpPr/>
          <p:nvPr/>
        </p:nvSpPr>
        <p:spPr>
          <a:xfrm>
            <a:off x="0" y="4929198"/>
            <a:ext cx="3000396" cy="1214446"/>
          </a:xfrm>
          <a:prstGeom prst="horizontalScroll">
            <a:avLst/>
          </a:prstGeom>
          <a:solidFill>
            <a:srgbClr val="FF9933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chráněný druh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000">
              <a:schemeClr val="accent2">
                <a:lumMod val="75000"/>
                <a:alpha val="71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214678" y="142852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u="sng" dirty="0" smtClean="0">
                <a:latin typeface="Times New Roman" pitchFamily="18" charset="0"/>
                <a:cs typeface="Times New Roman" pitchFamily="18" charset="0"/>
              </a:rPr>
              <a:t>Shrnutí</a:t>
            </a:r>
            <a:endParaRPr lang="cs-CZ" sz="3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aoblený obdélník 2"/>
          <p:cNvSpPr/>
          <p:nvPr/>
        </p:nvSpPr>
        <p:spPr>
          <a:xfrm>
            <a:off x="0" y="928670"/>
            <a:ext cx="9144000" cy="8572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Pokus se najít, dvě společné vlastnosti  ježury a ptakopyska.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Elipsa 4"/>
          <p:cNvSpPr/>
          <p:nvPr/>
        </p:nvSpPr>
        <p:spPr>
          <a:xfrm>
            <a:off x="5786414" y="3714752"/>
            <a:ext cx="3357586" cy="1428760"/>
          </a:xfrm>
          <a:prstGeom prst="ellipse">
            <a:avLst/>
          </a:prstGeom>
          <a:solidFill>
            <a:srgbClr val="FFC0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PTAKOPYSK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lipsa 5"/>
          <p:cNvSpPr/>
          <p:nvPr/>
        </p:nvSpPr>
        <p:spPr>
          <a:xfrm>
            <a:off x="5786414" y="2000240"/>
            <a:ext cx="3357586" cy="1428760"/>
          </a:xfrm>
          <a:prstGeom prst="ellipse">
            <a:avLst/>
          </a:prstGeom>
          <a:solidFill>
            <a:srgbClr val="FF990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JEŽURA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0" y="2071678"/>
            <a:ext cx="5357818" cy="857256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Přiřaď daná slovní spojení správně ke jmenovaným živočichům.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85720" y="4143380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plovací blány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85720" y="3143248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ostny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85720" y="364331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mravenci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85720" y="5643578"/>
            <a:ext cx="2286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lepkavý jazyk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285720" y="4643446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jedno mládě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285720" y="5143512"/>
            <a:ext cx="20717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kachní zobák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285720" y="6143644"/>
            <a:ext cx="5143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východ Austrálie a celá Tasmánie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2571736" y="3214686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doupě v podzemí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2571736" y="3786190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mládě žije ve vaku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571736" y="4357694"/>
            <a:ext cx="2714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tělo pokryto srstí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5857892"/>
            <a:ext cx="3657600" cy="7969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C00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000">
              <a:schemeClr val="accent2">
                <a:lumMod val="75000"/>
                <a:alpha val="71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14356"/>
          </a:xfrm>
        </p:spPr>
        <p:txBody>
          <a:bodyPr>
            <a:normAutofit/>
          </a:bodyPr>
          <a:lstStyle/>
          <a:p>
            <a:pPr algn="l"/>
            <a:r>
              <a:rPr lang="cs-CZ" sz="4000" dirty="0" smtClean="0">
                <a:latin typeface="Times New Roman" pitchFamily="18" charset="0"/>
                <a:cs typeface="Times New Roman" pitchFamily="18" charset="0"/>
              </a:rPr>
              <a:t>Zdroje</a:t>
            </a:r>
            <a:endParaRPr lang="cs-CZ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5715040"/>
          </a:xfrm>
        </p:spPr>
        <p:txBody>
          <a:bodyPr>
            <a:normAutofit/>
          </a:bodyPr>
          <a:lstStyle/>
          <a:p>
            <a:r>
              <a:rPr lang="en-US" sz="1400" dirty="0" smtClean="0"/>
              <a:t>Earth Globe Oceania clip art. In: </a:t>
            </a:r>
            <a:r>
              <a:rPr lang="en-US" sz="1400" i="1" dirty="0" smtClean="0"/>
              <a:t>Http://www.clker.com</a:t>
            </a:r>
            <a:r>
              <a:rPr lang="en-US" sz="1400" dirty="0" smtClean="0"/>
              <a:t> [online]. Wednesday, 26-Mar-08 16:34:41 [cit. 2012-11-24]. </a:t>
            </a:r>
            <a:r>
              <a:rPr lang="en-US" sz="1400" dirty="0" err="1" smtClean="0"/>
              <a:t>Dostupné</a:t>
            </a:r>
            <a:r>
              <a:rPr lang="en-US" sz="1400" dirty="0" smtClean="0"/>
              <a:t> z: </a:t>
            </a:r>
            <a:r>
              <a:rPr lang="en-US" sz="1400" dirty="0" smtClean="0">
                <a:hlinkClick r:id="rId2"/>
              </a:rPr>
              <a:t>http://www.clker.com/cliparts/1/8/e/c/12065744791498242117Lynx_earth_globe_(oceania).svg.med.png</a:t>
            </a:r>
            <a:endParaRPr lang="cs-CZ" sz="1400" dirty="0" smtClean="0"/>
          </a:p>
          <a:p>
            <a:r>
              <a:rPr lang="cs-CZ" sz="1400" dirty="0" err="1" smtClean="0"/>
              <a:t>Platypus</a:t>
            </a:r>
            <a:r>
              <a:rPr lang="cs-CZ" sz="1400" dirty="0" smtClean="0"/>
              <a:t> </a:t>
            </a:r>
            <a:r>
              <a:rPr lang="cs-CZ" sz="1400" dirty="0" err="1" smtClean="0"/>
              <a:t>Distribution.png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23. 8. 2005, 01:47 [cit. 2012-11-24]. Dostupné z: </a:t>
            </a:r>
            <a:r>
              <a:rPr lang="cs-CZ" sz="1400" dirty="0" smtClean="0">
                <a:hlinkClick r:id="rId3"/>
              </a:rPr>
              <a:t>http://upload.wikimedia.org/wikipedia/commons/7/71/Platypus_Distribution.png</a:t>
            </a:r>
            <a:endParaRPr lang="cs-CZ" sz="1400" dirty="0" smtClean="0"/>
          </a:p>
          <a:p>
            <a:r>
              <a:rPr lang="cs-CZ" sz="1400" dirty="0" err="1" smtClean="0"/>
              <a:t>Platypus</a:t>
            </a:r>
            <a:r>
              <a:rPr lang="cs-CZ" sz="1400" dirty="0" smtClean="0"/>
              <a:t>-</a:t>
            </a:r>
            <a:r>
              <a:rPr lang="cs-CZ" sz="1400" dirty="0" err="1" smtClean="0"/>
              <a:t>sketch.jpg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14. 9. 2006, 16:52 [cit. 2012-11-24]. Dostupné z: </a:t>
            </a:r>
            <a:r>
              <a:rPr lang="cs-CZ" sz="1400" dirty="0" smtClean="0">
                <a:hlinkClick r:id="rId4"/>
              </a:rPr>
              <a:t>http://upload.wikimedia.org/wikipedia/commons/7/7e/Platypus-sketch.jpg</a:t>
            </a:r>
            <a:endParaRPr lang="cs-CZ" sz="1400" dirty="0" smtClean="0"/>
          </a:p>
          <a:p>
            <a:r>
              <a:rPr lang="cs-CZ" sz="1400" dirty="0" err="1" smtClean="0"/>
              <a:t>Platypus</a:t>
            </a:r>
            <a:r>
              <a:rPr lang="cs-CZ" sz="1400" dirty="0" smtClean="0"/>
              <a:t> skeleton </a:t>
            </a:r>
            <a:r>
              <a:rPr lang="cs-CZ" sz="1400" dirty="0" err="1" smtClean="0"/>
              <a:t>Pengo.jpg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28. 3. 2006, 02:13 [cit. 2012-11-24]. Dostupné z: </a:t>
            </a:r>
            <a:r>
              <a:rPr lang="cs-CZ" sz="1400" dirty="0" smtClean="0">
                <a:hlinkClick r:id="rId5"/>
              </a:rPr>
              <a:t>http://upload.wikimedia.org/wikipedia/commons/thumb/3/3f/Platypus_skeleton_Pengo.jpg/800px-Platypus_skeleton_Pengo.jpg</a:t>
            </a:r>
            <a:endParaRPr lang="cs-CZ" sz="1400" dirty="0" smtClean="0"/>
          </a:p>
          <a:p>
            <a:r>
              <a:rPr lang="cs-CZ" sz="1400" dirty="0" err="1" smtClean="0"/>
              <a:t>Tachyglossus</a:t>
            </a:r>
            <a:r>
              <a:rPr lang="cs-CZ" sz="1400" dirty="0" smtClean="0"/>
              <a:t> </a:t>
            </a:r>
            <a:r>
              <a:rPr lang="cs-CZ" sz="1400" dirty="0" err="1" smtClean="0"/>
              <a:t>aculeatus</a:t>
            </a:r>
            <a:r>
              <a:rPr lang="cs-CZ" sz="1400" dirty="0" smtClean="0"/>
              <a:t> </a:t>
            </a:r>
            <a:r>
              <a:rPr lang="cs-CZ" sz="1400" dirty="0" err="1" smtClean="0"/>
              <a:t>distribution.png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3. 9. 2006, 17:40 [cit. 2012-11-24]. Dostupné z: </a:t>
            </a:r>
            <a:r>
              <a:rPr lang="cs-CZ" sz="1400" dirty="0" smtClean="0">
                <a:hlinkClick r:id="rId6"/>
              </a:rPr>
              <a:t>http://upload.wikimedia.org/wikipedia/commons/4/4b/Tachyglossus_aculeatus_distribution.png</a:t>
            </a:r>
            <a:endParaRPr lang="cs-CZ" sz="1400" dirty="0" smtClean="0"/>
          </a:p>
          <a:p>
            <a:r>
              <a:rPr lang="cs-CZ" sz="1400" dirty="0" err="1" smtClean="0"/>
              <a:t>Echidna</a:t>
            </a:r>
            <a:r>
              <a:rPr lang="cs-CZ" sz="1400" dirty="0" smtClean="0"/>
              <a:t> ST 03.jpg.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14. 10. 2007, 20:37 [cit. 2012-11-24]. Dostupné z: </a:t>
            </a:r>
            <a:r>
              <a:rPr lang="cs-CZ" sz="1400" dirty="0" smtClean="0">
                <a:hlinkClick r:id="rId7"/>
              </a:rPr>
              <a:t>http://upload.wikimedia.org/wikipedia/commons/thumb/0/0d/Echidna_ST_03.jpg/590px-Echidna_ST_03.jpg</a:t>
            </a:r>
            <a:endParaRPr lang="cs-CZ" sz="1400" dirty="0" smtClean="0"/>
          </a:p>
          <a:p>
            <a:r>
              <a:rPr lang="cs-CZ" sz="1400" dirty="0" err="1" smtClean="0"/>
              <a:t>Echidna</a:t>
            </a:r>
            <a:r>
              <a:rPr lang="cs-CZ" sz="1400" dirty="0" smtClean="0"/>
              <a:t>, </a:t>
            </a:r>
            <a:r>
              <a:rPr lang="cs-CZ" sz="1400" dirty="0" err="1" smtClean="0"/>
              <a:t>Exmouth.jpg</a:t>
            </a:r>
            <a:r>
              <a:rPr lang="cs-CZ" sz="1400" dirty="0" smtClean="0"/>
              <a:t>. In: </a:t>
            </a:r>
            <a:r>
              <a:rPr lang="cs-CZ" sz="1400" i="1" dirty="0" err="1" smtClean="0"/>
              <a:t>Wikipedia</a:t>
            </a:r>
            <a:r>
              <a:rPr lang="cs-CZ" sz="1400" i="1" dirty="0" smtClean="0"/>
              <a:t>: </a:t>
            </a:r>
            <a:r>
              <a:rPr lang="cs-CZ" sz="1400" i="1" dirty="0" err="1" smtClean="0"/>
              <a:t>the</a:t>
            </a:r>
            <a:r>
              <a:rPr lang="cs-CZ" sz="1400" i="1" dirty="0" smtClean="0"/>
              <a:t> free </a:t>
            </a:r>
            <a:r>
              <a:rPr lang="cs-CZ" sz="1400" i="1" dirty="0" err="1" smtClean="0"/>
              <a:t>encyclopedia</a:t>
            </a:r>
            <a:r>
              <a:rPr lang="cs-CZ" sz="1400" dirty="0" smtClean="0"/>
              <a:t> [online]. San </a:t>
            </a:r>
            <a:r>
              <a:rPr lang="cs-CZ" sz="1400" dirty="0" err="1" smtClean="0"/>
              <a:t>Francisco</a:t>
            </a:r>
            <a:r>
              <a:rPr lang="cs-CZ" sz="1400" dirty="0" smtClean="0"/>
              <a:t> (CA): </a:t>
            </a:r>
            <a:r>
              <a:rPr lang="cs-CZ" sz="1400" dirty="0" err="1" smtClean="0"/>
              <a:t>Wikimedia</a:t>
            </a:r>
            <a:r>
              <a:rPr lang="cs-CZ" sz="1400" dirty="0" smtClean="0"/>
              <a:t> </a:t>
            </a:r>
            <a:r>
              <a:rPr lang="cs-CZ" sz="1400" dirty="0" err="1" smtClean="0"/>
              <a:t>Foundation</a:t>
            </a:r>
            <a:r>
              <a:rPr lang="cs-CZ" sz="1400" dirty="0" smtClean="0"/>
              <a:t>, 2001-, 28. 12. 2005, 12:49 [cit. 2012-11-24]. Dostupné z: </a:t>
            </a:r>
            <a:r>
              <a:rPr lang="cs-CZ" sz="1400" dirty="0" smtClean="0">
                <a:hlinkClick r:id="rId8"/>
              </a:rPr>
              <a:t>http://upload.wikimedia.org/wikipedia/commons/thumb/0/08/Echidna%2C_Exmouth.jpg/800px-Echidna%2C_Exmouth.jpg</a:t>
            </a:r>
            <a:endParaRPr lang="cs-CZ" sz="1400" dirty="0" smtClean="0"/>
          </a:p>
          <a:p>
            <a:endParaRPr lang="cs-CZ" sz="1400" dirty="0" smtClean="0"/>
          </a:p>
          <a:p>
            <a:endParaRPr lang="cs-CZ" sz="1400" dirty="0" smtClean="0"/>
          </a:p>
          <a:p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738000" rIns="73800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cs-CZ" dirty="0"/>
              <a:t>Digitální učební materiál je určen </a:t>
            </a:r>
            <a:r>
              <a:rPr lang="cs-CZ" dirty="0" smtClean="0"/>
              <a:t>k seznámení žáků s první podtřídou savců – vejcorodí, jejími řády a zástupci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Materiál </a:t>
            </a:r>
            <a:r>
              <a:rPr lang="cs-CZ" dirty="0" smtClean="0"/>
              <a:t>rozvíjí nově získané vědomosti a dovednosti.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Je určen pro </a:t>
            </a:r>
            <a:r>
              <a:rPr lang="cs-CZ" dirty="0" smtClean="0"/>
              <a:t>předmět přírodopis </a:t>
            </a:r>
            <a:r>
              <a:rPr lang="cs-CZ" dirty="0"/>
              <a:t>a ročník </a:t>
            </a:r>
            <a:r>
              <a:rPr lang="cs-CZ" dirty="0" smtClean="0"/>
              <a:t>8.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/>
              <a:t>Tento materiál vznikl jako doplňující materiál k </a:t>
            </a:r>
            <a:r>
              <a:rPr lang="cs-CZ" dirty="0" smtClean="0"/>
              <a:t>učebnici: </a:t>
            </a:r>
            <a:r>
              <a:rPr lang="cs-CZ" i="1" dirty="0"/>
              <a:t>Přírodopis 2 pro 7. ročník základní školy a nižší ročníky víceletých gymnázií</a:t>
            </a:r>
            <a:r>
              <a:rPr lang="cs-CZ" dirty="0"/>
              <a:t>. Bělehradská 47, 120 00 Praha 2: SPN, 1999. ISBN 80-7235-069-2.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928802"/>
            <a:ext cx="469582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2000240"/>
            <a:ext cx="4143375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ovéPole 3"/>
          <p:cNvSpPr txBox="1"/>
          <p:nvPr/>
        </p:nvSpPr>
        <p:spPr>
          <a:xfrm>
            <a:off x="2000232" y="0"/>
            <a:ext cx="5643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Vejcorodí – 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8" descr="OPVK_hor_zakladni_logolink_RGB_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50" y="6061075"/>
            <a:ext cx="3657600" cy="79692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0" y="714356"/>
            <a:ext cx="757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jedná se o málo početnou skupinu vejcorodých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1428736"/>
            <a:ext cx="79295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žijí pouze v ….…………………………… 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214546" y="1357298"/>
            <a:ext cx="428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Austrálii a na Nové Guineji</a:t>
            </a:r>
            <a:endParaRPr lang="cs-CZ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2000232" y="0"/>
            <a:ext cx="5643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Vejcorodí – 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0" y="642918"/>
            <a:ext cx="86439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kladou vejce pomocí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kloaky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285860"/>
            <a:ext cx="74295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vylíhlá mláďata se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živí </a:t>
            </a: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mateřským mlékem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1928802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mléčné bradavky u samic nejsou vyvinuty, na břiše mají 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několik mléčných žláz, ze kterých se vylučují kapky mléka a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mláďata tyto kapky olizují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3500438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tato skupina zahrnuje ptakopyska a ježury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0" y="4214818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- teplokrevní živočichové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bláček 8"/>
          <p:cNvSpPr/>
          <p:nvPr/>
        </p:nvSpPr>
        <p:spPr>
          <a:xfrm>
            <a:off x="4071902" y="1214422"/>
            <a:ext cx="5072098" cy="1785950"/>
          </a:xfrm>
          <a:prstGeom prst="cloudCallout">
            <a:avLst>
              <a:gd name="adj1" fmla="val -43235"/>
              <a:gd name="adj2" fmla="val -59934"/>
            </a:avLst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kterou třídou živočichů mají tento znak společný?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lačítko akce: Informace 10">
            <a:hlinkClick r:id="rId3" highlightClick="1"/>
          </p:cNvPr>
          <p:cNvSpPr/>
          <p:nvPr/>
        </p:nvSpPr>
        <p:spPr>
          <a:xfrm>
            <a:off x="3929058" y="4143380"/>
            <a:ext cx="1428760" cy="857256"/>
          </a:xfrm>
          <a:prstGeom prst="actionButtonInformati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10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.4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/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9" grpId="1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08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28662" y="21429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 – PTAKOPYSK PODIVNÝ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61075"/>
            <a:ext cx="3657600" cy="796925"/>
          </a:xfrm>
          <a:prstGeom prst="rect">
            <a:avLst/>
          </a:prstGeom>
          <a:noFill/>
        </p:spPr>
      </p:pic>
      <p:pic>
        <p:nvPicPr>
          <p:cNvPr id="3074" name="Picture 2" descr="http://upload.wikimedia.org/wikipedia/commons/7/71/Platypus_Distribution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714499"/>
            <a:ext cx="5715000" cy="514350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57158" y="1071546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rozšíření ptakopyska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Soubor:Platypus-sketch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14942" y="785794"/>
            <a:ext cx="3714744" cy="24112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28662" y="21429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 – PTAKOPYSK PODIVNÝ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6061075"/>
            <a:ext cx="3657600" cy="79692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0" y="928670"/>
            <a:ext cx="88582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na hlavě má bezzubé čelisti, které se podobají kachnímu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 zobáku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428736"/>
            <a:ext cx="2214578" cy="1936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ovéPole 5"/>
          <p:cNvSpPr txBox="1"/>
          <p:nvPr/>
        </p:nvSpPr>
        <p:spPr>
          <a:xfrm>
            <a:off x="0" y="3500438"/>
            <a:ext cx="89297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srst se ve vodě nesmáčí</a:t>
            </a:r>
          </a:p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je to dobrý plavec, mezi prsty končetin má plovací blánu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4500570"/>
            <a:ext cx="2000264" cy="13727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928662" y="21429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 – PTAKOPYSK PODIVNÝ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107154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metabolismus v porovnání s ostatními savci je nízký,</a:t>
            </a:r>
          </a:p>
          <a:p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   teplota těla se pohybuje kolem 32 ºC 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2285992"/>
            <a:ext cx="8929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je to masožravec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0" y="3143248"/>
            <a:ext cx="8929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cs-CZ" sz="2800" dirty="0" smtClean="0">
                <a:latin typeface="Times New Roman" pitchFamily="18" charset="0"/>
                <a:cs typeface="Times New Roman" pitchFamily="18" charset="0"/>
              </a:rPr>
              <a:t> pokud zrovna neplavou, zalézají do nor</a:t>
            </a:r>
            <a:endParaRPr lang="cs-CZ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AutoShape 2" descr="Soubor:Platypus skeleton Peng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2052" name="AutoShape 4" descr="Soubor:Platypus skeleton Pengo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790950"/>
            <a:ext cx="7620000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8148" y="2857496"/>
            <a:ext cx="928670" cy="364334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Soubor:Platypus-sketch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928670"/>
            <a:ext cx="7373921" cy="4786346"/>
          </a:xfrm>
          <a:prstGeom prst="rect">
            <a:avLst/>
          </a:prstGeom>
          <a:noFill/>
        </p:spPr>
      </p:pic>
      <p:pic>
        <p:nvPicPr>
          <p:cNvPr id="3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5857892"/>
            <a:ext cx="3657600" cy="796925"/>
          </a:xfrm>
          <a:prstGeom prst="rect">
            <a:avLst/>
          </a:prstGeom>
          <a:noFill/>
        </p:spPr>
      </p:pic>
      <p:sp>
        <p:nvSpPr>
          <p:cNvPr id="4" name="TextovéPole 3"/>
          <p:cNvSpPr txBox="1"/>
          <p:nvPr/>
        </p:nvSpPr>
        <p:spPr>
          <a:xfrm>
            <a:off x="928662" y="21429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 – PTAKOPYSK PODIVNÝ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Vodorovný svitek 4"/>
          <p:cNvSpPr/>
          <p:nvPr/>
        </p:nvSpPr>
        <p:spPr>
          <a:xfrm>
            <a:off x="285720" y="4714884"/>
            <a:ext cx="3000396" cy="1214446"/>
          </a:xfrm>
          <a:prstGeom prst="horizontalScroll">
            <a:avLst/>
          </a:prstGeom>
          <a:solidFill>
            <a:srgbClr val="FF9933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chráněný druh</a:t>
            </a:r>
            <a:endParaRPr lang="cs-CZ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chemeClr val="accent2">
                <a:lumMod val="75000"/>
              </a:scheme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61075"/>
            <a:ext cx="3657600" cy="796925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928662" y="214290"/>
            <a:ext cx="8215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latin typeface="Times New Roman" pitchFamily="18" charset="0"/>
                <a:cs typeface="Times New Roman" pitchFamily="18" charset="0"/>
              </a:rPr>
              <a:t>řád </a:t>
            </a:r>
            <a:r>
              <a:rPr lang="cs-CZ" sz="3200" b="1" i="1" u="sng" dirty="0" smtClean="0">
                <a:latin typeface="Times New Roman" pitchFamily="18" charset="0"/>
                <a:cs typeface="Times New Roman" pitchFamily="18" charset="0"/>
              </a:rPr>
              <a:t>Ptakořitní – JEŽURA AUSTRALSKÁ</a:t>
            </a:r>
            <a:endParaRPr lang="cs-CZ" sz="3200" b="1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0" name="Picture 2" descr="http://upload.wikimedia.org/wikipedia/commons/4/4b/Tachyglossus_aculeatus_distribution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1832992"/>
            <a:ext cx="4429156" cy="502500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357158" y="1071546"/>
            <a:ext cx="42148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Wingdings" pitchFamily="2" charset="2"/>
              <a:buChar char="v"/>
            </a:pPr>
            <a:r>
              <a:rPr lang="cs-CZ" sz="3200" dirty="0" smtClean="0">
                <a:latin typeface="Times New Roman" pitchFamily="18" charset="0"/>
                <a:cs typeface="Times New Roman" pitchFamily="18" charset="0"/>
              </a:rPr>
              <a:t> rozšíření ježury</a:t>
            </a:r>
            <a:endParaRPr lang="cs-CZ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2" name="Picture 4" descr="Soubor:Echidna ST 0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57950" y="857232"/>
            <a:ext cx="2547916" cy="2586783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484</Words>
  <Application>Microsoft Office PowerPoint</Application>
  <PresentationFormat>Předvádění na obrazovce (4:3)</PresentationFormat>
  <Paragraphs>83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Motiv sady Office</vt:lpstr>
      <vt:lpstr>Vejcorodí – řád PTAKOŘITNÍ</vt:lpstr>
      <vt:lpstr>Anotace: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Eliška</dc:creator>
  <cp:lastModifiedBy>Eliška</cp:lastModifiedBy>
  <cp:revision>57</cp:revision>
  <dcterms:created xsi:type="dcterms:W3CDTF">2012-11-24T09:05:46Z</dcterms:created>
  <dcterms:modified xsi:type="dcterms:W3CDTF">2012-11-24T19:06:07Z</dcterms:modified>
</cp:coreProperties>
</file>