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0" r:id="rId14"/>
    <p:sldId id="271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969696"/>
    <a:srgbClr val="FF33CC"/>
    <a:srgbClr val="00FF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9690B-D70F-44A3-868F-FC0D826BB0A4}" type="datetimeFigureOut">
              <a:rPr lang="cs-CZ" smtClean="0"/>
              <a:pPr/>
              <a:t>26.11.2012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488B8-1D4D-4C9C-AB52-B4A6F5ECA66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7/7e/Platypus-sketch.jpg" TargetMode="External"/><Relationship Id="rId3" Type="http://schemas.openxmlformats.org/officeDocument/2006/relationships/hyperlink" Target="http://upload.wikimedia.org/wikipedia/commons/thumb/5/53/Cat_anatomy_diagram_(cs).svg/775px-Cat_anatomy_diagram_(cs).svg.png" TargetMode="External"/><Relationship Id="rId7" Type="http://schemas.openxmlformats.org/officeDocument/2006/relationships/hyperlink" Target="http://upload.wikimedia.org/wikipedia/commons/thumb/3/3d/Blue_whale_size.svg/799px-Blue_whale_size.svg.png" TargetMode="External"/><Relationship Id="rId2" Type="http://schemas.openxmlformats.org/officeDocument/2006/relationships/hyperlink" Target="http://upload.wikimedia.org/wikipedia/commons/thumb/6/6d/PregnantLioness.jpg/800px-PregnantLiones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thumb/0/05/Charline2.jpg/800px-Charline2.jpg" TargetMode="External"/><Relationship Id="rId5" Type="http://schemas.openxmlformats.org/officeDocument/2006/relationships/hyperlink" Target="http://upload.wikimedia.org/wikipedia/commons/e/e3/Horse_bones_ugglan.jpg" TargetMode="External"/><Relationship Id="rId4" Type="http://schemas.openxmlformats.org/officeDocument/2006/relationships/hyperlink" Target="http://upload.wikimedia.org/wikipedia/commons/f/f2/Platypus.jpg" TargetMode="Externa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Opakování – ÚVOD SAVCI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Uveď název největšího žijícího živočicha?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357422" y="3643314"/>
            <a:ext cx="4357718" cy="1714512"/>
          </a:xfrm>
          <a:prstGeom prst="roundRect">
            <a:avLst/>
          </a:prstGeom>
          <a:solidFill>
            <a:srgbClr val="FF33CC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PLEJTVÁK OBROVSKÝ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upload.wikimedia.org/wikipedia/commons/thumb/3/3d/Blue_whale_size.svg/799px-Blue_whale_size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7610475" cy="2466975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Uveď název živočicha žijícího v Austrálii a Tasmánii, který má bezzubé čelisti podobné kachnímu zobáku.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14282" y="2643182"/>
            <a:ext cx="4357718" cy="1714512"/>
          </a:xfrm>
          <a:prstGeom prst="roundRect">
            <a:avLst/>
          </a:prstGeom>
          <a:solidFill>
            <a:srgbClr val="969696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PTAKOPYSK PODIVNÝ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Soubor:Platypus-sket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1660" y="2214554"/>
            <a:ext cx="4402340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Jak se nazývá první a druhý krční obratel u savců?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071670" y="2285992"/>
            <a:ext cx="4357718" cy="1714512"/>
          </a:xfrm>
          <a:prstGeom prst="roundRect">
            <a:avLst/>
          </a:prstGeom>
          <a:solidFill>
            <a:srgbClr val="FF00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NOSIČ</a:t>
            </a:r>
          </a:p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ČEPOVEC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85720" y="1142984"/>
          <a:ext cx="6405588" cy="428627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5084"/>
                <a:gridCol w="915084"/>
                <a:gridCol w="915084"/>
                <a:gridCol w="915084"/>
                <a:gridCol w="915084"/>
                <a:gridCol w="915084"/>
                <a:gridCol w="915084"/>
              </a:tblGrid>
              <a:tr h="6123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23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6123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23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6123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Ž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23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Ě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Ř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6123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Š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cs-CZ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Osmisměrka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Najdi co nejvíce savců, jejichž jména se zde ukrývají.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858016" y="1000108"/>
            <a:ext cx="2285984" cy="4357718"/>
          </a:xfrm>
          <a:prstGeom prst="roundRect">
            <a:avLst/>
          </a:prstGeom>
          <a:solidFill>
            <a:srgbClr val="FF99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PES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VEVERKA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MYŠ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MROŽ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MEDVĚD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VLK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ZEBRA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2285984" y="1428736"/>
            <a:ext cx="41434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-35751" y="3607595"/>
            <a:ext cx="335758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2428860" y="5143512"/>
            <a:ext cx="214314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10800000" flipV="1">
            <a:off x="428596" y="1928802"/>
            <a:ext cx="2286016" cy="15716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500034" y="2714620"/>
            <a:ext cx="585791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321835" y="2964653"/>
            <a:ext cx="221457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10800000" flipV="1">
            <a:off x="4214810" y="3143248"/>
            <a:ext cx="2143140" cy="150019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1500166" y="3857628"/>
            <a:ext cx="228601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85860"/>
            <a:ext cx="618263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1285852" y="214290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Přiřaď správně daná ústrojí do obrázku.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7000860" y="1071546"/>
            <a:ext cx="2143140" cy="857256"/>
          </a:xfrm>
          <a:prstGeom prst="roundRect">
            <a:avLst/>
          </a:prstGeom>
          <a:solidFill>
            <a:srgbClr val="FF99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JÁTRA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7000860" y="1928802"/>
            <a:ext cx="2143140" cy="8572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LEDVINY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7000860" y="2786058"/>
            <a:ext cx="2143140" cy="8572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PLÍCE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7000860" y="3643314"/>
            <a:ext cx="2143140" cy="857256"/>
          </a:xfrm>
          <a:prstGeom prst="roundRect">
            <a:avLst/>
          </a:prstGeom>
          <a:solidFill>
            <a:srgbClr val="FF66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MÍCHA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7000860" y="4500570"/>
            <a:ext cx="2143140" cy="857256"/>
          </a:xfrm>
          <a:prstGeom prst="roundRect">
            <a:avLst/>
          </a:prstGeom>
          <a:solidFill>
            <a:srgbClr val="FF99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ŽALUDEK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Přímá spojovací čára 11"/>
          <p:cNvCxnSpPr/>
          <p:nvPr/>
        </p:nvCxnSpPr>
        <p:spPr>
          <a:xfrm rot="16200000" flipH="1">
            <a:off x="3357554" y="3429000"/>
            <a:ext cx="642942" cy="35719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3786182" y="3929066"/>
            <a:ext cx="1571636" cy="571504"/>
          </a:xfrm>
          <a:prstGeom prst="roundRect">
            <a:avLst/>
          </a:prstGeom>
          <a:solidFill>
            <a:srgbClr val="FF99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JÁTRA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 flipV="1">
            <a:off x="3929058" y="1928802"/>
            <a:ext cx="857256" cy="7858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4714876" y="1428736"/>
            <a:ext cx="1785950" cy="5715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LEDVINY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1571604" y="3786190"/>
            <a:ext cx="1571636" cy="57150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PLÍCE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Přímá spojovací čára 19"/>
          <p:cNvCxnSpPr/>
          <p:nvPr/>
        </p:nvCxnSpPr>
        <p:spPr>
          <a:xfrm rot="5400000">
            <a:off x="2536017" y="3536157"/>
            <a:ext cx="5000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Zaoblený obdélník 20"/>
          <p:cNvSpPr/>
          <p:nvPr/>
        </p:nvSpPr>
        <p:spPr>
          <a:xfrm>
            <a:off x="1714480" y="857232"/>
            <a:ext cx="1571636" cy="571504"/>
          </a:xfrm>
          <a:prstGeom prst="roundRect">
            <a:avLst/>
          </a:prstGeom>
          <a:solidFill>
            <a:srgbClr val="FF66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MÍCHA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Přímá spojovací čára 22"/>
          <p:cNvCxnSpPr>
            <a:endCxn id="21" idx="2"/>
          </p:cNvCxnSpPr>
          <p:nvPr/>
        </p:nvCxnSpPr>
        <p:spPr>
          <a:xfrm rot="16200000" flipV="1">
            <a:off x="2214546" y="1714488"/>
            <a:ext cx="1214446" cy="64294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Zaoblený obdélník 23"/>
          <p:cNvSpPr/>
          <p:nvPr/>
        </p:nvSpPr>
        <p:spPr>
          <a:xfrm>
            <a:off x="2928926" y="1500174"/>
            <a:ext cx="1571636" cy="571504"/>
          </a:xfrm>
          <a:prstGeom prst="roundRect">
            <a:avLst/>
          </a:prstGeom>
          <a:solidFill>
            <a:srgbClr val="FF99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ŽALUDEK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Přímá spojovací čára 25"/>
          <p:cNvCxnSpPr/>
          <p:nvPr/>
        </p:nvCxnSpPr>
        <p:spPr>
          <a:xfrm rot="5400000" flipH="1" flipV="1">
            <a:off x="3321835" y="2178835"/>
            <a:ext cx="642942" cy="428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8" grpId="0" animBg="1"/>
      <p:bldP spid="21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Zdroje</a:t>
            </a:r>
            <a:endParaRPr lang="cs-CZ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/>
          </a:bodyPr>
          <a:lstStyle/>
          <a:p>
            <a:r>
              <a:rPr lang="cs-CZ" sz="1400" dirty="0" err="1"/>
              <a:t>PregnantLioness.jpg</a:t>
            </a:r>
            <a:r>
              <a:rPr lang="cs-CZ" sz="1400" dirty="0"/>
              <a:t>. In: </a:t>
            </a:r>
            <a:r>
              <a:rPr lang="cs-CZ" sz="1400" i="1" dirty="0" err="1"/>
              <a:t>Wikipedia</a:t>
            </a:r>
            <a:r>
              <a:rPr lang="cs-CZ" sz="1400" i="1" dirty="0"/>
              <a:t>: </a:t>
            </a:r>
            <a:r>
              <a:rPr lang="cs-CZ" sz="1400" i="1" dirty="0" err="1"/>
              <a:t>the</a:t>
            </a:r>
            <a:r>
              <a:rPr lang="cs-CZ" sz="1400" i="1" dirty="0"/>
              <a:t> free </a:t>
            </a:r>
            <a:r>
              <a:rPr lang="cs-CZ" sz="1400" i="1" dirty="0" err="1"/>
              <a:t>encyclopedia</a:t>
            </a:r>
            <a:r>
              <a:rPr lang="cs-CZ" sz="1400" dirty="0"/>
              <a:t> [online]. San </a:t>
            </a:r>
            <a:r>
              <a:rPr lang="cs-CZ" sz="1400" dirty="0" err="1"/>
              <a:t>Francisco</a:t>
            </a:r>
            <a:r>
              <a:rPr lang="cs-CZ" sz="1400" dirty="0"/>
              <a:t> (CA): </a:t>
            </a:r>
            <a:r>
              <a:rPr lang="cs-CZ" sz="1400" dirty="0" err="1"/>
              <a:t>Wikimedia</a:t>
            </a:r>
            <a:r>
              <a:rPr lang="cs-CZ" sz="1400" dirty="0"/>
              <a:t> </a:t>
            </a:r>
            <a:r>
              <a:rPr lang="cs-CZ" sz="1400" dirty="0" err="1"/>
              <a:t>Foundation</a:t>
            </a:r>
            <a:r>
              <a:rPr lang="cs-CZ" sz="1400" dirty="0"/>
              <a:t>, 2001-, 30. 4. 2012, 20:18 [cit. 2012-11-24]. Dostupné z: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upload.wikimedia.org/wikipedia/commons/thumb/6/6d/PregnantLioness.jpg/800px-PregnantLioness.jpg</a:t>
            </a:r>
            <a:endParaRPr lang="cs-CZ" sz="1400" dirty="0" smtClean="0"/>
          </a:p>
          <a:p>
            <a:r>
              <a:rPr lang="cs-CZ" sz="1400" dirty="0" err="1"/>
              <a:t>Cat</a:t>
            </a:r>
            <a:r>
              <a:rPr lang="cs-CZ" sz="1400" dirty="0"/>
              <a:t> anatomy diagram (</a:t>
            </a:r>
            <a:r>
              <a:rPr lang="cs-CZ" sz="1400" dirty="0" err="1"/>
              <a:t>cs</a:t>
            </a:r>
            <a:r>
              <a:rPr lang="cs-CZ" sz="1400" dirty="0"/>
              <a:t>).</a:t>
            </a:r>
            <a:r>
              <a:rPr lang="cs-CZ" sz="1400" dirty="0" err="1"/>
              <a:t>svg</a:t>
            </a:r>
            <a:r>
              <a:rPr lang="cs-CZ" sz="1400" dirty="0"/>
              <a:t>. In: </a:t>
            </a:r>
            <a:r>
              <a:rPr lang="cs-CZ" sz="1400" i="1" dirty="0" err="1"/>
              <a:t>Wikipedia</a:t>
            </a:r>
            <a:r>
              <a:rPr lang="cs-CZ" sz="1400" i="1" dirty="0"/>
              <a:t>: </a:t>
            </a:r>
            <a:r>
              <a:rPr lang="cs-CZ" sz="1400" i="1" dirty="0" err="1"/>
              <a:t>the</a:t>
            </a:r>
            <a:r>
              <a:rPr lang="cs-CZ" sz="1400" i="1" dirty="0"/>
              <a:t> free </a:t>
            </a:r>
            <a:r>
              <a:rPr lang="cs-CZ" sz="1400" i="1" dirty="0" err="1"/>
              <a:t>encyclopedia</a:t>
            </a:r>
            <a:r>
              <a:rPr lang="cs-CZ" sz="1400" dirty="0"/>
              <a:t> [online]. San </a:t>
            </a:r>
            <a:r>
              <a:rPr lang="cs-CZ" sz="1400" dirty="0" err="1"/>
              <a:t>Francisco</a:t>
            </a:r>
            <a:r>
              <a:rPr lang="cs-CZ" sz="1400" dirty="0"/>
              <a:t> (CA): </a:t>
            </a:r>
            <a:r>
              <a:rPr lang="cs-CZ" sz="1400" dirty="0" err="1"/>
              <a:t>Wikimedia</a:t>
            </a:r>
            <a:r>
              <a:rPr lang="cs-CZ" sz="1400" dirty="0"/>
              <a:t> </a:t>
            </a:r>
            <a:r>
              <a:rPr lang="cs-CZ" sz="1400" dirty="0" err="1"/>
              <a:t>Foundation</a:t>
            </a:r>
            <a:r>
              <a:rPr lang="cs-CZ" sz="1400" dirty="0"/>
              <a:t>, 2001-, 3. 12. 2007, 03:55 [cit. 2012-11-24]. Dostupné z: </a:t>
            </a:r>
            <a:r>
              <a:rPr lang="cs-CZ" sz="1400" dirty="0">
                <a:hlinkClick r:id="rId3"/>
              </a:rPr>
              <a:t>http://upload.wikimedia.org/wikipedia/commons/thumb/5/53/Cat_anatomy_diagram_%28cs%29.svg/775px-Cat_anatomy_diagram_%</a:t>
            </a:r>
            <a:r>
              <a:rPr lang="cs-CZ" sz="1400" dirty="0" smtClean="0">
                <a:hlinkClick r:id="rId3"/>
              </a:rPr>
              <a:t>28cs%29.svg.png</a:t>
            </a:r>
            <a:endParaRPr lang="cs-CZ" sz="1400" dirty="0" smtClean="0"/>
          </a:p>
          <a:p>
            <a:r>
              <a:rPr lang="cs-CZ" sz="1400" dirty="0" err="1"/>
              <a:t>Platypus.jpg</a:t>
            </a:r>
            <a:r>
              <a:rPr lang="cs-CZ" sz="1400" dirty="0"/>
              <a:t>. In: </a:t>
            </a:r>
            <a:r>
              <a:rPr lang="cs-CZ" sz="1400" i="1" dirty="0" err="1"/>
              <a:t>Wikipedia</a:t>
            </a:r>
            <a:r>
              <a:rPr lang="cs-CZ" sz="1400" i="1" dirty="0"/>
              <a:t>: </a:t>
            </a:r>
            <a:r>
              <a:rPr lang="cs-CZ" sz="1400" i="1" dirty="0" err="1"/>
              <a:t>the</a:t>
            </a:r>
            <a:r>
              <a:rPr lang="cs-CZ" sz="1400" i="1" dirty="0"/>
              <a:t> free </a:t>
            </a:r>
            <a:r>
              <a:rPr lang="cs-CZ" sz="1400" i="1" dirty="0" err="1"/>
              <a:t>encyclopedia</a:t>
            </a:r>
            <a:r>
              <a:rPr lang="cs-CZ" sz="1400" dirty="0"/>
              <a:t> [online]. San </a:t>
            </a:r>
            <a:r>
              <a:rPr lang="cs-CZ" sz="1400" dirty="0" err="1"/>
              <a:t>Francisco</a:t>
            </a:r>
            <a:r>
              <a:rPr lang="cs-CZ" sz="1400" dirty="0"/>
              <a:t> (CA): </a:t>
            </a:r>
            <a:r>
              <a:rPr lang="cs-CZ" sz="1400" dirty="0" err="1"/>
              <a:t>Wikimedia</a:t>
            </a:r>
            <a:r>
              <a:rPr lang="cs-CZ" sz="1400" dirty="0"/>
              <a:t> </a:t>
            </a:r>
            <a:r>
              <a:rPr lang="cs-CZ" sz="1400" dirty="0" err="1"/>
              <a:t>Foundation</a:t>
            </a:r>
            <a:r>
              <a:rPr lang="cs-CZ" sz="1400" dirty="0"/>
              <a:t>, 2001-, 20. 10. 2012, 03:48 [cit. 2012-11-24]. Dostupné z: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upload.wikimedia.org/wikipedia/commons/f/f2/Platypus.jpg</a:t>
            </a:r>
            <a:endParaRPr lang="cs-CZ" sz="1400" dirty="0" smtClean="0"/>
          </a:p>
          <a:p>
            <a:r>
              <a:rPr lang="cs-CZ" sz="1400" dirty="0" err="1"/>
              <a:t>Horse</a:t>
            </a:r>
            <a:r>
              <a:rPr lang="cs-CZ" sz="1400" dirty="0"/>
              <a:t> </a:t>
            </a:r>
            <a:r>
              <a:rPr lang="cs-CZ" sz="1400" dirty="0" err="1"/>
              <a:t>bones</a:t>
            </a:r>
            <a:r>
              <a:rPr lang="cs-CZ" sz="1400" dirty="0"/>
              <a:t> </a:t>
            </a:r>
            <a:r>
              <a:rPr lang="cs-CZ" sz="1400" dirty="0" err="1"/>
              <a:t>ugglan.jpg</a:t>
            </a:r>
            <a:r>
              <a:rPr lang="cs-CZ" sz="1400" dirty="0"/>
              <a:t>. In: </a:t>
            </a:r>
            <a:r>
              <a:rPr lang="cs-CZ" sz="1400" i="1" dirty="0" err="1"/>
              <a:t>Wikipedia</a:t>
            </a:r>
            <a:r>
              <a:rPr lang="cs-CZ" sz="1400" i="1" dirty="0"/>
              <a:t>: </a:t>
            </a:r>
            <a:r>
              <a:rPr lang="cs-CZ" sz="1400" i="1" dirty="0" err="1"/>
              <a:t>the</a:t>
            </a:r>
            <a:r>
              <a:rPr lang="cs-CZ" sz="1400" i="1" dirty="0"/>
              <a:t> free </a:t>
            </a:r>
            <a:r>
              <a:rPr lang="cs-CZ" sz="1400" i="1" dirty="0" err="1"/>
              <a:t>encyclopedia</a:t>
            </a:r>
            <a:r>
              <a:rPr lang="cs-CZ" sz="1400" dirty="0"/>
              <a:t> [online]. San </a:t>
            </a:r>
            <a:r>
              <a:rPr lang="cs-CZ" sz="1400" dirty="0" err="1"/>
              <a:t>Francisco</a:t>
            </a:r>
            <a:r>
              <a:rPr lang="cs-CZ" sz="1400" dirty="0"/>
              <a:t> (CA): </a:t>
            </a:r>
            <a:r>
              <a:rPr lang="cs-CZ" sz="1400" dirty="0" err="1"/>
              <a:t>Wikimedia</a:t>
            </a:r>
            <a:r>
              <a:rPr lang="cs-CZ" sz="1400" dirty="0"/>
              <a:t> </a:t>
            </a:r>
            <a:r>
              <a:rPr lang="cs-CZ" sz="1400" dirty="0" err="1"/>
              <a:t>Foundation</a:t>
            </a:r>
            <a:r>
              <a:rPr lang="cs-CZ" sz="1400" dirty="0"/>
              <a:t>, 2001-, 7. 8. 2005, 10:26 [cit. 2012-11-24]. Dostupné z: </a:t>
            </a:r>
            <a:r>
              <a:rPr lang="cs-CZ" sz="1400" dirty="0">
                <a:hlinkClick r:id="rId5"/>
              </a:rPr>
              <a:t>http://</a:t>
            </a:r>
            <a:r>
              <a:rPr lang="cs-CZ" sz="1400" dirty="0" smtClean="0">
                <a:hlinkClick r:id="rId5"/>
              </a:rPr>
              <a:t>upload.wikimedia.org/wikipedia/commons/e/e3/Horse_bones_ugglan.jpg</a:t>
            </a:r>
            <a:endParaRPr lang="cs-CZ" sz="1400" dirty="0" smtClean="0"/>
          </a:p>
          <a:p>
            <a:r>
              <a:rPr lang="cs-CZ" sz="1400" i="1" dirty="0" smtClean="0"/>
              <a:t>Přírodopis 8 učebnice pro základní školy a víceletá gymnázia</a:t>
            </a:r>
            <a:r>
              <a:rPr lang="cs-CZ" sz="1400" dirty="0" smtClean="0"/>
              <a:t>. </a:t>
            </a:r>
            <a:r>
              <a:rPr lang="cs-CZ" sz="1400" dirty="0" err="1" smtClean="0"/>
              <a:t>Goethova</a:t>
            </a:r>
            <a:r>
              <a:rPr lang="cs-CZ" sz="1400" dirty="0" smtClean="0"/>
              <a:t> 8, 301 31 Plzeň: </a:t>
            </a:r>
            <a:r>
              <a:rPr lang="cs-CZ" sz="1400" dirty="0" err="1" smtClean="0"/>
              <a:t>Fraus</a:t>
            </a:r>
            <a:r>
              <a:rPr lang="cs-CZ" sz="1400" dirty="0" smtClean="0"/>
              <a:t>, 2006. ISBN 80-7238-428-7.</a:t>
            </a:r>
          </a:p>
          <a:p>
            <a:r>
              <a:rPr lang="cs-CZ" sz="1400" dirty="0" smtClean="0"/>
              <a:t>Charline2.jpg.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10. 12. 2006, 17:28 [cit. 2012-11-26]. Dostupné z: </a:t>
            </a:r>
            <a:r>
              <a:rPr lang="cs-CZ" sz="1400" dirty="0" smtClean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upload.wikimedia.org/wikipedia/commons/thumb/0/05/Charline2.jpg/800px-Charline2.jpg</a:t>
            </a:r>
            <a:endParaRPr lang="cs-CZ" sz="1400" dirty="0" smtClean="0"/>
          </a:p>
          <a:p>
            <a:r>
              <a:rPr lang="en-US" sz="1400" dirty="0" smtClean="0"/>
              <a:t>Blue whale size.svg. In: </a:t>
            </a:r>
            <a:r>
              <a:rPr lang="en-US" sz="1400" i="1" dirty="0" smtClean="0"/>
              <a:t>Wikipedia: the free encyclopedia</a:t>
            </a:r>
            <a:r>
              <a:rPr lang="en-US" sz="1400" dirty="0" smtClean="0"/>
              <a:t> [online]. San Francisco (CA): Wikimedia Foundation, 2001-, 20. 5. 2007, 19:00 [cit. 2012-11-26].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z: </a:t>
            </a:r>
            <a:r>
              <a:rPr lang="en-US" sz="1400" dirty="0" smtClean="0">
                <a:hlinkClick r:id="rId7"/>
              </a:rPr>
              <a:t>http://</a:t>
            </a:r>
            <a:r>
              <a:rPr lang="en-US" sz="1400" dirty="0" smtClean="0">
                <a:hlinkClick r:id="rId7"/>
              </a:rPr>
              <a:t>upload.wikimedia.org/wikipedia/commons/thumb/3/3d/Blue_whale_size.svg/799px-Blue_whale_size.svg.png</a:t>
            </a:r>
            <a:endParaRPr lang="cs-CZ" sz="1400" dirty="0" smtClean="0"/>
          </a:p>
          <a:p>
            <a:r>
              <a:rPr lang="cs-CZ" sz="1400" dirty="0" err="1" smtClean="0"/>
              <a:t>Platypus</a:t>
            </a:r>
            <a:r>
              <a:rPr lang="cs-CZ" sz="1400" dirty="0" smtClean="0"/>
              <a:t>-</a:t>
            </a:r>
            <a:r>
              <a:rPr lang="cs-CZ" sz="1400" dirty="0" err="1" smtClean="0"/>
              <a:t>sketch.jpg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 [cit. 2012-11-26]. Dostupné z: </a:t>
            </a:r>
            <a:r>
              <a:rPr lang="cs-CZ" sz="1400" dirty="0" smtClean="0">
                <a:hlinkClick r:id="rId8"/>
              </a:rPr>
              <a:t>http://</a:t>
            </a:r>
            <a:r>
              <a:rPr lang="cs-CZ" sz="1400" dirty="0" smtClean="0">
                <a:hlinkClick r:id="rId8"/>
              </a:rPr>
              <a:t>upload.wikimedia.org/wikipedia/commons/7/7e/Platypus-sketch.jpg</a:t>
            </a:r>
            <a:endParaRPr lang="cs-CZ" sz="1400" dirty="0" smtClean="0"/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</a:t>
            </a:r>
            <a:r>
              <a:rPr lang="cs-CZ" dirty="0" smtClean="0"/>
              <a:t>k </a:t>
            </a:r>
            <a:r>
              <a:rPr lang="cs-CZ" dirty="0" smtClean="0"/>
              <a:t>procvičení učiva získaného v průběhu několika vyučovacích hodin. Jedná se o úvod do třídy savců.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prověřuje</a:t>
            </a:r>
            <a:r>
              <a:rPr lang="cs-CZ" dirty="0" smtClean="0"/>
              <a:t> </a:t>
            </a:r>
            <a:r>
              <a:rPr lang="cs-CZ" dirty="0" smtClean="0"/>
              <a:t>nově získané vědomosti a dovednosti.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Jak nazýváme období vývinu plodu v těle samice např. u lvice?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0" y="2428868"/>
            <a:ext cx="4357718" cy="1714512"/>
          </a:xfrm>
          <a:prstGeom prst="roundRect">
            <a:avLst/>
          </a:prstGeom>
          <a:solidFill>
            <a:srgbClr val="00FF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BŘEZOST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upload.wikimedia.org/wikipedia/commons/thumb/6/6d/PregnantLioness.jpg/800px-PregnantLion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3627" y="1857364"/>
            <a:ext cx="4730373" cy="31575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Jak se nazývá sval oddělující dutinu břišní a hrudní u savců?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0" y="2357430"/>
            <a:ext cx="4357718" cy="1714512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BRÁNICE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9049" y="2000240"/>
            <a:ext cx="4574951" cy="2728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Prstenec 5"/>
          <p:cNvSpPr/>
          <p:nvPr/>
        </p:nvSpPr>
        <p:spPr>
          <a:xfrm>
            <a:off x="6429388" y="2500306"/>
            <a:ext cx="428628" cy="1143008"/>
          </a:xfrm>
          <a:prstGeom prst="donut">
            <a:avLst>
              <a:gd name="adj" fmla="val 6292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V kterém období se vyvinuli první savci?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071670" y="2214554"/>
            <a:ext cx="4357718" cy="1714512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DRUHOHORY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714356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Nejprimitivnějšími savci jsou?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0" y="2285992"/>
            <a:ext cx="4357718" cy="1714512"/>
          </a:xfrm>
          <a:prstGeom prst="roundRect">
            <a:avLst/>
          </a:prstGeom>
          <a:solidFill>
            <a:srgbClr val="00B0F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VEJCORODÍ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Soubor:Platyp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9" y="1785926"/>
            <a:ext cx="4500561" cy="299816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Co umožňuje držení těla u savců?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0" y="2285992"/>
            <a:ext cx="4357718" cy="171451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KOSTRA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upload.wikimedia.org/wikipedia/commons/e/e3/Horse_bones_uggl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0989" y="1571612"/>
            <a:ext cx="4613011" cy="320038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Typickým znakem všech narozených mláďat u savců je?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14282" y="2500306"/>
            <a:ext cx="4071934" cy="1714512"/>
          </a:xfrm>
          <a:prstGeom prst="roundRect">
            <a:avLst/>
          </a:prstGeom>
          <a:solidFill>
            <a:srgbClr val="0070C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SÁNÍ MATEŘSKÉHO MLÉKA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upload.wikimedia.org/wikipedia/commons/thumb/0/05/Charline2.jpg/800px-Charlin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520" y="1785926"/>
            <a:ext cx="4762480" cy="357186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786454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714348" y="35716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Uveď dvě velké skupiny živočichů do nichž je rozdělena třída savců.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2071670" y="2285992"/>
            <a:ext cx="4357718" cy="1714512"/>
          </a:xfrm>
          <a:prstGeom prst="roundRect">
            <a:avLst/>
          </a:prstGeom>
          <a:solidFill>
            <a:srgbClr val="FFFF0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VEJCORODÍ ŽIVORODÍ</a:t>
            </a:r>
            <a:endParaRPr lang="cs-CZ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340</Words>
  <Application>Microsoft Office PowerPoint</Application>
  <PresentationFormat>Předvádění na obrazovce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Opakování – ÚVOD SAVCI</vt:lpstr>
      <vt:lpstr>Anotace: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Eliška</dc:creator>
  <cp:lastModifiedBy>Eliška</cp:lastModifiedBy>
  <cp:revision>38</cp:revision>
  <dcterms:created xsi:type="dcterms:W3CDTF">2012-11-24T19:26:23Z</dcterms:created>
  <dcterms:modified xsi:type="dcterms:W3CDTF">2012-11-26T20:06:16Z</dcterms:modified>
</cp:coreProperties>
</file>