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64" r:id="rId18"/>
    <p:sldId id="265" r:id="rId19"/>
    <p:sldId id="27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5" autoAdjust="0"/>
    <p:restoredTop sz="94576" autoAdjust="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9A95A-89F1-48F7-B954-531C8890974C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D945E-3ABF-4C2A-8F60-938096E659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2/26/Taxidermied_Bandicoot.jpg" TargetMode="External"/><Relationship Id="rId3" Type="http://schemas.openxmlformats.org/officeDocument/2006/relationships/hyperlink" Target="http://www.clker.com/cliparts/1/x/A/D/l/J/kangaroo-green-icon-md.png" TargetMode="External"/><Relationship Id="rId7" Type="http://schemas.openxmlformats.org/officeDocument/2006/relationships/hyperlink" Target="http://upload.wikimedia.org/wikipedia/commons/4/4b/Notoryctes_typhlops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thumb/c/c3/Eastern_grey_kangaroo_dec07_02.jpg/400px-Eastern_grey_kangaroo_dec07_02.jpg" TargetMode="External"/><Relationship Id="rId5" Type="http://schemas.openxmlformats.org/officeDocument/2006/relationships/hyperlink" Target="http://upload.wikimedia.org/wikipedia/commons/thumb/5/51/Monito_del_Monte_ps6.jpg/551px-Monito_del_Monte_ps6.jpg" TargetMode="External"/><Relationship Id="rId4" Type="http://schemas.openxmlformats.org/officeDocument/2006/relationships/hyperlink" Target="http://upload.wikimedia.org/wikipedia/commons/thumb/2/27/Opossum_2.jpg/730px-Opossum_2.jpg" TargetMode="External"/><Relationship Id="rId9" Type="http://schemas.openxmlformats.org/officeDocument/2006/relationships/hyperlink" Target="http://upload.wikimedia.org/wikipedia/commons/thumb/1/10/Beutelwolf-drawing.jpg/800px-Beutelwolf-drawing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e/ea/HyracodonFuliginosusWolf.jpg/445px-HyracodonFuliginosusWolf.jpg" TargetMode="External"/><Relationship Id="rId7" Type="http://schemas.openxmlformats.org/officeDocument/2006/relationships/hyperlink" Target="http://upload.wikimedia.org/wikipedia/commons/thumb/e/e1/Dendrolagus_goodfellow_eating.jpg/800px-Dendrolagus_goodfellow_eating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thumb/8/89/Kangaroo_and_joey05.jpg/400px-Kangaroo_and_joey05.jpg" TargetMode="External"/><Relationship Id="rId5" Type="http://schemas.openxmlformats.org/officeDocument/2006/relationships/hyperlink" Target="http://upload.wikimedia.org/wikipedia/commons/thumb/4/49/Koala_climbing_tree.jpg/610px-Koala_climbing_tree.jpg" TargetMode="External"/><Relationship Id="rId4" Type="http://schemas.openxmlformats.org/officeDocument/2006/relationships/hyperlink" Target="http://upload.wikimedia.org/wikipedia/commons/2/25/Rabipelao2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SAVCI – řád vačnatci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Soubor:Monito del Monte ps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5510705" cy="6000768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err="1" smtClean="0">
                <a:latin typeface="Times New Roman" pitchFamily="18" charset="0"/>
                <a:cs typeface="Times New Roman" pitchFamily="18" charset="0"/>
              </a:rPr>
              <a:t>kolokolové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6429388" y="1285860"/>
            <a:ext cx="2428892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Kolokolo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oubor:HyracodonFuliginosusWolf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00041"/>
            <a:ext cx="6000792" cy="6237255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err="1" smtClean="0">
                <a:latin typeface="Times New Roman" pitchFamily="18" charset="0"/>
                <a:cs typeface="Times New Roman" pitchFamily="18" charset="0"/>
              </a:rPr>
              <a:t>vačíci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6429388" y="1214422"/>
            <a:ext cx="2428892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Vačík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rejsčí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Soubor:Rabipela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8561269" cy="6000768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smtClean="0">
                <a:latin typeface="Times New Roman" pitchFamily="18" charset="0"/>
                <a:cs typeface="Times New Roman" pitchFamily="18" charset="0"/>
              </a:rPr>
              <a:t>vačice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286380" y="857232"/>
            <a:ext cx="3857620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Vačice </a:t>
            </a:r>
            <a:r>
              <a:rPr lang="cs-CZ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opossum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6143636" y="2000240"/>
            <a:ext cx="3000364" cy="321471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všežravec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žije samotářsky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při nebezpečí předstírá, že je mrtvá (vylučuje nepříjemný pach)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upload.wikimedia.org/wikipedia/commons/thumb/4/49/Koala_climbing_tree.jpg/610px-Koala_climbing_tr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857232"/>
            <a:ext cx="6100781" cy="6000768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err="1" smtClean="0">
                <a:latin typeface="Times New Roman" pitchFamily="18" charset="0"/>
                <a:cs typeface="Times New Roman" pitchFamily="18" charset="0"/>
              </a:rPr>
              <a:t>dvojitozubci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286380" y="857232"/>
            <a:ext cx="3857620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Koala medvídkovitý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715008" y="2000240"/>
            <a:ext cx="3428992" cy="27146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medvědy koala nemá nic společného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přizpůsobena životu na stromech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(velké, ostré drápy)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upload.wikimedia.org/wikipedia/commons/thumb/c/c3/Eastern_grey_kangaroo_dec07_02.jpg/400px-Eastern_grey_kangaroo_dec07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857232"/>
            <a:ext cx="3810000" cy="57150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err="1" smtClean="0">
                <a:latin typeface="Times New Roman" pitchFamily="18" charset="0"/>
                <a:cs typeface="Times New Roman" pitchFamily="18" charset="0"/>
              </a:rPr>
              <a:t>dvojitozubci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643042" y="928670"/>
            <a:ext cx="3857620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Klokan obrovský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0" y="1928802"/>
            <a:ext cx="5286412" cy="42862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býložravci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žijí v početných stádech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mohutné zadní nohy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silný svalnatý ocas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(k udržení rovnováhy, především při skocích)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mohou vyvinout rychlost až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 km/h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zdrojem potravy (domorodci)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6061075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upload.wikimedia.org/wikipedia/commons/thumb/8/89/Kangaroo_and_joey05.jpg/400px-Kangaroo_and_joey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3810000" cy="5715000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err="1" smtClean="0">
                <a:latin typeface="Times New Roman" pitchFamily="18" charset="0"/>
                <a:cs typeface="Times New Roman" pitchFamily="18" charset="0"/>
              </a:rPr>
              <a:t>dvojitozubci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4" descr="http://upload.wikimedia.org/wikipedia/commons/thumb/e/e1/Dendrolagus_goodfellow_eating.jpg/800px-Dendrolagus_goodfellow_eati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1857364"/>
            <a:ext cx="4476728" cy="3357546"/>
          </a:xfrm>
          <a:prstGeom prst="rect">
            <a:avLst/>
          </a:prstGeom>
          <a:noFill/>
        </p:spPr>
      </p:pic>
      <p:sp>
        <p:nvSpPr>
          <p:cNvPr id="6" name="Zaoblený obdélník 5"/>
          <p:cNvSpPr/>
          <p:nvPr/>
        </p:nvSpPr>
        <p:spPr>
          <a:xfrm>
            <a:off x="5286380" y="4857760"/>
            <a:ext cx="3857620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Klokan </a:t>
            </a:r>
            <a:r>
              <a:rPr lang="cs-CZ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Goodfellowův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214678" y="785794"/>
            <a:ext cx="3857620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Klokan obrovský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 smtClean="0">
                <a:latin typeface="Times New Roman" pitchFamily="18" charset="0"/>
                <a:cs typeface="Times New Roman" pitchFamily="18" charset="0"/>
              </a:rPr>
              <a:t>Opakování: poznáš dané vačnatce?</a:t>
            </a:r>
            <a:endParaRPr lang="cs-CZ" sz="32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upload.wikimedia.org/wikipedia/commons/thumb/4/49/Koala_climbing_tree.jpg/610px-Koala_climbing_tre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642918"/>
            <a:ext cx="5243557" cy="5157597"/>
          </a:xfrm>
          <a:prstGeom prst="rect">
            <a:avLst/>
          </a:prstGeom>
          <a:noFill/>
        </p:spPr>
      </p:pic>
      <p:sp>
        <p:nvSpPr>
          <p:cNvPr id="5" name="Zaoblený obdélník 4"/>
          <p:cNvSpPr/>
          <p:nvPr/>
        </p:nvSpPr>
        <p:spPr>
          <a:xfrm>
            <a:off x="5286380" y="3500438"/>
            <a:ext cx="3857620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Koala medvídkovitý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Soubor:Monito del Monte ps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642918"/>
            <a:ext cx="5214974" cy="5211992"/>
          </a:xfrm>
          <a:prstGeom prst="rect">
            <a:avLst/>
          </a:prstGeom>
          <a:noFill/>
        </p:spPr>
      </p:pic>
      <p:sp>
        <p:nvSpPr>
          <p:cNvPr id="7" name="Zaoblený obdélník 6"/>
          <p:cNvSpPr/>
          <p:nvPr/>
        </p:nvSpPr>
        <p:spPr>
          <a:xfrm>
            <a:off x="6286512" y="1214422"/>
            <a:ext cx="2428892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Kolokolo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upload.wikimedia.org/wikipedia/commons/4/4b/Notoryctes_typhlop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42918"/>
            <a:ext cx="5857884" cy="5214974"/>
          </a:xfrm>
          <a:prstGeom prst="rect">
            <a:avLst/>
          </a:prstGeom>
          <a:noFill/>
        </p:spPr>
      </p:pic>
      <p:sp>
        <p:nvSpPr>
          <p:cNvPr id="9" name="Zaoblený obdélník 8"/>
          <p:cNvSpPr/>
          <p:nvPr/>
        </p:nvSpPr>
        <p:spPr>
          <a:xfrm>
            <a:off x="5429256" y="4357694"/>
            <a:ext cx="2428892" cy="92869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Vakokrt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písečný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upload.wikimedia.org/wikipedia/commons/thumb/c/c3/Eastern_grey_kangaroo_dec07_02.jpg/400px-Eastern_grey_kangaroo_dec07_0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571480"/>
            <a:ext cx="4786346" cy="5286412"/>
          </a:xfrm>
          <a:prstGeom prst="rect">
            <a:avLst/>
          </a:prstGeom>
          <a:noFill/>
        </p:spPr>
      </p:pic>
      <p:sp>
        <p:nvSpPr>
          <p:cNvPr id="11" name="Zaoblený obdélník 10"/>
          <p:cNvSpPr/>
          <p:nvPr/>
        </p:nvSpPr>
        <p:spPr>
          <a:xfrm>
            <a:off x="4357686" y="1714488"/>
            <a:ext cx="3857620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Klokan obrovský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Soubor:Rabipelao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71480"/>
            <a:ext cx="6143636" cy="5286412"/>
          </a:xfrm>
          <a:prstGeom prst="rect">
            <a:avLst/>
          </a:prstGeom>
          <a:noFill/>
        </p:spPr>
      </p:pic>
      <p:sp>
        <p:nvSpPr>
          <p:cNvPr id="13" name="Zaoblený obdélník 12"/>
          <p:cNvSpPr/>
          <p:nvPr/>
        </p:nvSpPr>
        <p:spPr>
          <a:xfrm>
            <a:off x="4714876" y="785794"/>
            <a:ext cx="3857620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Vačice </a:t>
            </a:r>
            <a:r>
              <a:rPr lang="cs-CZ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opossum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9" grpId="0" animBg="1"/>
      <p:bldP spid="9" grpId="1" animBg="1"/>
      <p:bldP spid="11" grpId="0" animBg="1"/>
      <p:bldP spid="11" grpId="1" animBg="1"/>
      <p:bldP spid="13" grpId="0" animBg="1"/>
      <p:bldP spid="1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4/4f/Joey_in_pouch.jpg/711px-Joey_in_pou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214422"/>
            <a:ext cx="5343515" cy="4501781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928662" y="500042"/>
            <a:ext cx="742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Novorozenec přisátý k matčině bradavce.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lačítko akce: Domů 4">
            <a:hlinkClick r:id="rId4" action="ppaction://hlinksldjump" highlightClick="1"/>
          </p:cNvPr>
          <p:cNvSpPr/>
          <p:nvPr/>
        </p:nvSpPr>
        <p:spPr>
          <a:xfrm>
            <a:off x="7500958" y="5286388"/>
            <a:ext cx="1428760" cy="1357322"/>
          </a:xfrm>
          <a:prstGeom prst="actionButtonHom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0"/>
            <a:ext cx="3657600" cy="796925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2871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Zdroje</a:t>
            </a:r>
            <a:endParaRPr lang="cs-CZ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r>
              <a:rPr lang="cs-CZ" sz="1400" i="1" dirty="0" smtClean="0"/>
              <a:t>Přírodopis 8 učebnice pro základní školy a víceletá gymnázia</a:t>
            </a:r>
            <a:r>
              <a:rPr lang="cs-CZ" sz="1400" dirty="0" smtClean="0"/>
              <a:t>. </a:t>
            </a:r>
            <a:r>
              <a:rPr lang="cs-CZ" sz="1400" dirty="0" err="1" smtClean="0"/>
              <a:t>Goethova</a:t>
            </a:r>
            <a:r>
              <a:rPr lang="cs-CZ" sz="1400" dirty="0" smtClean="0"/>
              <a:t> 8, 301 31 Plzeň: </a:t>
            </a:r>
            <a:r>
              <a:rPr lang="cs-CZ" sz="1400" dirty="0" err="1" smtClean="0"/>
              <a:t>Fraus</a:t>
            </a:r>
            <a:r>
              <a:rPr lang="cs-CZ" sz="1400" dirty="0" smtClean="0"/>
              <a:t>, 2006. ISBN 80-7238-428-7.</a:t>
            </a:r>
          </a:p>
          <a:p>
            <a:r>
              <a:rPr lang="cs-CZ" sz="1400" dirty="0" err="1" smtClean="0"/>
              <a:t>Kangaroo</a:t>
            </a:r>
            <a:r>
              <a:rPr lang="cs-CZ" sz="1400" dirty="0" smtClean="0"/>
              <a:t> Green </a:t>
            </a:r>
            <a:r>
              <a:rPr lang="cs-CZ" sz="1400" dirty="0" err="1" smtClean="0"/>
              <a:t>Icon</a:t>
            </a:r>
            <a:r>
              <a:rPr lang="cs-CZ" sz="1400" dirty="0" smtClean="0"/>
              <a:t> </a:t>
            </a:r>
            <a:r>
              <a:rPr lang="cs-CZ" sz="1400" dirty="0" err="1" smtClean="0"/>
              <a:t>clip</a:t>
            </a:r>
            <a:r>
              <a:rPr lang="cs-CZ" sz="1400" dirty="0" smtClean="0"/>
              <a:t> </a:t>
            </a:r>
            <a:r>
              <a:rPr lang="cs-CZ" sz="1400" dirty="0" err="1" smtClean="0"/>
              <a:t>art</a:t>
            </a:r>
            <a:r>
              <a:rPr lang="cs-CZ" sz="1400" dirty="0" smtClean="0"/>
              <a:t>. In: </a:t>
            </a:r>
            <a:r>
              <a:rPr lang="cs-CZ" sz="1400" i="1" dirty="0" smtClean="0"/>
              <a:t>Http://www.</a:t>
            </a:r>
            <a:r>
              <a:rPr lang="cs-CZ" sz="1400" i="1" dirty="0" err="1" smtClean="0"/>
              <a:t>clker.com</a:t>
            </a:r>
            <a:r>
              <a:rPr lang="cs-CZ" sz="1400" dirty="0" smtClean="0"/>
              <a:t> [online]. </a:t>
            </a:r>
            <a:r>
              <a:rPr lang="cs-CZ" sz="1400" dirty="0" err="1" smtClean="0"/>
              <a:t>Monday</a:t>
            </a:r>
            <a:r>
              <a:rPr lang="cs-CZ" sz="1400" dirty="0" smtClean="0"/>
              <a:t>, 20-Jun-11 19:01:53 [cit. 2012-11-28]. Dostupné z: </a:t>
            </a:r>
            <a:r>
              <a:rPr lang="cs-CZ" sz="1400" dirty="0" smtClean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www.</a:t>
            </a:r>
            <a:r>
              <a:rPr lang="cs-CZ" sz="1400" dirty="0" err="1" smtClean="0">
                <a:hlinkClick r:id="rId3"/>
              </a:rPr>
              <a:t>clker.com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cliparts</a:t>
            </a:r>
            <a:r>
              <a:rPr lang="cs-CZ" sz="1400" dirty="0" smtClean="0">
                <a:hlinkClick r:id="rId3"/>
              </a:rPr>
              <a:t>/1/x/A/D/l/J/</a:t>
            </a:r>
            <a:r>
              <a:rPr lang="cs-CZ" sz="1400" dirty="0" err="1" smtClean="0">
                <a:hlinkClick r:id="rId3"/>
              </a:rPr>
              <a:t>kangaroo</a:t>
            </a:r>
            <a:r>
              <a:rPr lang="cs-CZ" sz="1400" dirty="0" smtClean="0">
                <a:hlinkClick r:id="rId3"/>
              </a:rPr>
              <a:t>-green-</a:t>
            </a:r>
            <a:r>
              <a:rPr lang="cs-CZ" sz="1400" dirty="0" err="1" smtClean="0">
                <a:hlinkClick r:id="rId3"/>
              </a:rPr>
              <a:t>icon</a:t>
            </a:r>
            <a:r>
              <a:rPr lang="cs-CZ" sz="1400" dirty="0" smtClean="0">
                <a:hlinkClick r:id="rId3"/>
              </a:rPr>
              <a:t>-</a:t>
            </a:r>
            <a:r>
              <a:rPr lang="cs-CZ" sz="1400" dirty="0" err="1" smtClean="0">
                <a:hlinkClick r:id="rId3"/>
              </a:rPr>
              <a:t>md.png</a:t>
            </a:r>
            <a:endParaRPr lang="cs-CZ" sz="1400" dirty="0" smtClean="0"/>
          </a:p>
          <a:p>
            <a:r>
              <a:rPr lang="cs-CZ" sz="1400" dirty="0" err="1" smtClean="0"/>
              <a:t>Opossum</a:t>
            </a:r>
            <a:r>
              <a:rPr lang="cs-CZ" sz="1400" dirty="0" smtClean="0"/>
              <a:t> 2.jpg.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 [cit. 2012-11-28]. Dostupné z: </a:t>
            </a:r>
            <a:r>
              <a:rPr lang="cs-CZ" sz="1400" dirty="0" smtClean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upload.wikimedia.org/wikipedia/commons/thumb/2/27/Opossum_2.jpg/730px-Opossum_2.jpg</a:t>
            </a:r>
            <a:endParaRPr lang="cs-CZ" sz="1400" dirty="0" smtClean="0"/>
          </a:p>
          <a:p>
            <a:r>
              <a:rPr lang="cs-CZ" sz="1400" dirty="0" err="1" smtClean="0"/>
              <a:t>Monito</a:t>
            </a:r>
            <a:r>
              <a:rPr lang="cs-CZ" sz="1400" dirty="0" smtClean="0"/>
              <a:t> </a:t>
            </a:r>
            <a:r>
              <a:rPr lang="cs-CZ" sz="1400" dirty="0" err="1" smtClean="0"/>
              <a:t>del</a:t>
            </a:r>
            <a:r>
              <a:rPr lang="cs-CZ" sz="1400" dirty="0" smtClean="0"/>
              <a:t> </a:t>
            </a:r>
            <a:r>
              <a:rPr lang="cs-CZ" sz="1400" dirty="0" err="1" smtClean="0"/>
              <a:t>Monte</a:t>
            </a:r>
            <a:r>
              <a:rPr lang="cs-CZ" sz="1400" dirty="0" smtClean="0"/>
              <a:t> ps6.jpg.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 [cit. 2012-11-28]. Dostupné z: </a:t>
            </a:r>
            <a:r>
              <a:rPr lang="cs-CZ" sz="1400" dirty="0" smtClean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upload.wikimedia.org/wikipedia/commons/thumb/5/51/Monito_del_Monte_ps6.jpg/551px-Monito_del_Monte_ps6.jpg</a:t>
            </a:r>
            <a:endParaRPr lang="cs-CZ" sz="1400" dirty="0" smtClean="0"/>
          </a:p>
          <a:p>
            <a:r>
              <a:rPr lang="cs-CZ" sz="1400" dirty="0" err="1" smtClean="0"/>
              <a:t>Eastern</a:t>
            </a:r>
            <a:r>
              <a:rPr lang="cs-CZ" sz="1400" dirty="0" smtClean="0"/>
              <a:t> </a:t>
            </a:r>
            <a:r>
              <a:rPr lang="cs-CZ" sz="1400" dirty="0" err="1" smtClean="0"/>
              <a:t>grey</a:t>
            </a:r>
            <a:r>
              <a:rPr lang="cs-CZ" sz="1400" dirty="0" smtClean="0"/>
              <a:t> </a:t>
            </a:r>
            <a:r>
              <a:rPr lang="cs-CZ" sz="1400" dirty="0" err="1" smtClean="0"/>
              <a:t>kangaroo</a:t>
            </a:r>
            <a:r>
              <a:rPr lang="cs-CZ" sz="1400" dirty="0" smtClean="0"/>
              <a:t> dec07 02.jpg.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9. 1. 2009, 01:59 [cit. 2012-11-28]. Dostupné z: </a:t>
            </a:r>
            <a:r>
              <a:rPr lang="cs-CZ" sz="1400" dirty="0" smtClean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upload.wikimedia.org/wikipedia/commons/thumb/c/c3/Eastern_grey_kangaroo_dec07_02.jpg/400px-Eastern_grey_kangaroo_dec07_02.jpg</a:t>
            </a:r>
            <a:endParaRPr lang="cs-CZ" sz="1400" dirty="0" smtClean="0"/>
          </a:p>
          <a:p>
            <a:r>
              <a:rPr lang="cs-CZ" sz="1400" dirty="0" err="1" smtClean="0"/>
              <a:t>Notoryctes</a:t>
            </a:r>
            <a:r>
              <a:rPr lang="cs-CZ" sz="1400" dirty="0" smtClean="0"/>
              <a:t> </a:t>
            </a:r>
            <a:r>
              <a:rPr lang="cs-CZ" sz="1400" dirty="0" err="1" smtClean="0"/>
              <a:t>typhlops.jpg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13. 11. 2007, 15:40 [cit. 2012-11-28]. Dostupné z: </a:t>
            </a:r>
            <a:r>
              <a:rPr lang="cs-CZ" sz="1400" dirty="0" smtClean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upload.wikimedia.org/wikipedia/commons/4/4b/Notoryctes_typhlops.jpg</a:t>
            </a:r>
            <a:endParaRPr lang="cs-CZ" sz="1400" dirty="0" smtClean="0"/>
          </a:p>
          <a:p>
            <a:r>
              <a:rPr lang="cs-CZ" sz="1400" dirty="0" err="1" smtClean="0"/>
              <a:t>Taxidermied</a:t>
            </a:r>
            <a:r>
              <a:rPr lang="cs-CZ" sz="1400" dirty="0" smtClean="0"/>
              <a:t> </a:t>
            </a:r>
            <a:r>
              <a:rPr lang="cs-CZ" sz="1400" dirty="0" err="1" smtClean="0"/>
              <a:t>Bandicoot.jpg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8. 3. 2005, 08:26 [cit. 2012-11-28]. Dostupné z: </a:t>
            </a:r>
            <a:r>
              <a:rPr lang="cs-CZ" sz="1400" dirty="0" smtClean="0">
                <a:hlinkClick r:id="rId8"/>
              </a:rPr>
              <a:t>http://</a:t>
            </a:r>
            <a:r>
              <a:rPr lang="cs-CZ" sz="1400" dirty="0" smtClean="0">
                <a:hlinkClick r:id="rId8"/>
              </a:rPr>
              <a:t>upload.wikimedia.org/wikipedia/commons/2/26/Taxidermied_Bandicoot.jpg</a:t>
            </a:r>
            <a:endParaRPr lang="cs-CZ" sz="1400" dirty="0" smtClean="0"/>
          </a:p>
          <a:p>
            <a:r>
              <a:rPr lang="cs-CZ" sz="1400" dirty="0" err="1" smtClean="0"/>
              <a:t>Beutelwolf</a:t>
            </a:r>
            <a:r>
              <a:rPr lang="cs-CZ" sz="1400" dirty="0" smtClean="0"/>
              <a:t>-</a:t>
            </a:r>
            <a:r>
              <a:rPr lang="cs-CZ" sz="1400" dirty="0" err="1" smtClean="0"/>
              <a:t>drawing.jpg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4. 11. 2004, 18:58 [cit. 2012-11-28]. Dostupné z: </a:t>
            </a:r>
            <a:r>
              <a:rPr lang="cs-CZ" sz="1400" dirty="0" smtClean="0">
                <a:hlinkClick r:id="rId9"/>
              </a:rPr>
              <a:t>http://</a:t>
            </a:r>
            <a:r>
              <a:rPr lang="cs-CZ" sz="1400" dirty="0" smtClean="0">
                <a:hlinkClick r:id="rId9"/>
              </a:rPr>
              <a:t>upload.wikimedia.org/wikipedia/commons/thumb/1/10/Beutelwolf-drawing.jpg/800px-Beutelwolf-drawing.jpg</a:t>
            </a:r>
            <a:endParaRPr lang="cs-CZ" sz="1400" dirty="0" smtClean="0"/>
          </a:p>
          <a:p>
            <a:endParaRPr lang="cs-CZ" sz="1400" dirty="0" smtClean="0"/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715016"/>
            <a:ext cx="3657600" cy="796925"/>
          </a:xfrm>
          <a:prstGeom prst="rect">
            <a:avLst/>
          </a:prstGeom>
          <a:noFill/>
        </p:spPr>
      </p:pic>
      <p:sp>
        <p:nvSpPr>
          <p:cNvPr id="5" name="Nadpis 2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Zdroje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HyracodonFuliginosusWolf.jpg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In: 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Wikipedia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free 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encyclopedia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 [online]. San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Francisco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(CA):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Wikimedia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Foundation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2001- [cit. 2012-11-28]. Dostupné z: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upload.wikimedia.org/wikipedia/commons/thumb/e/ea/HyracodonFuliginosusWolf.jpg/445px-HyracodonFuliginosusWolf.jpg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/>
              <a:t>Rabipelao2.jpg.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27. 12. 2010, 02:33 [cit. 2012-11-28]. Dostupné z: </a:t>
            </a:r>
            <a:r>
              <a:rPr lang="cs-CZ" sz="1400" dirty="0" smtClean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upload.wikimedia.org/wikipedia/commons/2/25/Rabipelao2.jpg</a:t>
            </a:r>
            <a:endParaRPr lang="cs-CZ" sz="1400" dirty="0" smtClean="0"/>
          </a:p>
          <a:p>
            <a:r>
              <a:rPr lang="cs-CZ" sz="1400" dirty="0" smtClean="0"/>
              <a:t>Koala </a:t>
            </a:r>
            <a:r>
              <a:rPr lang="cs-CZ" sz="1400" dirty="0" err="1" smtClean="0"/>
              <a:t>climbing</a:t>
            </a:r>
            <a:r>
              <a:rPr lang="cs-CZ" sz="1400" dirty="0" smtClean="0"/>
              <a:t> </a:t>
            </a:r>
            <a:r>
              <a:rPr lang="cs-CZ" sz="1400" dirty="0" err="1" smtClean="0"/>
              <a:t>tree.jpg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5. 12. 2005, 20:28 [cit. 2012-11-28]. Dostupné z: </a:t>
            </a:r>
            <a:r>
              <a:rPr lang="cs-CZ" sz="1400" dirty="0" smtClean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upload.wikimedia.org/wikipedia/commons/thumb/4/49/Koala_climbing_tree.jpg/610px-Koala_climbing_tree.jpg</a:t>
            </a:r>
            <a:endParaRPr lang="cs-CZ" sz="1400" dirty="0" smtClean="0"/>
          </a:p>
          <a:p>
            <a:r>
              <a:rPr lang="cs-CZ" sz="1400" dirty="0" err="1" smtClean="0"/>
              <a:t>Kangaroo</a:t>
            </a:r>
            <a:r>
              <a:rPr lang="cs-CZ" sz="1400" dirty="0" smtClean="0"/>
              <a:t> </a:t>
            </a:r>
            <a:r>
              <a:rPr lang="cs-CZ" sz="1400" dirty="0" err="1" smtClean="0"/>
              <a:t>and</a:t>
            </a:r>
            <a:r>
              <a:rPr lang="cs-CZ" sz="1400" dirty="0" smtClean="0"/>
              <a:t> joey05.jpg.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7. 11. 2006, 09:07 [cit. 2012-11-28]. Dostupné z: </a:t>
            </a:r>
            <a:r>
              <a:rPr lang="cs-CZ" sz="1400" dirty="0" smtClean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upload.wikimedia.org/wikipedia/commons/thumb/8/89/Kangaroo_and_joey05.jpg/400px-Kangaroo_and_joey05.jpg</a:t>
            </a:r>
            <a:endParaRPr lang="cs-CZ" sz="1400" dirty="0" smtClean="0"/>
          </a:p>
          <a:p>
            <a:r>
              <a:rPr lang="cs-CZ" sz="1400" dirty="0" err="1" smtClean="0"/>
              <a:t>Dendrolagus</a:t>
            </a:r>
            <a:r>
              <a:rPr lang="cs-CZ" sz="1400" dirty="0" smtClean="0"/>
              <a:t> </a:t>
            </a:r>
            <a:r>
              <a:rPr lang="cs-CZ" sz="1400" dirty="0" err="1" smtClean="0"/>
              <a:t>goodfellow</a:t>
            </a:r>
            <a:r>
              <a:rPr lang="cs-CZ" sz="1400" dirty="0" smtClean="0"/>
              <a:t> </a:t>
            </a:r>
            <a:r>
              <a:rPr lang="cs-CZ" sz="1400" dirty="0" err="1" smtClean="0"/>
              <a:t>eating.jpg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 [cit. 2012-11-28]. Dostupné z: </a:t>
            </a:r>
            <a:r>
              <a:rPr lang="cs-CZ" sz="1400" dirty="0" smtClean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upload.wikimedia.org/wikipedia/commons/thumb/e/e1/Dendrolagus_goodfellow_eating.jpg/800px-Dendrolagus_goodfellow_eating.jpg</a:t>
            </a:r>
            <a:endParaRPr lang="cs-CZ" sz="1400" dirty="0" smtClean="0"/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</a:t>
            </a:r>
            <a:r>
              <a:rPr lang="cs-CZ" dirty="0" smtClean="0"/>
              <a:t>určen k seznámení žáků s řádem vačnatci. Žáci se seznámí s několika zástupci daného řádu.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prověřuje nově získané vědomosti a dovednosti.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2643174" y="0"/>
            <a:ext cx="392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ád VAČNATCI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láček 3"/>
          <p:cNvSpPr/>
          <p:nvPr/>
        </p:nvSpPr>
        <p:spPr>
          <a:xfrm>
            <a:off x="0" y="714356"/>
            <a:ext cx="4643470" cy="2071702"/>
          </a:xfrm>
          <a:prstGeom prst="cloudCallout">
            <a:avLst>
              <a:gd name="adj1" fmla="val -26541"/>
              <a:gd name="adj2" fmla="val 81690"/>
            </a:avLst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Víš něco o </a:t>
            </a:r>
            <a:r>
              <a:rPr lang="cs-CZ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vačnatcích?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láček 4"/>
          <p:cNvSpPr/>
          <p:nvPr/>
        </p:nvSpPr>
        <p:spPr>
          <a:xfrm>
            <a:off x="4500530" y="1285860"/>
            <a:ext cx="4643470" cy="2071702"/>
          </a:xfrm>
          <a:prstGeom prst="cloudCallout">
            <a:avLst>
              <a:gd name="adj1" fmla="val -10559"/>
              <a:gd name="adj2" fmla="val 95763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Víš jaké zvíře se řadí k  </a:t>
            </a:r>
            <a:r>
              <a:rPr lang="cs-CZ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vačnatcům?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láček 5"/>
          <p:cNvSpPr/>
          <p:nvPr/>
        </p:nvSpPr>
        <p:spPr>
          <a:xfrm>
            <a:off x="928662" y="3286124"/>
            <a:ext cx="4643470" cy="2071702"/>
          </a:xfrm>
          <a:prstGeom prst="cloudCallout">
            <a:avLst>
              <a:gd name="adj1" fmla="val -26541"/>
              <a:gd name="adj2" fmla="val 81690"/>
            </a:avLst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Víš kde se vyskytují </a:t>
            </a:r>
            <a:r>
              <a:rPr lang="cs-CZ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vačnatci?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www.clker.com/cliparts/1/x/A/D/l/J/kangaroo-green-icon-m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3786190"/>
            <a:ext cx="2371725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857356" y="285728"/>
            <a:ext cx="5357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- rozšíření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000108"/>
            <a:ext cx="6780115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1285852" y="5286388"/>
            <a:ext cx="6715172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Zemi je kolem 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260 – 280 druhů 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vačnatců.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Soubor:Opossum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57232"/>
            <a:ext cx="2595532" cy="2129759"/>
          </a:xfrm>
          <a:prstGeom prst="rect">
            <a:avLst/>
          </a:prstGeom>
          <a:noFill/>
        </p:spPr>
      </p:pic>
      <p:pic>
        <p:nvPicPr>
          <p:cNvPr id="6148" name="Picture 4" descr="http://upload.wikimedia.org/wikipedia/commons/thumb/5/51/Monito_del_Monte_ps6.jpg/551px-Monito_del_Monte_ps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1500174"/>
            <a:ext cx="2164892" cy="2357414"/>
          </a:xfrm>
          <a:prstGeom prst="rect">
            <a:avLst/>
          </a:prstGeom>
          <a:noFill/>
        </p:spPr>
      </p:pic>
      <p:pic>
        <p:nvPicPr>
          <p:cNvPr id="6150" name="Picture 6" descr="http://upload.wikimedia.org/wikipedia/commons/thumb/c/c3/Eastern_grey_kangaroo_dec07_02.jpg/400px-Eastern_grey_kangaroo_dec07_0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40" y="1214422"/>
            <a:ext cx="1809736" cy="271460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základní znaky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1429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většina vačnatců má svůj domov v ………………….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78592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tvoří samostatnou vývojovou skupinu podtřídy ……………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314324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rodí 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nedokonale vyvinutá mláďata 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          jejich další vývoj pokračuje ve …..…… samice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142844" y="3786190"/>
            <a:ext cx="1143008" cy="21431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0" y="48577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samice 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nemají placentu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421481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ve vaku se mládě přisaje k 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mléčné bradavce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samice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242886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charakteristickým znakem je 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vývoj mláďat</a:t>
            </a:r>
            <a:endParaRPr lang="cs-CZ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429256" y="1071546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Austrálii</a:t>
            </a:r>
            <a:endParaRPr lang="cs-CZ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000892" y="1714488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živorodých</a:t>
            </a:r>
            <a:endParaRPr lang="cs-CZ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929322" y="3500438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vaku</a:t>
            </a:r>
            <a:endParaRPr lang="cs-CZ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lačítko akce: Dopředu nebo Další 13">
            <a:hlinkClick r:id="rId3" action="ppaction://hlinksldjump" highlightClick="1"/>
          </p:cNvPr>
          <p:cNvSpPr/>
          <p:nvPr/>
        </p:nvSpPr>
        <p:spPr>
          <a:xfrm>
            <a:off x="7929554" y="4143380"/>
            <a:ext cx="1214446" cy="857256"/>
          </a:xfrm>
          <a:prstGeom prst="actionButtonForwardNex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rozdělení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642918"/>
            <a:ext cx="1214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Řády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000100" y="1571612"/>
            <a:ext cx="3143272" cy="11430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VAČICE</a:t>
            </a:r>
            <a:endParaRPr lang="cs-C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785786" y="3071810"/>
            <a:ext cx="3143272" cy="114300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VAČÍCI</a:t>
            </a:r>
            <a:endParaRPr lang="cs-C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071934" y="4214818"/>
            <a:ext cx="4357686" cy="114300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KOLOKOLOVÉ</a:t>
            </a:r>
            <a:endParaRPr lang="cs-C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6000728" y="5500702"/>
            <a:ext cx="3143272" cy="1143008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KUNOVCI</a:t>
            </a:r>
            <a:endParaRPr lang="cs-C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86314" y="2714620"/>
            <a:ext cx="4357686" cy="114300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BANDIKUTI</a:t>
            </a:r>
            <a:endParaRPr lang="cs-C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214282" y="4500570"/>
            <a:ext cx="3143272" cy="114300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VAKOKRTI</a:t>
            </a:r>
            <a:endParaRPr lang="cs-C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86282" y="1142984"/>
            <a:ext cx="4357718" cy="11430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DVOJITOZUBCI</a:t>
            </a:r>
            <a:endParaRPr lang="cs-C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4/4b/Notoryctes_typhlo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err="1" smtClean="0">
                <a:latin typeface="Times New Roman" pitchFamily="18" charset="0"/>
                <a:cs typeface="Times New Roman" pitchFamily="18" charset="0"/>
              </a:rPr>
              <a:t>vakokrti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6357950" y="4143380"/>
            <a:ext cx="2428892" cy="92869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Vakokrt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písečný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Soubor:Taxidermied Bandico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1"/>
            <a:ext cx="9144000" cy="6054347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err="1" smtClean="0">
                <a:latin typeface="Times New Roman" pitchFamily="18" charset="0"/>
                <a:cs typeface="Times New Roman" pitchFamily="18" charset="0"/>
              </a:rPr>
              <a:t>bandikuti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6429388" y="1285860"/>
            <a:ext cx="2428892" cy="92869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Bandikut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upload.wikimedia.org/wikipedia/commons/thumb/1/10/Beutelwolf-drawing.jpg/800px-Beutelwolf-draw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143932" cy="5756118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VAČNATCI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– řád </a:t>
            </a:r>
            <a:r>
              <a:rPr lang="cs-CZ" sz="4000" b="1" i="1" dirty="0" smtClean="0">
                <a:latin typeface="Times New Roman" pitchFamily="18" charset="0"/>
                <a:cs typeface="Times New Roman" pitchFamily="18" charset="0"/>
              </a:rPr>
              <a:t>kunovci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929322" y="1142984"/>
            <a:ext cx="2428892" cy="92869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Vakovlk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(vyhynulý druh)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421</Words>
  <Application>Microsoft Office PowerPoint</Application>
  <PresentationFormat>Předvádění na obrazovce (4:3)</PresentationFormat>
  <Paragraphs>94</Paragraphs>
  <Slides>19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SAVCI – řád vačnatci</vt:lpstr>
      <vt:lpstr>Anotace: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Zdroje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Eliška</dc:creator>
  <cp:lastModifiedBy>Eliška</cp:lastModifiedBy>
  <cp:revision>77</cp:revision>
  <dcterms:created xsi:type="dcterms:W3CDTF">2012-11-28T14:59:21Z</dcterms:created>
  <dcterms:modified xsi:type="dcterms:W3CDTF">2012-11-28T20:50:10Z</dcterms:modified>
</cp:coreProperties>
</file>