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3" r:id="rId12"/>
    <p:sldId id="272" r:id="rId13"/>
    <p:sldId id="270" r:id="rId14"/>
    <p:sldId id="271" r:id="rId15"/>
    <p:sldId id="273" r:id="rId16"/>
    <p:sldId id="261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EC46-189E-4035-BEF9-4839A4FFDED6}" type="datetimeFigureOut">
              <a:rPr lang="cs-CZ" smtClean="0"/>
              <a:pPr/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D311-0D20-4D60-BC6A-4C26E294C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4/44/Hedgehog-en.jpg" TargetMode="External"/><Relationship Id="rId7" Type="http://schemas.openxmlformats.org/officeDocument/2006/relationships/hyperlink" Target="http://upload.wikimedia.org/wikipedia/commons/thumb/4/45/Talpa_europaea_MHNT_Tete.jpg/800px-Talpa_europaea_MHNT_Tete.jpg" TargetMode="External"/><Relationship Id="rId2" Type="http://schemas.openxmlformats.org/officeDocument/2006/relationships/hyperlink" Target="http://upload.wikimedia.org/wikipedia/commons/thumb/0/0d/Common_Shrew.jpg/800px-Common_Shre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e/ed/Talpa_europaea_MHNT.jpg/800px-Talpa_europaea_MHNT.jpg" TargetMode="External"/><Relationship Id="rId5" Type="http://schemas.openxmlformats.org/officeDocument/2006/relationships/hyperlink" Target="http://upload.wikimedia.org/wikipedia/commons/thumb/8/8f/Taupe_MHNT.OST.1997.45.jpg/643px-Taupe_MHNT.OST.1997.45.jpg" TargetMode="External"/><Relationship Id="rId4" Type="http://schemas.openxmlformats.org/officeDocument/2006/relationships/hyperlink" Target="http://upload.wikimedia.org/wikipedia/commons/thumb/7/7d/Taupini%C3%A8res_-_Mole-hills.jpg/800px-Taupini%C3%A8res_-_Mole-hills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e/ed/Sorex_alpinus.jpg" TargetMode="External"/><Relationship Id="rId7" Type="http://schemas.openxmlformats.org/officeDocument/2006/relationships/hyperlink" Target="http://upload.wikimedia.org/wikipedia/commons/4/48/European_Hedgehog_area2.png" TargetMode="External"/><Relationship Id="rId2" Type="http://schemas.openxmlformats.org/officeDocument/2006/relationships/hyperlink" Target="http://upload.wikimedia.org/wikipedia/commons/d/d1/Common_Shrew_area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e/e1/Erinaceus_europaeus_(Marek_Szczepanek).jpg" TargetMode="External"/><Relationship Id="rId5" Type="http://schemas.openxmlformats.org/officeDocument/2006/relationships/hyperlink" Target="http://upload.wikimedia.org/wikipedia/commons/thumb/5/59/2008_Hedgehog_1020932.jpg/800px-2008_Hedgehog_1020932.jpg" TargetMode="External"/><Relationship Id="rId4" Type="http://schemas.openxmlformats.org/officeDocument/2006/relationships/hyperlink" Target="http://upload.wikimedia.org/wikipedia/commons/0/0b/Alpine_Shrew_area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Placentálové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 řád hmyzožravci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ubor:Common Shrew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Soubor:Common Sh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31" y="714355"/>
            <a:ext cx="7715304" cy="5786479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00100" y="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>
                <a:latin typeface="Bodoni MT Black" pitchFamily="18" charset="0"/>
              </a:rPr>
              <a:t>Rejskovití</a:t>
            </a:r>
            <a:r>
              <a:rPr lang="cs-CZ" sz="4000" dirty="0" smtClean="0">
                <a:latin typeface="Bodoni MT Black" pitchFamily="18" charset="0"/>
              </a:rPr>
              <a:t> – </a:t>
            </a:r>
            <a:r>
              <a:rPr lang="cs-CZ" sz="4000" u="sng" dirty="0" smtClean="0">
                <a:latin typeface="Bodoni MT Black" pitchFamily="18" charset="0"/>
              </a:rPr>
              <a:t>Rejsek obecný</a:t>
            </a:r>
            <a:endParaRPr lang="cs-CZ" sz="4000" u="sng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Common Shrew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928662" y="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>
                <a:latin typeface="Bodoni MT Black" pitchFamily="18" charset="0"/>
              </a:rPr>
              <a:t>Rejskovití</a:t>
            </a:r>
            <a:r>
              <a:rPr lang="cs-CZ" sz="4000" dirty="0" smtClean="0">
                <a:latin typeface="Bodoni MT Black" pitchFamily="18" charset="0"/>
              </a:rPr>
              <a:t> – </a:t>
            </a:r>
            <a:r>
              <a:rPr lang="cs-CZ" sz="4000" u="sng" dirty="0" smtClean="0">
                <a:latin typeface="Bodoni MT Black" pitchFamily="18" charset="0"/>
              </a:rPr>
              <a:t>Rejsek horský</a:t>
            </a:r>
            <a:endParaRPr lang="cs-CZ" sz="4000" u="sng" dirty="0">
              <a:latin typeface="Bodoni MT Black" pitchFamily="18" charset="0"/>
            </a:endParaRPr>
          </a:p>
        </p:txBody>
      </p:sp>
      <p:pic>
        <p:nvPicPr>
          <p:cNvPr id="2050" name="Picture 2" descr="Soubor:Sorex alpin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52" y="714356"/>
            <a:ext cx="6858048" cy="4817779"/>
          </a:xfrm>
          <a:prstGeom prst="rect">
            <a:avLst/>
          </a:prstGeom>
          <a:noFill/>
        </p:spPr>
      </p:pic>
      <p:pic>
        <p:nvPicPr>
          <p:cNvPr id="2052" name="Picture 4" descr="Soubor:Alpine Shrew are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285992"/>
            <a:ext cx="3857652" cy="3448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bor:2008 Hedgehog 102093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3286116" y="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Ježkovití </a:t>
            </a:r>
            <a:endParaRPr lang="cs-CZ" sz="4000" u="sng" dirty="0">
              <a:latin typeface="Bodoni MT Black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 křovinách a zahradách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144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mohutně vyvinutý podkožní svalový vak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v případě nebezpečí se dokáže svinout do klubíčka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a naježit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7215206" y="200024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0" y="3286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převážně hmyzem, ale taky měkkýši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0005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zimu přečkávají spánkem = ……..…………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(sníží se tělesná teplota, zpomalí se tep i dech)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00628" y="392906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HIBERNACE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2008 Hedgehog 102093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928662" y="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Ježkovití – </a:t>
            </a:r>
            <a:r>
              <a:rPr lang="cs-CZ" sz="4000" u="sng" dirty="0" smtClean="0">
                <a:latin typeface="Bodoni MT Black" pitchFamily="18" charset="0"/>
              </a:rPr>
              <a:t>Ježek východní</a:t>
            </a:r>
            <a:endParaRPr lang="cs-CZ" sz="4000" u="sng" dirty="0">
              <a:latin typeface="Bodoni MT Black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jeden ze dvou druhů žijících na území ČR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má rád suchá, teplá místa hlavně v nížinách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Soubor:2008 Hedgehog 10209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834050" cy="437553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oubor:2008 Hedgehog 102093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928662" y="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Ježkovití – </a:t>
            </a:r>
            <a:r>
              <a:rPr lang="cs-CZ" sz="4000" u="sng" dirty="0" smtClean="0">
                <a:latin typeface="Bodoni MT Black" pitchFamily="18" charset="0"/>
              </a:rPr>
              <a:t>Ježek západní</a:t>
            </a:r>
            <a:endParaRPr lang="cs-CZ" sz="4000" u="sng" dirty="0">
              <a:latin typeface="Bodoni MT Black" pitchFamily="18" charset="0"/>
            </a:endParaRPr>
          </a:p>
        </p:txBody>
      </p:sp>
      <p:pic>
        <p:nvPicPr>
          <p:cNvPr id="3074" name="Picture 2" descr="Soubor:Erinaceus europaeus (Marek Szczepanek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7262299" cy="4714908"/>
          </a:xfrm>
          <a:prstGeom prst="rect">
            <a:avLst/>
          </a:prstGeom>
          <a:noFill/>
        </p:spPr>
      </p:pic>
      <p:pic>
        <p:nvPicPr>
          <p:cNvPr id="3076" name="Picture 4" descr="Soubor:European Hedgehog are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642918"/>
            <a:ext cx="251460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71802" y="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Bodoni MT Black" pitchFamily="18" charset="0"/>
              </a:rPr>
              <a:t>Opakování</a:t>
            </a:r>
            <a:endParaRPr lang="cs-CZ" sz="4000" u="sng" dirty="0">
              <a:latin typeface="Bodoni MT Black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857232"/>
            <a:ext cx="9144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1) Uveď základní znaky hmyzožravců.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428736"/>
            <a:ext cx="9144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2) Vyjmenuj čeledi žijící na území ČR 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000240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3) Popiš jednoduše tělo krtka obecného.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4) Co jsou to krtince?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143248"/>
            <a:ext cx="91440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5) Uveď zástupce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rejskovitých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714752"/>
            <a:ext cx="914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6) Co je to hibernace?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286256"/>
            <a:ext cx="9144000" cy="58477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7) Jak se na hibernaci připravují ježkovití?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857760"/>
            <a:ext cx="9144000" cy="58477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8) Uveď zástupce ježkovitých žijících na území ČR.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en-US" sz="1400" dirty="0"/>
              <a:t>Common Shrew.jpg. In: </a:t>
            </a:r>
            <a:r>
              <a:rPr lang="en-US" sz="1400" i="1" dirty="0"/>
              <a:t>Wikipedia: the free encyclopedia</a:t>
            </a:r>
            <a:r>
              <a:rPr lang="en-US" sz="1400" dirty="0"/>
              <a:t> [online]. San Francisco (CA): Wikimedia Foundation, 2001-, 5. 11. 2007, 16:21 [cit. 2012-12-16]. </a:t>
            </a:r>
            <a:r>
              <a:rPr lang="en-US" sz="1400" dirty="0" err="1"/>
              <a:t>Dostupné</a:t>
            </a:r>
            <a:r>
              <a:rPr lang="en-US" sz="1400" dirty="0"/>
              <a:t> z: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upload.wikimedia.org/wikipedia/commons/thumb/0/0d/Common_Shrew.jpg/800px-Common_Shrew.jpg</a:t>
            </a:r>
            <a:endParaRPr lang="cs-CZ" sz="1400" dirty="0" smtClean="0"/>
          </a:p>
          <a:p>
            <a:r>
              <a:rPr lang="cs-CZ" sz="1400" dirty="0" err="1"/>
              <a:t>Hedgehog</a:t>
            </a:r>
            <a:r>
              <a:rPr lang="cs-CZ" sz="1400" dirty="0"/>
              <a:t>-</a:t>
            </a:r>
            <a:r>
              <a:rPr lang="cs-CZ" sz="1400" dirty="0" err="1"/>
              <a:t>en.jpg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23. 11. 2004, 07:05 [cit. 2012-12-16].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upload.wikimedia.org/wikipedia/commons/4/44/Hedgehog-en.jpg</a:t>
            </a:r>
            <a:endParaRPr lang="cs-CZ" sz="1400" dirty="0" smtClean="0"/>
          </a:p>
          <a:p>
            <a:r>
              <a:rPr lang="cs-CZ" sz="1400" dirty="0" err="1"/>
              <a:t>Taupinières</a:t>
            </a:r>
            <a:r>
              <a:rPr lang="cs-CZ" sz="1400" dirty="0"/>
              <a:t> - Mole-</a:t>
            </a:r>
            <a:r>
              <a:rPr lang="cs-CZ" sz="1400" dirty="0" err="1"/>
              <a:t>hills.jpg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25. 6. 2007, 15:00 [cit. 2012-12-16]. Dostupné z: </a:t>
            </a:r>
            <a:r>
              <a:rPr lang="cs-CZ" sz="1400" dirty="0">
                <a:hlinkClick r:id="rId4"/>
              </a:rPr>
              <a:t>http://upload.wikimedia.org/wikipedia/commons/thumb/7/7d/Taupini%C3%A8res_-_Mole-hills.jpg/800px-Taupini%C3%A8res_-_</a:t>
            </a:r>
            <a:r>
              <a:rPr lang="cs-CZ" sz="1400" dirty="0" smtClean="0">
                <a:hlinkClick r:id="rId4"/>
              </a:rPr>
              <a:t>Mole-hills.jpg</a:t>
            </a:r>
            <a:endParaRPr lang="cs-CZ" sz="1400" dirty="0" smtClean="0"/>
          </a:p>
          <a:p>
            <a:r>
              <a:rPr lang="cs-CZ" sz="1400" dirty="0" err="1"/>
              <a:t>Taupe</a:t>
            </a:r>
            <a:r>
              <a:rPr lang="cs-CZ" sz="1400" dirty="0"/>
              <a:t> MHNT.OST.1997.45.jpg.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1. 2011, 15:32 [cit. 2012-12-16].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upload.wikimedia.org/wikipedia/commons/thumb/8/8f/Taupe_MHNT.OST.1997.45.jpg/643px-Taupe_MHNT.OST.1997.45.jpg</a:t>
            </a:r>
            <a:endParaRPr lang="cs-CZ" sz="1400" dirty="0" smtClean="0"/>
          </a:p>
          <a:p>
            <a:r>
              <a:rPr lang="cs-CZ" sz="1400" dirty="0" err="1"/>
              <a:t>Talpa</a:t>
            </a:r>
            <a:r>
              <a:rPr lang="cs-CZ" sz="1400" dirty="0"/>
              <a:t> </a:t>
            </a:r>
            <a:r>
              <a:rPr lang="cs-CZ" sz="1400" dirty="0" err="1"/>
              <a:t>europaea</a:t>
            </a:r>
            <a:r>
              <a:rPr lang="cs-CZ" sz="1400" dirty="0"/>
              <a:t> </a:t>
            </a:r>
            <a:r>
              <a:rPr lang="cs-CZ" sz="1400" dirty="0" err="1"/>
              <a:t>MHNT.jpg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12. 2012, 10:59 [cit. 2012-12-16].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upload.wikimedia.org/wikipedia/commons/thumb/e/ed/Talpa_europaea_MHNT.jpg/800px-Talpa_europaea_MHNT.jpg</a:t>
            </a:r>
            <a:endParaRPr lang="cs-CZ" sz="1400" dirty="0" smtClean="0"/>
          </a:p>
          <a:p>
            <a:r>
              <a:rPr lang="cs-CZ" sz="1400" dirty="0" err="1"/>
              <a:t>Talpa</a:t>
            </a:r>
            <a:r>
              <a:rPr lang="cs-CZ" sz="1400" dirty="0"/>
              <a:t> </a:t>
            </a:r>
            <a:r>
              <a:rPr lang="cs-CZ" sz="1400" dirty="0" err="1"/>
              <a:t>europaea</a:t>
            </a:r>
            <a:r>
              <a:rPr lang="cs-CZ" sz="1400" dirty="0"/>
              <a:t> MHNT </a:t>
            </a:r>
            <a:r>
              <a:rPr lang="cs-CZ" sz="1400" dirty="0" err="1"/>
              <a:t>Tete.jpg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2012-12-16].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upload.wikimedia.org/wikipedia/commons/thumb/4/45/Talpa_europaea_MHNT_Tete.jpg/800px-Talpa_europaea_MHNT_Tete.jpg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Common Shrew area.png.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25. 12. 2010, 04:36 [cit. 2012-12-18].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2"/>
              </a:rPr>
              <a:t>http://upload.wikimedia.org/wikipedia/commons/d/d1/Common_Shrew_area.png</a:t>
            </a:r>
            <a:endParaRPr lang="cs-CZ" sz="1400" dirty="0" smtClean="0"/>
          </a:p>
          <a:p>
            <a:r>
              <a:rPr lang="cs-CZ" sz="1400" dirty="0" err="1" smtClean="0"/>
              <a:t>Sorex</a:t>
            </a:r>
            <a:r>
              <a:rPr lang="cs-CZ" sz="1400" dirty="0" smtClean="0"/>
              <a:t> </a:t>
            </a:r>
            <a:r>
              <a:rPr lang="cs-CZ" sz="1400" dirty="0" err="1" smtClean="0"/>
              <a:t>alpinus.jpg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7. 2007, 17:00 [cit. 2012-12-18]. Dostupné z: </a:t>
            </a:r>
            <a:r>
              <a:rPr lang="cs-CZ" sz="1400" dirty="0" smtClean="0">
                <a:hlinkClick r:id="rId3"/>
              </a:rPr>
              <a:t>http://upload.wikimedia.org/wikipedia/commons/e/ed/Sorex_alpinus.jpg</a:t>
            </a:r>
            <a:endParaRPr lang="cs-CZ" sz="1400" dirty="0" smtClean="0"/>
          </a:p>
          <a:p>
            <a:r>
              <a:rPr lang="cs-CZ" sz="1400" dirty="0" err="1" smtClean="0"/>
              <a:t>Alpine</a:t>
            </a:r>
            <a:r>
              <a:rPr lang="cs-CZ" sz="1400" dirty="0" smtClean="0"/>
              <a:t> </a:t>
            </a:r>
            <a:r>
              <a:rPr lang="cs-CZ" sz="1400" dirty="0" err="1" smtClean="0"/>
              <a:t>Shrew</a:t>
            </a:r>
            <a:r>
              <a:rPr lang="cs-CZ" sz="1400" dirty="0" smtClean="0"/>
              <a:t> area.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25. 12. 2010, 04:30 [cit. 2012-12-18]. Dostupné z: </a:t>
            </a:r>
            <a:r>
              <a:rPr lang="cs-CZ" sz="1400" dirty="0" smtClean="0">
                <a:hlinkClick r:id="rId4"/>
              </a:rPr>
              <a:t>http://upload.wikimedia.org/wikipedia/commons/0/0b/Alpine_Shrew_area.png</a:t>
            </a:r>
            <a:endParaRPr lang="cs-CZ" sz="1400" dirty="0" smtClean="0"/>
          </a:p>
          <a:p>
            <a:r>
              <a:rPr lang="cs-CZ" sz="1400" dirty="0" smtClean="0"/>
              <a:t>2008 </a:t>
            </a:r>
            <a:r>
              <a:rPr lang="cs-CZ" sz="1400" dirty="0" err="1" smtClean="0"/>
              <a:t>Hedgehog</a:t>
            </a:r>
            <a:r>
              <a:rPr lang="cs-CZ" sz="1400" dirty="0" smtClean="0"/>
              <a:t> 1020932.jpg.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4. 2008, 21:46 [cit. 2012-12-26]. Dostupné z: </a:t>
            </a:r>
            <a:r>
              <a:rPr lang="cs-CZ" sz="1400" dirty="0" smtClean="0">
                <a:hlinkClick r:id="rId5"/>
              </a:rPr>
              <a:t>http://upload.wikimedia.org/wikipedia/commons/thumb/5/59/2008_Hedgehog_1020932.jpg/800px-2008_Hedgehog_1020932.jpg</a:t>
            </a:r>
            <a:endParaRPr lang="cs-CZ" sz="1400" dirty="0" smtClean="0"/>
          </a:p>
          <a:p>
            <a:r>
              <a:rPr lang="cs-CZ" sz="1400" dirty="0" err="1" smtClean="0"/>
              <a:t>Erinaceus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europaeus</a:t>
            </a:r>
            <a:r>
              <a:rPr lang="cs-CZ" sz="1400" dirty="0" smtClean="0"/>
              <a:t>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4. 2005, 08:32 [cit. 2012-12-26]. Dostupné z: </a:t>
            </a:r>
            <a:r>
              <a:rPr lang="cs-CZ" sz="1400" dirty="0" smtClean="0">
                <a:hlinkClick r:id="rId6"/>
              </a:rPr>
              <a:t>http://upload.wikimedia.org/wikipedia/commons/e/e1/Erinaceus_europaeus_%28Marek_Szczepanek%29.jpg</a:t>
            </a:r>
            <a:endParaRPr lang="cs-CZ" sz="1400" dirty="0" smtClean="0"/>
          </a:p>
          <a:p>
            <a:r>
              <a:rPr lang="cs-CZ" sz="1400" dirty="0" err="1" smtClean="0"/>
              <a:t>European</a:t>
            </a:r>
            <a:r>
              <a:rPr lang="cs-CZ" sz="1400" dirty="0" smtClean="0"/>
              <a:t> </a:t>
            </a:r>
            <a:r>
              <a:rPr lang="cs-CZ" sz="1400" dirty="0" err="1" smtClean="0"/>
              <a:t>Hedgehog</a:t>
            </a:r>
            <a:r>
              <a:rPr lang="cs-CZ" sz="1400" dirty="0" smtClean="0"/>
              <a:t> area2.png.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12. 2010, 19:18 [cit. 2012-12-26]. Dostupné z: </a:t>
            </a:r>
            <a:r>
              <a:rPr lang="cs-CZ" sz="1400" dirty="0" smtClean="0">
                <a:hlinkClick r:id="rId7"/>
              </a:rPr>
              <a:t>http://upload.wikimedia.org/wikipedia/commons/4/48/European_Hedgehog_area2.png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</a:t>
            </a:r>
            <a:r>
              <a:rPr lang="cs-CZ" dirty="0" smtClean="0"/>
              <a:t>se zástupci řádu hmyzožravci, jejich charakteristickými znaky a odlišnostmi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Common Shrew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43174" y="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Hmyzožravci</a:t>
            </a:r>
            <a:endParaRPr lang="cs-CZ" sz="4000" dirty="0">
              <a:latin typeface="Bodoni MT Blac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7857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dnes je známo na 370 žijících druhů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velikost těla se pohybuje od 3,5 mm do 45 cm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5001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starobylý řád, považován za vývojový základ všech   ostatních řádů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57187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/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díky své stavbě těla se přizpůsobili životu v různém prostředí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oubor:Hedgehog-en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28794" y="0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Hmyzožravci - znaky</a:t>
            </a:r>
            <a:endParaRPr lang="cs-CZ" sz="4000" dirty="0">
              <a:latin typeface="Bodoni MT Blac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hlava s protaženým pohyblivým čenichem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5716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převážně hmyzem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8050" y="1214422"/>
            <a:ext cx="1885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0" y="250030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primitivní chrup s velkým počtem malých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ostrých, drobných zubů (až 48)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8576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jejich život je řízen díky dvěma důležitými smysly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čichem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hmatem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428596" y="464344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oubor:Hedgehog-e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3108" y="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Hmyzožravci u nás</a:t>
            </a:r>
            <a:endParaRPr lang="cs-CZ" sz="4000" dirty="0">
              <a:latin typeface="Bodoni MT Blac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v České republice žijí 3 čeledi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57158" y="2000240"/>
            <a:ext cx="3857652" cy="1357322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ježkovití</a:t>
            </a:r>
            <a:endParaRPr lang="cs-CZ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4714876" y="2000240"/>
            <a:ext cx="3857652" cy="1357322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krtkovití</a:t>
            </a:r>
            <a:endParaRPr lang="cs-CZ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2428860" y="3929066"/>
            <a:ext cx="3857652" cy="1357322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rejskovití</a:t>
            </a:r>
            <a:endParaRPr lang="cs-CZ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Taupinières - Mole-hill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428728" y="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Krtkovití - </a:t>
            </a:r>
            <a:r>
              <a:rPr lang="cs-CZ" sz="4000" u="sng" dirty="0" smtClean="0">
                <a:latin typeface="Bodoni MT Black" pitchFamily="18" charset="0"/>
              </a:rPr>
              <a:t>Krtek obecný</a:t>
            </a:r>
            <a:endParaRPr lang="cs-CZ" sz="4000" u="sng" dirty="0">
              <a:latin typeface="Bodoni MT Blac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5716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přizpůsobil se životu pod zemí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85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žije na polích, loukách, zahradách, atd.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3574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pod zemí si buduje chodby a přitom na povrchu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vytváří hliněné hromádky =  ……………..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6433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dožívá se 2 až 5 let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14942" y="271462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KRTINCE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oubor:Taupinières - Mole-hill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85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tělo je asi 12 cm dlouhé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5001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zakrnělé, malé oči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2145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 hrabání mu slouží přední nohy se silnými drápy</a:t>
            </a:r>
            <a:endParaRPr lang="cs-CZ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928934"/>
            <a:ext cx="54578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1428728" y="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Krtkovití - </a:t>
            </a:r>
            <a:r>
              <a:rPr lang="cs-CZ" sz="4000" u="sng" dirty="0" smtClean="0">
                <a:latin typeface="Bodoni MT Black" pitchFamily="18" charset="0"/>
              </a:rPr>
              <a:t>Krtek obecný</a:t>
            </a:r>
            <a:endParaRPr lang="cs-CZ" sz="4000" u="sng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oubor:Taupinières - Mole-hill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pic>
        <p:nvPicPr>
          <p:cNvPr id="22530" name="Picture 2" descr="Soubor:Talpa europaea MH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4858940" cy="3000396"/>
          </a:xfrm>
          <a:prstGeom prst="rect">
            <a:avLst/>
          </a:prstGeom>
          <a:noFill/>
        </p:spPr>
      </p:pic>
      <p:pic>
        <p:nvPicPr>
          <p:cNvPr id="22532" name="Picture 4" descr="File:Talpa europaea MHNT Te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4980" y="1285860"/>
            <a:ext cx="4539020" cy="314327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786578" y="4929198"/>
            <a:ext cx="2000264" cy="71438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ilné drápy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5429256" y="4000504"/>
            <a:ext cx="1643074" cy="9286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7072330" y="4214818"/>
            <a:ext cx="1357322" cy="714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0" y="3929066"/>
            <a:ext cx="4714908" cy="7858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Přední končetiny svalnaté, zadní končetiny jsou menší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Přímá spojovací čára 12"/>
          <p:cNvCxnSpPr/>
          <p:nvPr/>
        </p:nvCxnSpPr>
        <p:spPr>
          <a:xfrm rot="16200000" flipH="1">
            <a:off x="1035819" y="3393281"/>
            <a:ext cx="785818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flipV="1">
            <a:off x="1571604" y="2500306"/>
            <a:ext cx="2071702" cy="1428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428728" y="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Bodoni MT Black" pitchFamily="18" charset="0"/>
              </a:rPr>
              <a:t>Krtkovití - </a:t>
            </a:r>
            <a:r>
              <a:rPr lang="cs-CZ" sz="4000" u="sng" dirty="0" smtClean="0">
                <a:latin typeface="Bodoni MT Black" pitchFamily="18" charset="0"/>
              </a:rPr>
              <a:t>Krtek obecný</a:t>
            </a:r>
            <a:endParaRPr lang="cs-CZ" sz="4000" u="sng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oubor:Common Shrew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14348" y="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>
                <a:latin typeface="Bodoni MT Black" pitchFamily="18" charset="0"/>
              </a:rPr>
              <a:t>Rejskovití</a:t>
            </a:r>
            <a:r>
              <a:rPr lang="cs-CZ" sz="4000" dirty="0" smtClean="0">
                <a:latin typeface="Bodoni MT Black" pitchFamily="18" charset="0"/>
              </a:rPr>
              <a:t> – </a:t>
            </a:r>
            <a:r>
              <a:rPr lang="cs-CZ" sz="4000" u="sng" dirty="0" smtClean="0">
                <a:latin typeface="Bodoni MT Black" pitchFamily="18" charset="0"/>
              </a:rPr>
              <a:t>Rejsek obecný</a:t>
            </a:r>
            <a:endParaRPr lang="cs-CZ" sz="4000" u="sng" dirty="0">
              <a:latin typeface="Bodoni MT Blac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1429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můžeme ho spatřit na celém území ČR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ukrývá se v husté trávě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převážně hmyzem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oubor:Common Shrew are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418" y="2071678"/>
            <a:ext cx="4391582" cy="328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498</Words>
  <Application>Microsoft Office PowerPoint</Application>
  <PresentationFormat>Předvádění na obrazovce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Placentálové – řád hmyzožravci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81</cp:revision>
  <dcterms:created xsi:type="dcterms:W3CDTF">2012-12-16T07:01:10Z</dcterms:created>
  <dcterms:modified xsi:type="dcterms:W3CDTF">2012-12-26T08:41:38Z</dcterms:modified>
</cp:coreProperties>
</file>